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683" r:id="rId2"/>
    <p:sldMasterId id="2147483701" r:id="rId3"/>
  </p:sldMasterIdLst>
  <p:notesMasterIdLst>
    <p:notesMasterId r:id="rId15"/>
  </p:notesMasterIdLst>
  <p:handoutMasterIdLst>
    <p:handoutMasterId r:id="rId16"/>
  </p:handoutMasterIdLst>
  <p:sldIdLst>
    <p:sldId id="267" r:id="rId4"/>
    <p:sldId id="1402" r:id="rId5"/>
    <p:sldId id="1403" r:id="rId6"/>
    <p:sldId id="1263" r:id="rId7"/>
    <p:sldId id="1262" r:id="rId8"/>
    <p:sldId id="1264" r:id="rId9"/>
    <p:sldId id="1265" r:id="rId10"/>
    <p:sldId id="1266" r:id="rId11"/>
    <p:sldId id="1267" r:id="rId12"/>
    <p:sldId id="1268" r:id="rId13"/>
    <p:sldId id="1269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465" autoAdjust="0"/>
    <p:restoredTop sz="88333" autoAdjust="0"/>
  </p:normalViewPr>
  <p:slideViewPr>
    <p:cSldViewPr>
      <p:cViewPr varScale="1">
        <p:scale>
          <a:sx n="101" d="100"/>
          <a:sy n="101" d="100"/>
        </p:scale>
        <p:origin x="20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66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393D07-1ADF-43EB-B685-43684A47D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1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E5A3A2-8DF0-4818-AF35-667E7A97B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05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2B3840-FA46-437C-A093-DBDC788E903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w="12700" cap="flat">
            <a:solidFill>
              <a:schemeClr val="tx1"/>
            </a:solidFill>
          </a:ln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7" tIns="45295" rIns="92207" bIns="45295"/>
          <a:lstStyle/>
          <a:p>
            <a:pPr eaLnBrk="1" hangingPunct="1">
              <a:lnSpc>
                <a:spcPct val="88000"/>
              </a:lnSpc>
            </a:pPr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995359-2589-4F48-A4DA-9A0D5604938E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C1B7A9-68CA-4180-9E22-4A83C8BC2C26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92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20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23320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6704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80921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3320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23320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46704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46704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97253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3320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6704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724400" y="23320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0682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04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952"/>
            <a:ext cx="8229600" cy="4224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141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85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118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480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9597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55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422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756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6837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226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409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658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721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584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838200" y="1371600"/>
            <a:ext cx="2819400" cy="25908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867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034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98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911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9"/>
          <a:stretch/>
        </p:blipFill>
        <p:spPr>
          <a:xfrm>
            <a:off x="0" y="6696886"/>
            <a:ext cx="9144000" cy="1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19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9"/>
          <a:stretch/>
        </p:blipFill>
        <p:spPr>
          <a:xfrm>
            <a:off x="0" y="6696886"/>
            <a:ext cx="9144000" cy="1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7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47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40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573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9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31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77CE-A337-4E22-8FE2-6486A71228F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9166-19AE-43BE-99DD-56ABB3829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76200"/>
            <a:ext cx="887011" cy="3360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81A24-6025-477C-8E87-1B1B927429F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4DC5-8F67-4A5F-A294-28072613B73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9"/>
          <a:stretch/>
        </p:blipFill>
        <p:spPr>
          <a:xfrm>
            <a:off x="0" y="6696886"/>
            <a:ext cx="9144000" cy="1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9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13" r:id="rId9"/>
    <p:sldLayoutId id="2147483716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DB17-0F13-464E-A02B-19913B2E706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A8BE-2851-4450-9556-A40C0FD2DD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9"/>
          <a:stretch/>
        </p:blipFill>
        <p:spPr>
          <a:xfrm>
            <a:off x="0" y="6696886"/>
            <a:ext cx="9144000" cy="161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76645"/>
            <a:ext cx="887011" cy="3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9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DE14-AAEE-4C31-9035-632CA6E04A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F451-1530-4556-A5B6-8A49F3A5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rstresponder.gov/TechnologyDocuments/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  <a:noFill/>
        </p:spPr>
        <p:txBody>
          <a:bodyPr lIns="90488" tIns="44450" rIns="90488" bIns="44450"/>
          <a:lstStyle/>
          <a:p>
            <a:pPr marL="285750" indent="-285750" algn="ctr" eaLnBrk="1" hangingPunct="1">
              <a:buFontTx/>
              <a:buNone/>
            </a:pPr>
            <a:endParaRPr lang="en-US" altLang="en-US"/>
          </a:p>
          <a:p>
            <a:pPr marL="285750" indent="-285750" algn="ctr" eaLnBrk="1" hangingPunct="1">
              <a:buFontTx/>
              <a:buNone/>
            </a:pPr>
            <a:endParaRPr lang="en-US" altLang="en-US"/>
          </a:p>
          <a:p>
            <a:pPr marL="285750" indent="-285750" algn="ctr" eaLnBrk="1" hangingPunct="1">
              <a:buFontTx/>
              <a:buNone/>
            </a:pPr>
            <a:endParaRPr lang="en-US" altLang="en-US"/>
          </a:p>
          <a:p>
            <a:pPr marL="285750" indent="-285750" algn="ctr" eaLnBrk="1" hangingPunct="1">
              <a:buFontTx/>
              <a:buNone/>
            </a:pPr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53950"/>
          <a:stretch/>
        </p:blipFill>
        <p:spPr>
          <a:xfrm>
            <a:off x="652630" y="381000"/>
            <a:ext cx="3081170" cy="34224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27631" r="583" b="22390"/>
          <a:stretch/>
        </p:blipFill>
        <p:spPr>
          <a:xfrm>
            <a:off x="0" y="3887449"/>
            <a:ext cx="9144000" cy="28943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4285"/>
          <a:stretch/>
        </p:blipFill>
        <p:spPr>
          <a:xfrm>
            <a:off x="544286" y="4347892"/>
            <a:ext cx="8294914" cy="1215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3787340" cy="23757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02140"/>
            <a:ext cx="2844047" cy="17840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048000"/>
            <a:ext cx="161328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Best Practice Considerations for EMS Personnel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49 best practice considerations </a:t>
            </a:r>
          </a:p>
          <a:p>
            <a:r>
              <a:rPr lang="en-US" dirty="0"/>
              <a:t>Three General Categories: </a:t>
            </a:r>
          </a:p>
          <a:p>
            <a:pPr lvl="1"/>
            <a:r>
              <a:rPr lang="en-US" dirty="0"/>
              <a:t>Training development</a:t>
            </a:r>
          </a:p>
          <a:p>
            <a:pPr lvl="1"/>
            <a:r>
              <a:rPr lang="en-US" dirty="0"/>
              <a:t>SOPs and communications</a:t>
            </a:r>
          </a:p>
          <a:p>
            <a:pPr lvl="1"/>
            <a:r>
              <a:rPr lang="en-US" dirty="0"/>
              <a:t>Defensive driving </a:t>
            </a:r>
          </a:p>
          <a:p>
            <a:r>
              <a:rPr lang="en-US" dirty="0"/>
              <a:t>Driver Fatigue &amp; Qualification</a:t>
            </a:r>
          </a:p>
          <a:p>
            <a:r>
              <a:rPr lang="en-US" dirty="0"/>
              <a:t>Design Guidance for Ambulances</a:t>
            </a:r>
          </a:p>
          <a:p>
            <a:r>
              <a:rPr lang="en-US" dirty="0"/>
              <a:t>Patient Safety and Comfort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18" y="6096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http://www.firstresponder.gov/TechnologyDocuments/</a:t>
            </a:r>
            <a:endParaRPr lang="en-US" dirty="0">
              <a:hlinkClick r:id="rId2"/>
            </a:endParaRPr>
          </a:p>
          <a:p>
            <a:pPr algn="ctr"/>
            <a:r>
              <a:rPr lang="en-US" dirty="0">
                <a:solidFill>
                  <a:srgbClr val="FFFF00"/>
                </a:solidFill>
              </a:rPr>
              <a:t>Source: AmbulanceDriver(Operator)BestPracticesReport.pdf</a:t>
            </a:r>
          </a:p>
        </p:txBody>
      </p:sp>
    </p:spTree>
    <p:extLst>
      <p:ext uri="{BB962C8B-B14F-4D97-AF65-F5344CB8AC3E}">
        <p14:creationId xmlns:p14="http://schemas.microsoft.com/office/powerpoint/2010/main" val="42692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VFIS ETC and Risk Control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Trained nearly 200,000 emergency responders since 2006</a:t>
            </a:r>
          </a:p>
          <a:p>
            <a:r>
              <a:rPr lang="en-US" dirty="0"/>
              <a:t>Education &amp; Training Material</a:t>
            </a:r>
          </a:p>
          <a:p>
            <a:r>
              <a:rPr lang="en-US" dirty="0"/>
              <a:t>Workshops &amp; Seminars</a:t>
            </a:r>
          </a:p>
          <a:p>
            <a:r>
              <a:rPr lang="en-US" dirty="0"/>
              <a:t>Consulting Services</a:t>
            </a:r>
          </a:p>
          <a:p>
            <a:r>
              <a:rPr lang="en-US" dirty="0"/>
              <a:t>On-line Training (VFIS University)</a:t>
            </a:r>
          </a:p>
          <a:p>
            <a:r>
              <a:rPr lang="en-US" dirty="0"/>
              <a:t>Risk Control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4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 Program Overview 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AutoNum type="romanUcPeriod"/>
            </a:pPr>
            <a:r>
              <a:rPr lang="en-US" dirty="0"/>
              <a:t>Introduction			          20 min.</a:t>
            </a:r>
          </a:p>
          <a:p>
            <a:pPr marL="571500" indent="-571500">
              <a:buAutoNum type="romanUcPeriod"/>
            </a:pPr>
            <a:r>
              <a:rPr lang="en-US" dirty="0"/>
              <a:t>The Problem			          30 min.</a:t>
            </a:r>
          </a:p>
          <a:p>
            <a:pPr marL="571500" indent="-571500">
              <a:buAutoNum type="romanUcPeriod"/>
            </a:pPr>
            <a:r>
              <a:rPr lang="en-US" dirty="0"/>
              <a:t>The Driver				45 min.</a:t>
            </a:r>
          </a:p>
          <a:p>
            <a:pPr marL="571500" indent="-571500">
              <a:buAutoNum type="romanUcPeriod"/>
            </a:pPr>
            <a:r>
              <a:rPr lang="en-US" dirty="0"/>
              <a:t>SOPs/SOGs				45min.</a:t>
            </a:r>
          </a:p>
          <a:p>
            <a:pPr marL="457200" lvl="1" indent="0">
              <a:buNone/>
            </a:pPr>
            <a:r>
              <a:rPr lang="en-US" dirty="0"/>
              <a:t>	A. Review Organization’s SOPs/SOGs		</a:t>
            </a:r>
          </a:p>
          <a:p>
            <a:pPr marL="0" indent="0">
              <a:buNone/>
            </a:pPr>
            <a:r>
              <a:rPr lang="en-US" dirty="0"/>
              <a:t>V.   Legal Aspects			30 min.</a:t>
            </a:r>
          </a:p>
          <a:p>
            <a:pPr marL="0" indent="0">
              <a:buNone/>
            </a:pPr>
            <a:r>
              <a:rPr lang="en-US" dirty="0"/>
              <a:t>VI. The Vehicle 				20 min.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VII. Vehicle Dynamics			60 min.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5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30763"/>
          </a:xfrm>
        </p:spPr>
        <p:txBody>
          <a:bodyPr>
            <a:normAutofit/>
          </a:bodyPr>
          <a:lstStyle/>
          <a:p>
            <a:pPr marL="571500" indent="-571500" eaLnBrk="1" hangingPunct="1">
              <a:buAutoNum type="romanUcPeriod" startAt="8"/>
            </a:pPr>
            <a:r>
              <a:rPr lang="en-US" altLang="en-US" dirty="0"/>
              <a:t>  Operations/Safety 			120 min.</a:t>
            </a:r>
          </a:p>
          <a:p>
            <a:pPr marL="571500" indent="-571500" eaLnBrk="1" hangingPunct="1">
              <a:buAutoNum type="romanUcPeriod" startAt="8"/>
            </a:pPr>
            <a:r>
              <a:rPr lang="en-US" altLang="en-US" dirty="0"/>
              <a:t>   Inspections/Maintenance 		  80 min.</a:t>
            </a:r>
          </a:p>
          <a:p>
            <a:pPr marL="400050" lvl="1" indent="0" eaLnBrk="1" hangingPunct="1">
              <a:buFontTx/>
              <a:buNone/>
            </a:pPr>
            <a:r>
              <a:rPr lang="en-US" altLang="en-US" sz="2400" dirty="0"/>
              <a:t>	A. Review Organization’s Inspection Process		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X.	Competency Course Review	  30 min.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	</a:t>
            </a:r>
            <a:r>
              <a:rPr lang="en-US" altLang="en-US" dirty="0"/>
              <a:t>Appendices</a:t>
            </a:r>
          </a:p>
          <a:p>
            <a:pPr marL="0" indent="0" eaLnBrk="1" hangingPunct="1">
              <a:buNone/>
            </a:pPr>
            <a:r>
              <a:rPr lang="en-US" altLang="en-US" dirty="0"/>
              <a:t>	Over the Road Evaluations	</a:t>
            </a:r>
          </a:p>
          <a:p>
            <a:pPr marL="812800" lvl="1" indent="-812800">
              <a:buNone/>
            </a:pPr>
            <a:r>
              <a:rPr lang="en-US" altLang="en-US" sz="2400" dirty="0"/>
              <a:t>	 A. Non-Emergency</a:t>
            </a:r>
          </a:p>
          <a:p>
            <a:pPr marL="812800" lvl="1" indent="-812800">
              <a:buNone/>
            </a:pPr>
            <a:r>
              <a:rPr lang="en-US" altLang="en-US" sz="2400" dirty="0"/>
              <a:t>	 B. Emergency</a:t>
            </a:r>
          </a:p>
          <a:p>
            <a:pPr marL="812800" lvl="1" indent="-812800">
              <a:buNone/>
            </a:pPr>
            <a:r>
              <a:rPr lang="en-US" altLang="en-US" sz="3200" b="1" dirty="0"/>
              <a:t>	TOTAL CLASSROOM TIME		   8 hrs.</a:t>
            </a:r>
          </a:p>
          <a:p>
            <a:pPr marL="812800" indent="-812800" eaLnBrk="1" hangingPunct="1">
              <a:buFont typeface="Monotype Sorts"/>
              <a:buNone/>
            </a:pPr>
            <a:endParaRPr lang="en-US" altLang="en-US" sz="28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 Program Overview </a:t>
            </a:r>
          </a:p>
        </p:txBody>
      </p:sp>
    </p:spTree>
    <p:extLst>
      <p:ext uri="{BB962C8B-B14F-4D97-AF65-F5344CB8AC3E}">
        <p14:creationId xmlns:p14="http://schemas.microsoft.com/office/powerpoint/2010/main" val="149786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Tampa 2</a:t>
            </a:r>
          </a:p>
          <a:p>
            <a:r>
              <a:rPr lang="en-US" dirty="0"/>
              <a:t>National Safety Culture Initiative</a:t>
            </a:r>
          </a:p>
          <a:p>
            <a:r>
              <a:rPr lang="en-US" dirty="0"/>
              <a:t>Vulnerability Assessment Program (VAP)</a:t>
            </a:r>
          </a:p>
          <a:p>
            <a:r>
              <a:rPr lang="en-US" dirty="0"/>
              <a:t>Ambulance Operations and Best Practice Considerations for EMS Personnel</a:t>
            </a:r>
          </a:p>
          <a:p>
            <a:r>
              <a:rPr lang="en-US" dirty="0"/>
              <a:t>VFIS ETC and Risk Control</a:t>
            </a:r>
          </a:p>
          <a:p>
            <a:r>
              <a:rPr lang="en-US" dirty="0"/>
              <a:t>VFIS Mutual Aid Self-Assessment On-line Tool</a:t>
            </a:r>
          </a:p>
        </p:txBody>
      </p:sp>
    </p:spTree>
    <p:extLst>
      <p:ext uri="{BB962C8B-B14F-4D97-AF65-F5344CB8AC3E}">
        <p14:creationId xmlns:p14="http://schemas.microsoft.com/office/powerpoint/2010/main" val="283373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752600" y="2971800"/>
            <a:ext cx="71628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+mj-lt"/>
              </a:rPr>
              <a:t>Drive with care – everyone wears </a:t>
            </a:r>
          </a:p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+mj-lt"/>
              </a:rPr>
              <a:t>a seatbelt….</a:t>
            </a:r>
            <a:r>
              <a:rPr lang="en-US" altLang="en-US" sz="2800" b="1" i="1" dirty="0">
                <a:solidFill>
                  <a:schemeClr val="bg1"/>
                </a:solidFill>
                <a:latin typeface="+mj-lt"/>
              </a:rPr>
              <a:t>EVERYONE!</a:t>
            </a:r>
          </a:p>
          <a:p>
            <a:pPr eaLnBrk="1" hangingPunct="1"/>
            <a:endParaRPr lang="en-US" altLang="en-US" sz="2000" b="1" dirty="0">
              <a:solidFill>
                <a:schemeClr val="bg1"/>
              </a:solidFill>
              <a:latin typeface="+mj-lt"/>
            </a:endParaRPr>
          </a:p>
          <a:p>
            <a:pPr lvl="2"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 Safe Speed --- Always Under Control</a:t>
            </a:r>
          </a:p>
          <a:p>
            <a:pPr lvl="2"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 Stop at Red Lights…</a:t>
            </a:r>
            <a:r>
              <a:rPr lang="en-US" altLang="en-US" sz="2400" b="1" i="1" u="sng" dirty="0">
                <a:solidFill>
                  <a:schemeClr val="bg1"/>
                </a:solidFill>
                <a:latin typeface="+mj-lt"/>
              </a:rPr>
              <a:t>STOP!</a:t>
            </a:r>
            <a:endParaRPr lang="en-US" altLang="en-US" sz="2400" dirty="0">
              <a:solidFill>
                <a:schemeClr val="bg1"/>
              </a:solidFill>
              <a:latin typeface="+mj-lt"/>
            </a:endParaRPr>
          </a:p>
          <a:p>
            <a:pPr lvl="2"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 Remain Seated and Belted While in Motion</a:t>
            </a:r>
          </a:p>
          <a:p>
            <a:pPr lvl="2" eaLnBrk="1" hangingPunct="1"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 Protect the Roadway/Scene</a:t>
            </a:r>
          </a:p>
        </p:txBody>
      </p:sp>
      <p:pic>
        <p:nvPicPr>
          <p:cNvPr id="3075" name="Picture 3" descr="LogoCircle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6" y="4341405"/>
            <a:ext cx="1943781" cy="194378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52500" y="489228"/>
            <a:ext cx="72390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+mj-lt"/>
              </a:rPr>
              <a:t>Public Safety is our Duty</a:t>
            </a:r>
            <a:br>
              <a:rPr lang="en-US" altLang="en-US" sz="2000" b="1" dirty="0">
                <a:latin typeface="+mj-lt"/>
              </a:rPr>
            </a:br>
            <a:r>
              <a:rPr lang="en-US" altLang="en-US" sz="2000" b="1" dirty="0">
                <a:latin typeface="+mj-lt"/>
              </a:rPr>
              <a:t>Firefighter Safety is our Responsibility </a:t>
            </a:r>
          </a:p>
          <a:p>
            <a:pPr algn="ctr" eaLnBrk="1" hangingPunct="1"/>
            <a:endParaRPr lang="en-US" altLang="en-US" sz="2400" b="1" dirty="0"/>
          </a:p>
          <a:p>
            <a:pPr algn="ctr" eaLnBrk="1" hangingPunct="1"/>
            <a:endParaRPr lang="en-US" altLang="en-US" sz="2800" b="1" dirty="0"/>
          </a:p>
        </p:txBody>
      </p:sp>
      <p:pic>
        <p:nvPicPr>
          <p:cNvPr id="3077" name="Picture 6" descr="LSHI_logo032_BLK#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2016700"/>
            <a:ext cx="484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2800" b="1" u="sng" dirty="0">
                <a:solidFill>
                  <a:schemeClr val="bg1"/>
                </a:solidFill>
                <a:latin typeface="+mj-lt"/>
              </a:rPr>
              <a:t>EVERYONE GOES HOME</a:t>
            </a:r>
            <a:r>
              <a:rPr lang="en-US" altLang="en-US" sz="2800" b="1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142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TAMPA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229600" cy="3001963"/>
          </a:xfrm>
        </p:spPr>
        <p:txBody>
          <a:bodyPr/>
          <a:lstStyle/>
          <a:p>
            <a:r>
              <a:rPr lang="en-US" dirty="0"/>
              <a:t>16 Life Safety Initiative are Still Viable</a:t>
            </a:r>
          </a:p>
          <a:p>
            <a:r>
              <a:rPr lang="en-US" dirty="0"/>
              <a:t>Continue Advocacy For Culture Change</a:t>
            </a:r>
          </a:p>
          <a:p>
            <a:r>
              <a:rPr lang="en-US" dirty="0"/>
              <a:t>Focus on Company Officer </a:t>
            </a:r>
          </a:p>
          <a:p>
            <a:pPr lvl="1"/>
            <a:r>
              <a:rPr lang="en-US" dirty="0"/>
              <a:t>Qualification and Training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6"/>
          <a:stretch/>
        </p:blipFill>
        <p:spPr bwMode="auto">
          <a:xfrm>
            <a:off x="1633886" y="1752600"/>
            <a:ext cx="5876228" cy="134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1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TAMPA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229600" cy="2849563"/>
          </a:xfrm>
        </p:spPr>
        <p:txBody>
          <a:bodyPr/>
          <a:lstStyle/>
          <a:p>
            <a:r>
              <a:rPr lang="en-US" dirty="0"/>
              <a:t>Personal Responsibility / Accountability </a:t>
            </a:r>
          </a:p>
          <a:p>
            <a:pPr lvl="1"/>
            <a:r>
              <a:rPr lang="en-US" dirty="0"/>
              <a:t>Safety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Learning From Mistakes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6"/>
          <a:stretch/>
        </p:blipFill>
        <p:spPr bwMode="auto">
          <a:xfrm>
            <a:off x="1633886" y="1752600"/>
            <a:ext cx="5876228" cy="134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5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National Safety Culture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Organizational Leadership and personal responsibility are critical in creating the culture change needed in the fire service to promote firefighter safety. </a:t>
            </a:r>
          </a:p>
          <a:p>
            <a:pPr lvl="1"/>
            <a:r>
              <a:rPr lang="en-US" dirty="0"/>
              <a:t>Annual Medical Exams</a:t>
            </a:r>
          </a:p>
          <a:p>
            <a:pPr lvl="1"/>
            <a:r>
              <a:rPr lang="en-US" dirty="0"/>
              <a:t>Vehicle Operations</a:t>
            </a:r>
          </a:p>
          <a:p>
            <a:pPr lvl="1"/>
            <a:r>
              <a:rPr lang="en-US" dirty="0"/>
              <a:t>Incident Risk Management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www.ffsafetyculture.org</a:t>
            </a:r>
          </a:p>
        </p:txBody>
      </p:sp>
    </p:spTree>
    <p:extLst>
      <p:ext uri="{BB962C8B-B14F-4D97-AF65-F5344CB8AC3E}">
        <p14:creationId xmlns:p14="http://schemas.microsoft.com/office/powerpoint/2010/main" val="8429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/>
              <a:t>Vulnerability Assessment Program (V.A.P.)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Systematic process to evaluate risks and ultimately reduce the threat of firefighter injury and death.</a:t>
            </a:r>
          </a:p>
          <a:p>
            <a:r>
              <a:rPr lang="en-US" dirty="0"/>
              <a:t>Customized report containing suggestions for risk reduction alternatives specific to the identified vulnerabilities.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www.firevap.org</a:t>
            </a:r>
          </a:p>
        </p:txBody>
      </p:sp>
    </p:spTree>
    <p:extLst>
      <p:ext uri="{BB962C8B-B14F-4D97-AF65-F5344CB8AC3E}">
        <p14:creationId xmlns:p14="http://schemas.microsoft.com/office/powerpoint/2010/main" val="60331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show</Template>
  <TotalTime>25413</TotalTime>
  <Words>445</Words>
  <Application>Microsoft Office PowerPoint</Application>
  <PresentationFormat>On-screen Show (4:3)</PresentationFormat>
  <Paragraphs>78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Monotype Sorts</vt:lpstr>
      <vt:lpstr>Office Theme</vt:lpstr>
      <vt:lpstr>1_Custom Design</vt:lpstr>
      <vt:lpstr>2_Custom Design</vt:lpstr>
      <vt:lpstr>PowerPoint Presentation</vt:lpstr>
      <vt:lpstr> Program Overview </vt:lpstr>
      <vt:lpstr> Program Overview </vt:lpstr>
      <vt:lpstr>Preface</vt:lpstr>
      <vt:lpstr>PowerPoint Presentation</vt:lpstr>
      <vt:lpstr>TAMPA 2</vt:lpstr>
      <vt:lpstr>TAMPA 2</vt:lpstr>
      <vt:lpstr>National Safety Culture Initiative</vt:lpstr>
      <vt:lpstr>Vulnerability Assessment Program (V.A.P.)</vt:lpstr>
      <vt:lpstr>Best Practice Considerations for EMS Personnel</vt:lpstr>
      <vt:lpstr>VFIS ETC and Risk Control</vt:lpstr>
    </vt:vector>
  </TitlesOfParts>
  <Company>espcg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Richard M. Gurba</cp:lastModifiedBy>
  <cp:revision>1046</cp:revision>
  <cp:lastPrinted>2013-10-30T13:04:09Z</cp:lastPrinted>
  <dcterms:created xsi:type="dcterms:W3CDTF">2007-12-31T14:23:53Z</dcterms:created>
  <dcterms:modified xsi:type="dcterms:W3CDTF">2024-04-23T16:30:37Z</dcterms:modified>
</cp:coreProperties>
</file>