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683" r:id="rId2"/>
    <p:sldMasterId id="2147483701" r:id="rId3"/>
  </p:sldMasterIdLst>
  <p:notesMasterIdLst>
    <p:notesMasterId r:id="rId13"/>
  </p:notesMasterIdLst>
  <p:handoutMasterIdLst>
    <p:handoutMasterId r:id="rId14"/>
  </p:handoutMasterIdLst>
  <p:sldIdLst>
    <p:sldId id="544" r:id="rId4"/>
    <p:sldId id="1405" r:id="rId5"/>
    <p:sldId id="261" r:id="rId6"/>
    <p:sldId id="842" r:id="rId7"/>
    <p:sldId id="1258" r:id="rId8"/>
    <p:sldId id="264" r:id="rId9"/>
    <p:sldId id="1260" r:id="rId10"/>
    <p:sldId id="1261" r:id="rId11"/>
    <p:sldId id="1156"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465" autoAdjust="0"/>
    <p:restoredTop sz="88333" autoAdjust="0"/>
  </p:normalViewPr>
  <p:slideViewPr>
    <p:cSldViewPr>
      <p:cViewPr varScale="1">
        <p:scale>
          <a:sx n="58" d="100"/>
          <a:sy n="58" d="100"/>
        </p:scale>
        <p:origin x="163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66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45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45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45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A0393D07-1ADF-43EB-B685-43684A47DC47}" type="slidenum">
              <a:rPr lang="en-US"/>
              <a:pPr>
                <a:defRPr/>
              </a:pPr>
              <a:t>‹#›</a:t>
            </a:fld>
            <a:endParaRPr lang="en-US" dirty="0"/>
          </a:p>
        </p:txBody>
      </p:sp>
    </p:spTree>
    <p:extLst>
      <p:ext uri="{BB962C8B-B14F-4D97-AF65-F5344CB8AC3E}">
        <p14:creationId xmlns:p14="http://schemas.microsoft.com/office/powerpoint/2010/main" val="219291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211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31E5A3A2-8DF0-4818-AF35-667E7A97BC39}" type="slidenum">
              <a:rPr lang="en-US"/>
              <a:pPr>
                <a:defRPr/>
              </a:pPr>
              <a:t>‹#›</a:t>
            </a:fld>
            <a:endParaRPr lang="en-US" dirty="0"/>
          </a:p>
        </p:txBody>
      </p:sp>
    </p:spTree>
    <p:extLst>
      <p:ext uri="{BB962C8B-B14F-4D97-AF65-F5344CB8AC3E}">
        <p14:creationId xmlns:p14="http://schemas.microsoft.com/office/powerpoint/2010/main" val="791005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a:ln/>
        </p:spPr>
      </p:sp>
      <p:sp>
        <p:nvSpPr>
          <p:cNvPr id="232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2324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CE60D50-1D80-4AD0-AAF3-3112F2252D5B}" type="slidenum">
              <a:rPr lang="en-US" altLang="en-US" smtClean="0"/>
              <a:pPr eaLnBrk="1" hangingPunct="1"/>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90566FB-6217-4499-8D17-02FED6E25558}" type="slidenum">
              <a:rPr lang="en-US" altLang="en-US"/>
              <a:pPr eaLnBrk="1" hangingPunct="1"/>
              <a:t>5</a:t>
            </a:fld>
            <a:endParaRPr lang="en-US" altLang="en-US"/>
          </a:p>
        </p:txBody>
      </p:sp>
      <p:sp>
        <p:nvSpPr>
          <p:cNvPr id="190467" name="Rectangle 2"/>
          <p:cNvSpPr>
            <a:spLocks noGrp="1" noRot="1" noChangeAspect="1" noChangeArrowheads="1" noTextEdit="1"/>
          </p:cNvSpPr>
          <p:nvPr>
            <p:ph type="sldImg"/>
          </p:nvPr>
        </p:nvSpPr>
        <p:spPr>
          <a:ln/>
        </p:spPr>
      </p:sp>
      <p:sp>
        <p:nvSpPr>
          <p:cNvPr id="1904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9B677DD-AD71-4D66-9E2E-18FD8BC2BE38}" type="slidenum">
              <a:rPr lang="en-US" altLang="en-US"/>
              <a:pPr eaLnBrk="1" hangingPunct="1"/>
              <a:t>7</a:t>
            </a:fld>
            <a:endParaRPr lang="en-US" altLang="en-US"/>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p:spPr>
        <p:txBody>
          <a:bodyPr/>
          <a:lstStyle/>
          <a:p>
            <a:pPr eaLnBrk="1" hangingPunct="1">
              <a:lnSpc>
                <a:spcPct val="90000"/>
              </a:lnSpc>
            </a:pPr>
            <a:endParaRPr lang="en-US" altLang="en-US"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4920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half" idx="1"/>
          </p:nvPr>
        </p:nvSpPr>
        <p:spPr>
          <a:xfrm>
            <a:off x="533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280921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972533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half" idx="3"/>
          </p:nvPr>
        </p:nvSpPr>
        <p:spPr>
          <a:xfrm>
            <a:off x="4724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606822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08045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901952"/>
            <a:ext cx="8229600" cy="42245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5141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60858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188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2480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59597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55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05000"/>
            <a:ext cx="8229600" cy="4221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5422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7756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66837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6226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7409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6581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3721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355844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9144000" cy="6858000"/>
          </a:xfrm>
        </p:spPr>
        <p:txBody>
          <a:bodyPr/>
          <a:lstStyle/>
          <a:p>
            <a:endParaRPr lang="en-US"/>
          </a:p>
        </p:txBody>
      </p:sp>
      <p:sp>
        <p:nvSpPr>
          <p:cNvPr id="8" name="Text Placeholder 7"/>
          <p:cNvSpPr>
            <a:spLocks noGrp="1"/>
          </p:cNvSpPr>
          <p:nvPr>
            <p:ph type="body" sz="quarter" idx="11"/>
          </p:nvPr>
        </p:nvSpPr>
        <p:spPr>
          <a:xfrm>
            <a:off x="838200" y="1371600"/>
            <a:ext cx="2819400" cy="25908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Tree>
    <p:extLst>
      <p:ext uri="{BB962C8B-B14F-4D97-AF65-F5344CB8AC3E}">
        <p14:creationId xmlns:p14="http://schemas.microsoft.com/office/powerpoint/2010/main" val="26218679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24034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598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09114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3409619851"/>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4747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247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440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55730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9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8031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BC77CE-A337-4E22-8FE2-6486A71228F6}" type="datetimeFigureOut">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C9166-19AE-43BE-99DD-56ABB3829840}" type="slidenum">
              <a:rPr lang="en-US" smtClean="0"/>
              <a:t>‹#›</a:t>
            </a:fld>
            <a:endParaRPr lang="en-US"/>
          </a:p>
        </p:txBody>
      </p:sp>
    </p:spTree>
    <p:extLst>
      <p:ext uri="{BB962C8B-B14F-4D97-AF65-F5344CB8AC3E}">
        <p14:creationId xmlns:p14="http://schemas.microsoft.com/office/powerpoint/2010/main" val="507236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5.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3.png"/><Relationship Id="rId5" Type="http://schemas.openxmlformats.org/officeDocument/2006/relationships/slideLayout" Target="../slideLayouts/slideLayout17.xml"/><Relationship Id="rId10" Type="http://schemas.openxmlformats.org/officeDocument/2006/relationships/image" Target="../media/image4.pn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28602" y="76200"/>
            <a:ext cx="887011" cy="336058"/>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81A24-6025-477C-8E87-1B1B927429FD}" type="datetimeFigureOut">
              <a:rPr lang="en-US" smtClean="0"/>
              <a:t>4/23/2024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04DC5-8F67-4A5F-A294-28072613B736}" type="slidenum">
              <a:rPr lang="en-US" smtClean="0"/>
              <a:t>‹#›</a:t>
            </a:fld>
            <a:endParaRPr lang="en-US"/>
          </a:p>
        </p:txBody>
      </p:sp>
      <p:pic>
        <p:nvPicPr>
          <p:cNvPr id="10" name="Picture 9"/>
          <p:cNvPicPr>
            <a:picLocks noChangeAspect="1"/>
          </p:cNvPicPr>
          <p:nvPr userDrawn="1"/>
        </p:nvPicPr>
        <p:blipFill rotWithShape="1">
          <a:blip r:embed="rId16">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1449851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13" r:id="rId9"/>
    <p:sldLayoutId id="2147483716" r:id="rId10"/>
    <p:sldLayoutId id="2147483719" r:id="rId11"/>
    <p:sldLayoutId id="214748372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1DB17-0F13-464E-A02B-19913B2E706B}" type="datetimeFigureOut">
              <a:rPr lang="en-US" smtClean="0"/>
              <a:t>4/23/2024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4A8BE-2851-4450-9556-A40C0FD2DDD2}" type="slidenum">
              <a:rPr lang="en-US" smtClean="0"/>
              <a:t>‹#›</a:t>
            </a:fld>
            <a:endParaRPr lang="en-US"/>
          </a:p>
        </p:txBody>
      </p:sp>
      <p:pic>
        <p:nvPicPr>
          <p:cNvPr id="8" name="Picture 7"/>
          <p:cNvPicPr>
            <a:picLocks noChangeAspect="1"/>
          </p:cNvPicPr>
          <p:nvPr userDrawn="1"/>
        </p:nvPicPr>
        <p:blipFill rotWithShape="1">
          <a:blip r:embed="rId11">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pic>
        <p:nvPicPr>
          <p:cNvPr id="9" name="Picture 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28602" y="76645"/>
            <a:ext cx="887011" cy="335168"/>
          </a:xfrm>
          <a:prstGeom prst="rect">
            <a:avLst/>
          </a:prstGeom>
        </p:spPr>
      </p:pic>
    </p:spTree>
    <p:extLst>
      <p:ext uri="{BB962C8B-B14F-4D97-AF65-F5344CB8AC3E}">
        <p14:creationId xmlns:p14="http://schemas.microsoft.com/office/powerpoint/2010/main" val="146889110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ADE14-AAEE-4C31-9035-632CA6E04AAF}" type="datetimeFigureOut">
              <a:rPr lang="en-US" smtClean="0"/>
              <a:t>4/23/2024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CF451-1530-4556-A5B6-8A49F3A57C61}" type="slidenum">
              <a:rPr lang="en-US" smtClean="0"/>
              <a:t>‹#›</a:t>
            </a:fld>
            <a:endParaRPr lang="en-US"/>
          </a:p>
        </p:txBody>
      </p:sp>
    </p:spTree>
    <p:extLst>
      <p:ext uri="{BB962C8B-B14F-4D97-AF65-F5344CB8AC3E}">
        <p14:creationId xmlns:p14="http://schemas.microsoft.com/office/powerpoint/2010/main" val="14779200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altLang="en-US"/>
              <a:t>Module I - Introduction</a:t>
            </a:r>
            <a:endParaRPr lang="en-US" altLang="en-US" dirty="0"/>
          </a:p>
        </p:txBody>
      </p:sp>
      <p:sp>
        <p:nvSpPr>
          <p:cNvPr id="11267" name="Rectangle 4"/>
          <p:cNvSpPr>
            <a:spLocks noGrp="1" noChangeArrowheads="1"/>
          </p:cNvSpPr>
          <p:nvPr>
            <p:ph idx="1"/>
          </p:nvPr>
        </p:nvSpPr>
        <p:spPr>
          <a:xfrm>
            <a:off x="381000" y="1447800"/>
            <a:ext cx="8458200" cy="5105400"/>
          </a:xfrm>
        </p:spPr>
        <p:txBody>
          <a:bodyPr>
            <a:noAutofit/>
          </a:bodyPr>
          <a:lstStyle/>
          <a:p>
            <a:pPr marL="0" indent="0">
              <a:buNone/>
            </a:pPr>
            <a:r>
              <a:rPr lang="en-US" altLang="en-US" b="1" dirty="0"/>
              <a:t>Goal</a:t>
            </a:r>
          </a:p>
          <a:p>
            <a:endParaRPr lang="en-US" altLang="en-US" sz="1100" dirty="0"/>
          </a:p>
          <a:p>
            <a:pPr marL="0" indent="0">
              <a:buNone/>
            </a:pPr>
            <a:r>
              <a:rPr lang="en-US" altLang="en-US" sz="2800" dirty="0"/>
              <a:t>A large number of emergency service personnel and civilians are being injured and killed each year as a direct result of inappropriate driving of emergency vehicles.  </a:t>
            </a:r>
          </a:p>
          <a:p>
            <a:endParaRPr lang="en-US" altLang="en-US" sz="1000" dirty="0"/>
          </a:p>
          <a:p>
            <a:pPr marL="0" indent="0">
              <a:buNone/>
            </a:pPr>
            <a:r>
              <a:rPr lang="en-US" altLang="en-US" sz="2800" dirty="0"/>
              <a:t>Participants in this course will have the opportunity to gain and/or verify a broad range of competencies associated with emergency vehicle driving. These competencies include basic understanding of emergency vehicle operations as well as the skills necessary for practical application.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Autofit/>
          </a:bodyPr>
          <a:lstStyle/>
          <a:p>
            <a:pPr eaLnBrk="1" hangingPunct="1"/>
            <a:r>
              <a:rPr lang="en-US" altLang="en-US" sz="4000" dirty="0"/>
              <a:t>Module I - Introduction</a:t>
            </a:r>
          </a:p>
        </p:txBody>
      </p:sp>
      <p:sp>
        <p:nvSpPr>
          <p:cNvPr id="8195" name="Rectangle 3"/>
          <p:cNvSpPr>
            <a:spLocks noGrp="1" noChangeArrowheads="1"/>
          </p:cNvSpPr>
          <p:nvPr>
            <p:ph type="body" idx="1"/>
          </p:nvPr>
        </p:nvSpPr>
        <p:spPr/>
        <p:txBody>
          <a:bodyPr>
            <a:normAutofit lnSpcReduction="10000"/>
          </a:bodyPr>
          <a:lstStyle/>
          <a:p>
            <a:pPr marL="609600" indent="-609600" eaLnBrk="1" hangingPunct="1">
              <a:buFontTx/>
              <a:buNone/>
            </a:pPr>
            <a:r>
              <a:rPr lang="en-US" altLang="en-US" b="1" dirty="0"/>
              <a:t>Objectives</a:t>
            </a:r>
          </a:p>
          <a:p>
            <a:pPr marL="609600" indent="-609600" eaLnBrk="1" hangingPunct="1">
              <a:buFontTx/>
              <a:buNone/>
            </a:pPr>
            <a:endParaRPr lang="en-US" altLang="en-US" sz="1000" b="1" dirty="0"/>
          </a:p>
          <a:p>
            <a:pPr marL="609600" indent="-609600" eaLnBrk="1" hangingPunct="1"/>
            <a:r>
              <a:rPr lang="en-US" altLang="en-US" dirty="0"/>
              <a:t>Summarize the goal of this emergency vehicle driver training program.</a:t>
            </a:r>
          </a:p>
          <a:p>
            <a:pPr marL="609600" indent="-609600" eaLnBrk="1" hangingPunct="1"/>
            <a:r>
              <a:rPr lang="en-US" altLang="en-US" dirty="0"/>
              <a:t>Describe the importance of an emergency vehicle driver training program.</a:t>
            </a:r>
          </a:p>
          <a:p>
            <a:pPr marL="609600" indent="-609600" eaLnBrk="1" hangingPunct="1"/>
            <a:r>
              <a:rPr lang="en-US" altLang="en-US" dirty="0"/>
              <a:t>Identify the critical elements of a comprehensive emergency vehicle driver training program.</a:t>
            </a:r>
          </a:p>
          <a:p>
            <a:pPr marL="609600" indent="-609600" eaLnBrk="1" hangingPunct="1"/>
            <a:endParaRPr lang="en-US" altLang="en-US" sz="2800" dirty="0"/>
          </a:p>
        </p:txBody>
      </p:sp>
    </p:spTree>
    <p:extLst>
      <p:ext uri="{BB962C8B-B14F-4D97-AF65-F5344CB8AC3E}">
        <p14:creationId xmlns:p14="http://schemas.microsoft.com/office/powerpoint/2010/main" val="28407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altLang="en-US"/>
              <a:t>Course Goal</a:t>
            </a:r>
            <a:endParaRPr lang="en-US" altLang="en-US" dirty="0"/>
          </a:p>
        </p:txBody>
      </p:sp>
      <p:sp>
        <p:nvSpPr>
          <p:cNvPr id="13315" name="Rectangle 3"/>
          <p:cNvSpPr>
            <a:spLocks noGrp="1" noChangeArrowheads="1"/>
          </p:cNvSpPr>
          <p:nvPr>
            <p:ph idx="1"/>
          </p:nvPr>
        </p:nvSpPr>
        <p:spPr/>
        <p:txBody>
          <a:bodyPr/>
          <a:lstStyle/>
          <a:p>
            <a:pPr marL="0" indent="0">
              <a:buNone/>
            </a:pPr>
            <a:r>
              <a:rPr lang="en-US" altLang="en-US" dirty="0"/>
              <a:t>Present the necessary classroom, competency course training, and testing for new and existing emergency vehicle drivers. The program will verify proficiency in both the knowledge and understanding of, as well as, the practical application to emergency vehicle driving.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685800"/>
          </a:xfrm>
        </p:spPr>
        <p:txBody>
          <a:bodyPr>
            <a:normAutofit fontScale="90000"/>
          </a:bodyPr>
          <a:lstStyle/>
          <a:p>
            <a:r>
              <a:rPr lang="en-US" altLang="en-US" dirty="0"/>
              <a:t>Why Is It …</a:t>
            </a:r>
          </a:p>
        </p:txBody>
      </p:sp>
      <p:sp>
        <p:nvSpPr>
          <p:cNvPr id="12291" name="Rectangle 3"/>
          <p:cNvSpPr>
            <a:spLocks noGrp="1" noChangeArrowheads="1"/>
          </p:cNvSpPr>
          <p:nvPr>
            <p:ph type="body" sz="half" idx="4294967295"/>
          </p:nvPr>
        </p:nvSpPr>
        <p:spPr>
          <a:xfrm>
            <a:off x="533400" y="1676400"/>
            <a:ext cx="8001000" cy="4724400"/>
          </a:xfrm>
        </p:spPr>
        <p:txBody>
          <a:bodyPr/>
          <a:lstStyle/>
          <a:p>
            <a:pPr algn="ctr" eaLnBrk="1" hangingPunct="1">
              <a:buFontTx/>
              <a:buNone/>
            </a:pPr>
            <a:r>
              <a:rPr lang="en-US" altLang="en-US" sz="3600" dirty="0"/>
              <a:t>  </a:t>
            </a:r>
            <a:r>
              <a:rPr lang="en-US" altLang="en-US" dirty="0"/>
              <a:t>The tool used the most is the one trained with the least?</a:t>
            </a:r>
          </a:p>
          <a:p>
            <a:pPr eaLnBrk="1" hangingPunct="1"/>
            <a:endParaRPr lang="en-US" altLang="en-US" dirty="0"/>
          </a:p>
        </p:txBody>
      </p:sp>
      <p:pic>
        <p:nvPicPr>
          <p:cNvPr id="12293" name="Picture 5"/>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tretch>
            <a:fillRect/>
          </a:stretch>
        </p:blipFill>
        <p:spPr>
          <a:xfrm>
            <a:off x="5486400" y="3425825"/>
            <a:ext cx="3276600" cy="2179638"/>
          </a:xfrm>
        </p:spPr>
      </p:pic>
      <p:pic>
        <p:nvPicPr>
          <p:cNvPr id="12292"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066" t="6944" r="7137" b="15831"/>
          <a:stretch/>
        </p:blipFill>
        <p:spPr bwMode="auto">
          <a:xfrm>
            <a:off x="381000" y="3276600"/>
            <a:ext cx="387409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tLang="en-US"/>
              <a:t>Importance of Driver Training</a:t>
            </a:r>
            <a:endParaRPr lang="en-US" altLang="en-US" dirty="0"/>
          </a:p>
        </p:txBody>
      </p:sp>
      <p:sp>
        <p:nvSpPr>
          <p:cNvPr id="10243" name="Rectangle 3"/>
          <p:cNvSpPr>
            <a:spLocks noGrp="1" noChangeArrowheads="1"/>
          </p:cNvSpPr>
          <p:nvPr>
            <p:ph type="body" idx="1"/>
          </p:nvPr>
        </p:nvSpPr>
        <p:spPr/>
        <p:txBody>
          <a:bodyPr/>
          <a:lstStyle/>
          <a:p>
            <a:r>
              <a:rPr lang="en-US" altLang="en-US" dirty="0"/>
              <a:t>All emergencies involve vehicle response.</a:t>
            </a:r>
          </a:p>
          <a:p>
            <a:r>
              <a:rPr lang="en-US" altLang="en-US" dirty="0"/>
              <a:t>Approximately 25% of firefighters killed are responding to or returning from incidents.</a:t>
            </a:r>
          </a:p>
          <a:p>
            <a:r>
              <a:rPr lang="en-US" altLang="en-US" dirty="0"/>
              <a:t>Drivers being criminally charged.</a:t>
            </a:r>
          </a:p>
          <a:p>
            <a:r>
              <a:rPr lang="en-US" altLang="en-US" dirty="0"/>
              <a:t>Driver training program demonstrates the organization’s commitment to safety.</a:t>
            </a:r>
          </a:p>
        </p:txBody>
      </p:sp>
    </p:spTree>
    <p:extLst>
      <p:ext uri="{BB962C8B-B14F-4D97-AF65-F5344CB8AC3E}">
        <p14:creationId xmlns:p14="http://schemas.microsoft.com/office/powerpoint/2010/main" val="351636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r>
              <a:rPr lang="en-US" altLang="en-US" sz="3100" dirty="0"/>
              <a:t>Comprehensive Emergency Vehicle Driver Training</a:t>
            </a:r>
          </a:p>
        </p:txBody>
      </p:sp>
      <p:sp>
        <p:nvSpPr>
          <p:cNvPr id="14339" name="Rectangle 3"/>
          <p:cNvSpPr>
            <a:spLocks noGrp="1" noChangeArrowheads="1"/>
          </p:cNvSpPr>
          <p:nvPr>
            <p:ph idx="1"/>
          </p:nvPr>
        </p:nvSpPr>
        <p:spPr>
          <a:xfrm>
            <a:off x="457200" y="1600200"/>
            <a:ext cx="8229600" cy="4221163"/>
          </a:xfrm>
        </p:spPr>
        <p:txBody>
          <a:bodyPr>
            <a:noAutofit/>
          </a:bodyPr>
          <a:lstStyle/>
          <a:p>
            <a:pPr marL="609600" indent="-609600" eaLnBrk="1" hangingPunct="1">
              <a:buFont typeface="Monotype Sorts"/>
              <a:buAutoNum type="arabicPeriod"/>
            </a:pPr>
            <a:r>
              <a:rPr lang="en-US" altLang="en-US" dirty="0"/>
              <a:t>Classroom Instruction </a:t>
            </a:r>
          </a:p>
          <a:p>
            <a:pPr marL="609600" indent="-609600">
              <a:buFont typeface="Monotype Sorts"/>
              <a:buAutoNum type="arabicPeriod"/>
            </a:pPr>
            <a:r>
              <a:rPr lang="en-US" altLang="en-US" dirty="0"/>
              <a:t>Simulator Training </a:t>
            </a:r>
            <a:r>
              <a:rPr lang="en-US" altLang="en-US" dirty="0">
                <a:solidFill>
                  <a:srgbClr val="FFFF00"/>
                </a:solidFill>
              </a:rPr>
              <a:t>(optional) </a:t>
            </a:r>
          </a:p>
          <a:p>
            <a:pPr marL="609600" indent="-609600" eaLnBrk="1" hangingPunct="1">
              <a:buFont typeface="Monotype Sorts"/>
              <a:buAutoNum type="arabicPeriod"/>
            </a:pPr>
            <a:r>
              <a:rPr lang="en-US" altLang="en-US" dirty="0"/>
              <a:t>Competency Course Completion </a:t>
            </a:r>
            <a:r>
              <a:rPr lang="en-US" altLang="en-US" dirty="0">
                <a:solidFill>
                  <a:srgbClr val="FFFF00"/>
                </a:solidFill>
              </a:rPr>
              <a:t>(after the candidate becomes familiar with the apparatus)</a:t>
            </a:r>
          </a:p>
          <a:p>
            <a:pPr marL="609600" indent="-609600" eaLnBrk="1" hangingPunct="1">
              <a:buFont typeface="Monotype Sorts"/>
              <a:buAutoNum type="arabicPeriod"/>
            </a:pPr>
            <a:r>
              <a:rPr lang="en-US" altLang="en-US" dirty="0"/>
              <a:t>Street and Highway Driving </a:t>
            </a:r>
          </a:p>
          <a:p>
            <a:pPr marL="609600" indent="-609600" eaLnBrk="1" hangingPunct="1">
              <a:buFont typeface="Monotype Sorts"/>
              <a:buAutoNum type="arabicPeriod"/>
            </a:pPr>
            <a:r>
              <a:rPr lang="en-US" altLang="en-US" dirty="0"/>
              <a:t>Testing </a:t>
            </a:r>
            <a:r>
              <a:rPr lang="en-US" altLang="en-US" dirty="0">
                <a:solidFill>
                  <a:srgbClr val="FFFF00"/>
                </a:solidFill>
              </a:rPr>
              <a:t>(written, competency course and over the road)</a:t>
            </a:r>
            <a:endParaRPr lang="en-US" altLang="en-US" dirty="0"/>
          </a:p>
          <a:p>
            <a:pPr marL="609600" indent="-609600" eaLnBrk="1" hangingPunct="1">
              <a:buFont typeface="Monotype Sorts"/>
              <a:buAutoNum type="arabicPeriod"/>
            </a:pPr>
            <a:r>
              <a:rPr lang="en-US" altLang="en-US" dirty="0"/>
              <a:t>Refresher Training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altLang="en-US" sz="2800" dirty="0"/>
              <a:t>“Best Practices in Emergency Vehicle Safe Operation”</a:t>
            </a:r>
          </a:p>
        </p:txBody>
      </p:sp>
      <p:sp>
        <p:nvSpPr>
          <p:cNvPr id="12291" name="Rectangle 3"/>
          <p:cNvSpPr>
            <a:spLocks noGrp="1" noChangeArrowheads="1"/>
          </p:cNvSpPr>
          <p:nvPr>
            <p:ph idx="1"/>
          </p:nvPr>
        </p:nvSpPr>
        <p:spPr>
          <a:xfrm>
            <a:off x="1143000" y="2514600"/>
            <a:ext cx="7010400" cy="3611563"/>
          </a:xfrm>
        </p:spPr>
        <p:txBody>
          <a:bodyPr>
            <a:normAutofit/>
          </a:bodyPr>
          <a:lstStyle/>
          <a:p>
            <a:pPr marL="0" indent="0" algn="ctr">
              <a:buNone/>
            </a:pPr>
            <a:r>
              <a:rPr lang="en-US" altLang="en-US" dirty="0"/>
              <a:t>Best Practices are defined as certain themes that have emerged in recent years which help characterize a situation</a:t>
            </a:r>
          </a:p>
        </p:txBody>
      </p:sp>
    </p:spTree>
    <p:extLst>
      <p:ext uri="{BB962C8B-B14F-4D97-AF65-F5344CB8AC3E}">
        <p14:creationId xmlns:p14="http://schemas.microsoft.com/office/powerpoint/2010/main" val="2882148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57200"/>
            <a:ext cx="8229600" cy="685800"/>
          </a:xfrm>
        </p:spPr>
        <p:txBody>
          <a:bodyPr>
            <a:noAutofit/>
          </a:bodyPr>
          <a:lstStyle/>
          <a:p>
            <a:pPr eaLnBrk="1" hangingPunct="1"/>
            <a:r>
              <a:rPr lang="en-US" altLang="en-US" sz="4000" dirty="0"/>
              <a:t>Refresher Training</a:t>
            </a:r>
          </a:p>
        </p:txBody>
      </p:sp>
      <p:sp>
        <p:nvSpPr>
          <p:cNvPr id="13315" name="Rectangle 3"/>
          <p:cNvSpPr>
            <a:spLocks noGrp="1" noChangeArrowheads="1"/>
          </p:cNvSpPr>
          <p:nvPr>
            <p:ph type="body" idx="1"/>
          </p:nvPr>
        </p:nvSpPr>
        <p:spPr>
          <a:xfrm>
            <a:off x="457200" y="2362200"/>
            <a:ext cx="8229600" cy="5476415"/>
          </a:xfrm>
        </p:spPr>
        <p:txBody>
          <a:bodyPr>
            <a:normAutofit/>
          </a:bodyPr>
          <a:lstStyle/>
          <a:p>
            <a:r>
              <a:rPr lang="en-US" altLang="en-US" dirty="0"/>
              <a:t>Classroom Education</a:t>
            </a:r>
          </a:p>
          <a:p>
            <a:r>
              <a:rPr lang="en-US" altLang="en-US" dirty="0"/>
              <a:t>Online Education</a:t>
            </a:r>
          </a:p>
          <a:p>
            <a:r>
              <a:rPr lang="en-US" altLang="en-US" dirty="0"/>
              <a:t>Competency Course</a:t>
            </a:r>
          </a:p>
          <a:p>
            <a:r>
              <a:rPr lang="en-US" altLang="en-US" dirty="0"/>
              <a:t>Over-the-Road Evaluation</a:t>
            </a:r>
          </a:p>
        </p:txBody>
      </p:sp>
    </p:spTree>
    <p:extLst>
      <p:ext uri="{BB962C8B-B14F-4D97-AF65-F5344CB8AC3E}">
        <p14:creationId xmlns:p14="http://schemas.microsoft.com/office/powerpoint/2010/main" val="1792933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Team Approach</a:t>
            </a:r>
          </a:p>
        </p:txBody>
      </p:sp>
      <p:sp>
        <p:nvSpPr>
          <p:cNvPr id="3" name="Content Placeholder 2"/>
          <p:cNvSpPr>
            <a:spLocks noGrp="1"/>
          </p:cNvSpPr>
          <p:nvPr>
            <p:ph idx="1"/>
          </p:nvPr>
        </p:nvSpPr>
        <p:spPr/>
        <p:txBody>
          <a:bodyPr/>
          <a:lstStyle/>
          <a:p>
            <a:r>
              <a:rPr lang="en-US" dirty="0"/>
              <a:t>Team approach to Emergency Vehicle Response</a:t>
            </a:r>
          </a:p>
          <a:p>
            <a:r>
              <a:rPr lang="en-US" dirty="0"/>
              <a:t>Optional Competency Course Proficiencies</a:t>
            </a:r>
          </a:p>
          <a:p>
            <a:pPr lvl="1"/>
            <a:r>
              <a:rPr lang="en-US" dirty="0"/>
              <a:t>Height Clearance</a:t>
            </a:r>
          </a:p>
          <a:p>
            <a:pPr lvl="1"/>
            <a:r>
              <a:rPr lang="en-US" dirty="0"/>
              <a:t>Temporary Traffic Control Zone</a:t>
            </a:r>
          </a:p>
        </p:txBody>
      </p:sp>
    </p:spTree>
    <p:extLst>
      <p:ext uri="{BB962C8B-B14F-4D97-AF65-F5344CB8AC3E}">
        <p14:creationId xmlns:p14="http://schemas.microsoft.com/office/powerpoint/2010/main" val="1646261040"/>
      </p:ext>
    </p:extLst>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show</Template>
  <TotalTime>25410</TotalTime>
  <Words>319</Words>
  <Application>Microsoft Office PowerPoint</Application>
  <PresentationFormat>On-screen Show (4:3)</PresentationFormat>
  <Paragraphs>43</Paragraphs>
  <Slides>9</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Monotype Sorts</vt:lpstr>
      <vt:lpstr>Office Theme</vt:lpstr>
      <vt:lpstr>1_Custom Design</vt:lpstr>
      <vt:lpstr>2_Custom Design</vt:lpstr>
      <vt:lpstr>Module I - Introduction</vt:lpstr>
      <vt:lpstr>Module I - Introduction</vt:lpstr>
      <vt:lpstr>Course Goal</vt:lpstr>
      <vt:lpstr>Why Is It …</vt:lpstr>
      <vt:lpstr>Importance of Driver Training</vt:lpstr>
      <vt:lpstr>Comprehensive Emergency Vehicle Driver Training</vt:lpstr>
      <vt:lpstr>“Best Practices in Emergency Vehicle Safe Operation”</vt:lpstr>
      <vt:lpstr>Refresher Training</vt:lpstr>
      <vt:lpstr>Team Approach</vt:lpstr>
    </vt:vector>
  </TitlesOfParts>
  <Company>espcg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dc:creator>
  <cp:lastModifiedBy>Richard M. Gurba</cp:lastModifiedBy>
  <cp:revision>1046</cp:revision>
  <cp:lastPrinted>2013-10-30T13:04:09Z</cp:lastPrinted>
  <dcterms:created xsi:type="dcterms:W3CDTF">2007-12-31T14:23:53Z</dcterms:created>
  <dcterms:modified xsi:type="dcterms:W3CDTF">2024-04-23T16:35:56Z</dcterms:modified>
</cp:coreProperties>
</file>