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683" r:id="rId2"/>
    <p:sldMasterId id="2147483701" r:id="rId3"/>
  </p:sldMasterIdLst>
  <p:notesMasterIdLst>
    <p:notesMasterId r:id="rId33"/>
  </p:notesMasterIdLst>
  <p:handoutMasterIdLst>
    <p:handoutMasterId r:id="rId34"/>
  </p:handoutMasterIdLst>
  <p:sldIdLst>
    <p:sldId id="269" r:id="rId4"/>
    <p:sldId id="1271" r:id="rId5"/>
    <p:sldId id="1272" r:id="rId6"/>
    <p:sldId id="1273" r:id="rId7"/>
    <p:sldId id="1274" r:id="rId8"/>
    <p:sldId id="1306" r:id="rId9"/>
    <p:sldId id="1275" r:id="rId10"/>
    <p:sldId id="1276" r:id="rId11"/>
    <p:sldId id="1277" r:id="rId12"/>
    <p:sldId id="1278" r:id="rId13"/>
    <p:sldId id="1279" r:id="rId14"/>
    <p:sldId id="1280" r:id="rId15"/>
    <p:sldId id="1281" r:id="rId16"/>
    <p:sldId id="1282" r:id="rId17"/>
    <p:sldId id="1283" r:id="rId18"/>
    <p:sldId id="1284" r:id="rId19"/>
    <p:sldId id="1285" r:id="rId20"/>
    <p:sldId id="1286" r:id="rId21"/>
    <p:sldId id="1287" r:id="rId22"/>
    <p:sldId id="1288" r:id="rId23"/>
    <p:sldId id="1289" r:id="rId24"/>
    <p:sldId id="1290" r:id="rId25"/>
    <p:sldId id="1291" r:id="rId26"/>
    <p:sldId id="1292" r:id="rId27"/>
    <p:sldId id="1293" r:id="rId28"/>
    <p:sldId id="1294" r:id="rId29"/>
    <p:sldId id="1295" r:id="rId30"/>
    <p:sldId id="1296" r:id="rId31"/>
    <p:sldId id="1297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65" autoAdjust="0"/>
    <p:restoredTop sz="88333" autoAdjust="0"/>
  </p:normalViewPr>
  <p:slideViewPr>
    <p:cSldViewPr>
      <p:cViewPr varScale="1">
        <p:scale>
          <a:sx n="58" d="100"/>
          <a:sy n="58" d="100"/>
        </p:scale>
        <p:origin x="16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04"/>
    </p:cViewPr>
  </p:sorterViewPr>
  <p:notesViewPr>
    <p:cSldViewPr>
      <p:cViewPr varScale="1">
        <p:scale>
          <a:sx n="58" d="100"/>
          <a:sy n="58" d="100"/>
        </p:scale>
        <p:origin x="-16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393D07-1ADF-43EB-B685-43684A47D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1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E5A3A2-8DF0-4818-AF35-667E7A97B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05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B77F26-1382-4060-BC80-DFF04C2A713D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E75198-13F0-49F3-A15A-6F4CEAC0227F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E3E304-C9E1-4FCB-8926-A4EA11A89AEC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6324ED-34A8-4D50-954A-61614901CDBB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9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3320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66950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20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80921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7253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3320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67042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724400" y="23320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0682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04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8229600" cy="4224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14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858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188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480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59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422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55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75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6837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226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409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658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721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584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38200" y="1371600"/>
            <a:ext cx="2819400" cy="25908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867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03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911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981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9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47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40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73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9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31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77CE-A337-4E22-8FE2-6486A71228F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9166-19AE-43BE-99DD-56ABB3829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76200"/>
            <a:ext cx="887011" cy="3360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81A24-6025-477C-8E87-1B1B927429F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4DC5-8F67-4A5F-A294-28072613B7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13" r:id="rId9"/>
    <p:sldLayoutId id="2147483714" r:id="rId10"/>
    <p:sldLayoutId id="2147483716" r:id="rId11"/>
    <p:sldLayoutId id="2147483719" r:id="rId12"/>
    <p:sldLayoutId id="21474837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DB17-0F13-464E-A02B-19913B2E706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A8BE-2851-4450-9556-A40C0FD2DD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0" y="6696886"/>
            <a:ext cx="9144000" cy="161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76645"/>
            <a:ext cx="887011" cy="3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DE14-AAEE-4C31-9035-632CA6E04A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F451-1530-4556-A5B6-8A49F3A5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Module II - The Problem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500" b="1" dirty="0"/>
              <a:t>Goal</a:t>
            </a:r>
          </a:p>
          <a:p>
            <a:endParaRPr lang="en-US" altLang="en-US" sz="1100" dirty="0"/>
          </a:p>
          <a:p>
            <a:pPr marL="0" indent="0">
              <a:buNone/>
            </a:pPr>
            <a:r>
              <a:rPr lang="en-US" altLang="en-US" sz="3500" dirty="0"/>
              <a:t>Identify the increasing seriousness of emergency vehicle collisions and the resulting impact upon all concerned. Emphasis is placed on the fact that emergency vehicle drivers are being criminally charged when a collision occurs which results from negligent driving on the part of the emergency vehicle driver and serious injury or death occurs to others involved in the collision.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Case Study 1</a:t>
            </a:r>
            <a:br>
              <a:rPr lang="en-US"/>
            </a:b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9478"/>
            <a:ext cx="4038600" cy="30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52" y="2903041"/>
            <a:ext cx="4382070" cy="291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0800" y="3695700"/>
            <a:ext cx="3810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6331" y="5809565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Death in the Line of Duty...A summary of a NIOSH fire fighter fatality investigation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F2012-30 Date Released: March 17,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831" y="1697421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Volunteer Fire Fighter Dies in Tanker Crash En Route to Grass Fire – Indiana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966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5881"/>
            <a:ext cx="9144000" cy="6347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t="1931" r="508" b="3040"/>
          <a:stretch/>
        </p:blipFill>
        <p:spPr bwMode="auto">
          <a:xfrm>
            <a:off x="533400" y="505881"/>
            <a:ext cx="8220635" cy="63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4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Contributing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 belt </a:t>
            </a:r>
          </a:p>
          <a:p>
            <a:r>
              <a:rPr lang="en-US" dirty="0"/>
              <a:t>Speed </a:t>
            </a:r>
          </a:p>
          <a:p>
            <a:r>
              <a:rPr lang="en-US" dirty="0"/>
              <a:t>Roadway intersection protocol </a:t>
            </a:r>
          </a:p>
          <a:p>
            <a:r>
              <a:rPr lang="en-US" dirty="0"/>
              <a:t>Tanker weight and characteristics</a:t>
            </a:r>
          </a:p>
          <a:p>
            <a:r>
              <a:rPr lang="en-US" dirty="0"/>
              <a:t>Unnecessary emergency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0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>
                <a:cs typeface="Arial" pitchFamily="34" charset="0"/>
              </a:rPr>
              <a:t>Case Study 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26035"/>
            <a:ext cx="2743200" cy="365943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8004"/>
            <a:ext cx="45002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56732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Death in the Line of Duty...A summary of a NIOSH fire fighter fatality investigation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F2013-26 Date Released: June 4,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Tanker Rollover –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Volunteer FD Probationary Member Is Killed After the Pumper/Tanker he was Operating Leaves the Roadway and Overturns—Alabama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90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3013"/>
            <a:ext cx="5638800" cy="687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64506" y="-13013"/>
            <a:ext cx="1752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5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Contributing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No department- or state-required driver training program</a:t>
            </a:r>
          </a:p>
          <a:p>
            <a:r>
              <a:rPr lang="en-US" sz="3300" dirty="0"/>
              <a:t>Inexperienced driver</a:t>
            </a:r>
          </a:p>
          <a:p>
            <a:r>
              <a:rPr lang="en-US" sz="3300" dirty="0"/>
              <a:t>Not wearing a seat belt</a:t>
            </a:r>
          </a:p>
          <a:p>
            <a:r>
              <a:rPr lang="en-US" sz="3300" dirty="0"/>
              <a:t>Driving or entering a curve at a speed not negotiable for a large vehicle such as a pumper/tanker</a:t>
            </a:r>
          </a:p>
          <a:p>
            <a:r>
              <a:rPr lang="en-US" sz="3300" dirty="0"/>
              <a:t>Exiting a curve on a narrow roadway with a minimal shoulder</a:t>
            </a:r>
          </a:p>
          <a:p>
            <a:r>
              <a:rPr lang="en-US" sz="3300" dirty="0"/>
              <a:t>Vehicle overturned </a:t>
            </a:r>
          </a:p>
          <a:p>
            <a:r>
              <a:rPr lang="en-US" sz="3300" dirty="0"/>
              <a:t>Incident management system not implemented at the fire scene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7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cs typeface="Arial" pitchFamily="34" charset="0"/>
              </a:rPr>
              <a:t>Case Study 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9" y="2914650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28" y="2914650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1000" y="5943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Death in the Line of Duty...A summary of a NIOSH fire fighter fatality investigation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F2012-23 Date Released: February 28,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752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Volunteer Fire Fighter Dies After Being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Ejected From Front Seat of Engine—Virginia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2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 pitchFamily="34" charset="0"/>
              </a:rPr>
              <a:t>Road Conditions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23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Contributing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Narrow roadway with minimal shoulder in a curve </a:t>
            </a:r>
          </a:p>
          <a:p>
            <a:endParaRPr lang="en-US" sz="1400" dirty="0"/>
          </a:p>
          <a:p>
            <a:r>
              <a:rPr lang="en-US" sz="3500" dirty="0"/>
              <a:t>Loss of control of the vehicle (right wheels </a:t>
            </a:r>
          </a:p>
          <a:p>
            <a:pPr marL="0" indent="0">
              <a:buNone/>
            </a:pPr>
            <a:r>
              <a:rPr lang="en-US" sz="3500" dirty="0"/>
              <a:t>     left the paved surface)</a:t>
            </a:r>
          </a:p>
          <a:p>
            <a:endParaRPr lang="en-US" sz="1400" dirty="0"/>
          </a:p>
          <a:p>
            <a:r>
              <a:rPr lang="en-US" sz="3500" dirty="0"/>
              <a:t>Non-use of seat belt</a:t>
            </a:r>
          </a:p>
          <a:p>
            <a:endParaRPr lang="en-US" sz="1400" dirty="0"/>
          </a:p>
          <a:p>
            <a:r>
              <a:rPr lang="en-US" sz="3500" dirty="0"/>
              <a:t>Inadequate SOPs for seat belt usage</a:t>
            </a:r>
          </a:p>
          <a:p>
            <a:endParaRPr lang="en-US" sz="1300" dirty="0"/>
          </a:p>
          <a:p>
            <a:r>
              <a:rPr lang="en-US" sz="3500" dirty="0"/>
              <a:t>Inadequate driver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08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cs typeface="Arial" pitchFamily="34" charset="0"/>
              </a:rPr>
              <a:t>Case Study 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22179"/>
            <a:ext cx="3664971" cy="3848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62250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419600" y="5796455"/>
            <a:ext cx="4114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Death in the Line of Duty...A summary of a NIOSH fire fighter fatality investigation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F2011-21 Date Released</a:t>
            </a:r>
            <a:r>
              <a:rPr lang="en-US" sz="1400" dirty="0">
                <a:latin typeface="+mj-lt"/>
              </a:rPr>
              <a:t>: </a:t>
            </a:r>
            <a:r>
              <a:rPr lang="en-US" dirty="0"/>
              <a:t>October 5,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64420"/>
            <a:ext cx="868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Volunteer Fire Fighter Dies in a Single-Motor-Vehicle Crash </a:t>
            </a:r>
          </a:p>
          <a:p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While Responding to a Medical Assistance Call – Louisiana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709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Module II - The 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221163"/>
          </a:xfrm>
        </p:spPr>
        <p:txBody>
          <a:bodyPr>
            <a:noAutofit/>
          </a:bodyPr>
          <a:lstStyle/>
          <a:p>
            <a:pPr marL="609600" indent="-609600" eaLnBrk="1" hangingPunct="1">
              <a:buFontTx/>
              <a:buNone/>
            </a:pPr>
            <a:r>
              <a:rPr lang="en-US" altLang="en-US" b="1" dirty="0"/>
              <a:t>Objectives</a:t>
            </a:r>
          </a:p>
          <a:p>
            <a:pPr marL="609600" indent="-609600" eaLnBrk="1" hangingPunct="1">
              <a:buFontTx/>
              <a:buNone/>
            </a:pPr>
            <a:endParaRPr lang="en-US" altLang="en-US" sz="1000" b="1" dirty="0"/>
          </a:p>
          <a:p>
            <a:r>
              <a:rPr lang="en-US" altLang="en-US" dirty="0"/>
              <a:t>Explain the common-sense approach of driving under all conditions within the context of laws governing emergency vehicle operations.</a:t>
            </a:r>
          </a:p>
          <a:p>
            <a:endParaRPr lang="en-US" altLang="en-US" sz="1000" dirty="0"/>
          </a:p>
          <a:p>
            <a:r>
              <a:rPr lang="en-US" altLang="en-US" dirty="0"/>
              <a:t>Describe the high incidence of collisions involving emergency vehicles and the associated deaths and injuries to emergency service personnel and members of the public.</a:t>
            </a:r>
          </a:p>
        </p:txBody>
      </p:sp>
    </p:spTree>
    <p:extLst>
      <p:ext uri="{BB962C8B-B14F-4D97-AF65-F5344CB8AC3E}">
        <p14:creationId xmlns:p14="http://schemas.microsoft.com/office/powerpoint/2010/main" val="95789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22412"/>
            <a:ext cx="5257800" cy="6898235"/>
          </a:xfrm>
        </p:spPr>
      </p:pic>
      <p:sp>
        <p:nvSpPr>
          <p:cNvPr id="3" name="Rectangle 2"/>
          <p:cNvSpPr/>
          <p:nvPr/>
        </p:nvSpPr>
        <p:spPr>
          <a:xfrm>
            <a:off x="7010400" y="0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8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Contributing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221163"/>
          </a:xfrm>
        </p:spPr>
        <p:txBody>
          <a:bodyPr/>
          <a:lstStyle/>
          <a:p>
            <a:r>
              <a:rPr lang="en-US" dirty="0"/>
              <a:t>Speed</a:t>
            </a:r>
          </a:p>
          <a:p>
            <a:endParaRPr lang="en-US" sz="1200" dirty="0"/>
          </a:p>
          <a:p>
            <a:r>
              <a:rPr lang="en-US" dirty="0"/>
              <a:t>Narrow, unmarked, rural roadway</a:t>
            </a:r>
          </a:p>
          <a:p>
            <a:endParaRPr lang="en-US" sz="1200" dirty="0"/>
          </a:p>
          <a:p>
            <a:r>
              <a:rPr lang="en-US" dirty="0"/>
              <a:t>Rain and poor visibility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cs typeface="Arial" pitchFamily="34" charset="0"/>
              </a:rPr>
              <a:t>Case Study 5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4" y="2895600"/>
            <a:ext cx="4153759" cy="27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10" y="2895600"/>
            <a:ext cx="4151194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43910" y="5943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Death in the Line of Duty...A summary of a NIOSH fire fighter fatality investigation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F2009-05 Date Released: February 26, 2010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0499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Career Lieutenant Dies and Three Fire Fighters are Injured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in Ladder Truck Crash - Massachusetts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6344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Road Conditions 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400050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86" y="2362200"/>
            <a:ext cx="4583458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789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Contributing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Apparatus braking system deficiencies</a:t>
            </a:r>
          </a:p>
          <a:p>
            <a:endParaRPr lang="en-US" sz="1300" dirty="0"/>
          </a:p>
          <a:p>
            <a:r>
              <a:rPr lang="en-US" dirty="0"/>
              <a:t>Deficiencies in the apparatus maintenance program</a:t>
            </a:r>
          </a:p>
          <a:p>
            <a:endParaRPr lang="en-US" sz="1300" dirty="0"/>
          </a:p>
          <a:p>
            <a:r>
              <a:rPr lang="en-US" dirty="0"/>
              <a:t>Insufficient training for fire apparatus operators and fleet maintenance personnel </a:t>
            </a:r>
          </a:p>
          <a:p>
            <a:endParaRPr lang="en-US" sz="1200" dirty="0"/>
          </a:p>
          <a:p>
            <a:r>
              <a:rPr lang="en-US" dirty="0"/>
              <a:t>Failure to wear seat belts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9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cs typeface="Arial" pitchFamily="34" charset="0"/>
              </a:rPr>
              <a:t>Case Study 6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320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74320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5943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Death in the Line of Duty...A summary of a NIOSH fire fighter fatality investigation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F2009-30 Date Released: July 2, 2010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Career Fire Fighter/Paramedic Dies 2 Days After Being Ejected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During an Ambulance Rollover Incident – Georgia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368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16460"/>
            <a:ext cx="4800600" cy="6874460"/>
          </a:xfrm>
        </p:spPr>
      </p:pic>
      <p:sp>
        <p:nvSpPr>
          <p:cNvPr id="3" name="Rectangle 2"/>
          <p:cNvSpPr/>
          <p:nvPr/>
        </p:nvSpPr>
        <p:spPr>
          <a:xfrm>
            <a:off x="6934200" y="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61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Contributing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/>
              <a:t>Failure of the motorist to yield the right-of-way to an approaching emergency vehicle with audible and visual signals in use </a:t>
            </a:r>
          </a:p>
          <a:p>
            <a:endParaRPr lang="en-US" sz="1400" dirty="0"/>
          </a:p>
          <a:p>
            <a:r>
              <a:rPr lang="en-US" sz="3500" dirty="0"/>
              <a:t>Ejection of the victim </a:t>
            </a:r>
          </a:p>
          <a:p>
            <a:endParaRPr lang="en-US" sz="1300" dirty="0"/>
          </a:p>
          <a:p>
            <a:r>
              <a:rPr lang="en-US" sz="3500" dirty="0"/>
              <a:t>Blunt force trauma resulting in multiple rib fractures </a:t>
            </a:r>
          </a:p>
          <a:p>
            <a:endParaRPr lang="en-US" sz="1300" dirty="0"/>
          </a:p>
          <a:p>
            <a:r>
              <a:rPr lang="en-US" sz="3500" dirty="0"/>
              <a:t>The victim’s underlying medical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2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 of 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Standard operating procedures </a:t>
            </a:r>
          </a:p>
          <a:p>
            <a:pPr lvl="1"/>
            <a:r>
              <a:rPr lang="en-US" dirty="0"/>
              <a:t>Response Classifications </a:t>
            </a:r>
          </a:p>
          <a:p>
            <a:pPr lvl="1"/>
            <a:r>
              <a:rPr lang="en-US" dirty="0"/>
              <a:t>Seatbelts</a:t>
            </a:r>
          </a:p>
          <a:p>
            <a:pPr lvl="1"/>
            <a:r>
              <a:rPr lang="en-US" dirty="0"/>
              <a:t>Qualifications for drivers  </a:t>
            </a:r>
          </a:p>
          <a:p>
            <a:r>
              <a:rPr lang="en-US" dirty="0"/>
              <a:t>Emergency vehicle operator training and ongoing competency training</a:t>
            </a:r>
          </a:p>
          <a:p>
            <a:r>
              <a:rPr lang="en-US" dirty="0"/>
              <a:t>Regular vehicle inspections and maintenance </a:t>
            </a:r>
          </a:p>
          <a:p>
            <a:r>
              <a:rPr lang="en-US" dirty="0"/>
              <a:t>Promote institutional safety culture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08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/>
              <a:t>Criminalization of Emergency  Service Personnel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u="sng" dirty="0"/>
              <a:t>California</a:t>
            </a:r>
          </a:p>
          <a:p>
            <a:pPr eaLnBrk="1" hangingPunct="1">
              <a:buFontTx/>
              <a:buNone/>
            </a:pPr>
            <a:r>
              <a:rPr lang="en-US" altLang="en-US" sz="2800" u="sng" dirty="0"/>
              <a:t>Ohio</a:t>
            </a:r>
          </a:p>
          <a:p>
            <a:pPr eaLnBrk="1" hangingPunct="1">
              <a:buFontTx/>
              <a:buNone/>
            </a:pPr>
            <a:r>
              <a:rPr lang="en-US" altLang="en-US" sz="2800" u="sng" dirty="0"/>
              <a:t>Texas</a:t>
            </a:r>
          </a:p>
          <a:p>
            <a:pPr eaLnBrk="1" hangingPunct="1">
              <a:buFontTx/>
              <a:buNone/>
            </a:pPr>
            <a:r>
              <a:rPr lang="en-US" altLang="en-US" sz="2800" u="sng" dirty="0"/>
              <a:t>Georgia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254250"/>
            <a:ext cx="5257800" cy="30940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Grp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505200"/>
            <a:ext cx="4038600" cy="297180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04188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Module II - The Problem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Objectives (Cont’d)</a:t>
            </a:r>
          </a:p>
          <a:p>
            <a:pPr marL="0" indent="0">
              <a:buNone/>
            </a:pPr>
            <a:endParaRPr lang="en-US" altLang="en-US" sz="1000" b="1" dirty="0"/>
          </a:p>
          <a:p>
            <a:r>
              <a:rPr lang="en-US" altLang="en-US" dirty="0"/>
              <a:t>Describe the types, conditions, and causes of collisions involving emergency vehicles and their impact upon all concerned.</a:t>
            </a:r>
          </a:p>
          <a:p>
            <a:endParaRPr lang="en-US" altLang="en-US" sz="1000" dirty="0"/>
          </a:p>
          <a:p>
            <a:r>
              <a:rPr lang="en-US" altLang="en-US" dirty="0"/>
              <a:t>Identify and explain the factors that contribute to the incidence of collisions involving emergency vehicles.</a:t>
            </a:r>
          </a:p>
        </p:txBody>
      </p:sp>
    </p:spTree>
    <p:extLst>
      <p:ext uri="{BB962C8B-B14F-4D97-AF65-F5344CB8AC3E}">
        <p14:creationId xmlns:p14="http://schemas.microsoft.com/office/powerpoint/2010/main" val="295035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Perspective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Serious Misconception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…to rely solely on laws governing emergency vehicle response will guarantee safe passage during emergency responses.</a:t>
            </a:r>
          </a:p>
        </p:txBody>
      </p:sp>
    </p:spTree>
    <p:extLst>
      <p:ext uri="{BB962C8B-B14F-4D97-AF65-F5344CB8AC3E}">
        <p14:creationId xmlns:p14="http://schemas.microsoft.com/office/powerpoint/2010/main" val="161199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133600"/>
            <a:ext cx="8763000" cy="3886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FF Fatalities While Responding/Returning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010400" y="53340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Source: USFA</a:t>
            </a:r>
          </a:p>
        </p:txBody>
      </p:sp>
      <p:graphicFrame>
        <p:nvGraphicFramePr>
          <p:cNvPr id="36918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643117"/>
              </p:ext>
            </p:extLst>
          </p:nvPr>
        </p:nvGraphicFramePr>
        <p:xfrm>
          <a:off x="470647" y="2369345"/>
          <a:ext cx="8229600" cy="341471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Fatalities for year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359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620268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 Fill-In</a:t>
            </a:r>
          </a:p>
        </p:txBody>
      </p:sp>
    </p:spTree>
    <p:extLst>
      <p:ext uri="{BB962C8B-B14F-4D97-AF65-F5344CB8AC3E}">
        <p14:creationId xmlns:p14="http://schemas.microsoft.com/office/powerpoint/2010/main" val="125633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 dirty="0"/>
              <a:t>Ambulances - A Dangerous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500" dirty="0"/>
              <a:t>NHTSA Fatality Reporting System</a:t>
            </a:r>
          </a:p>
          <a:p>
            <a:pPr lvl="1">
              <a:defRPr/>
            </a:pPr>
            <a:r>
              <a:rPr lang="en-US" sz="3000" dirty="0"/>
              <a:t>3,200 crashes per 100 million miles driven</a:t>
            </a:r>
          </a:p>
          <a:p>
            <a:pPr lvl="1">
              <a:defRPr/>
            </a:pPr>
            <a:r>
              <a:rPr lang="en-US" sz="3000" dirty="0"/>
              <a:t>8X the rate of cars and light trucks</a:t>
            </a:r>
          </a:p>
          <a:p>
            <a:pPr>
              <a:defRPr/>
            </a:pPr>
            <a:r>
              <a:rPr lang="en-US" sz="3500" dirty="0"/>
              <a:t>60% of crashes occurred during emergency response</a:t>
            </a:r>
          </a:p>
          <a:p>
            <a:pPr>
              <a:defRPr/>
            </a:pPr>
            <a:r>
              <a:rPr lang="en-US" sz="3500" dirty="0"/>
              <a:t>58% of the fatalities occurred during emergency response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sz="2000" dirty="0"/>
              <a:t>Source: FEMA:FA272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9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 Emergency Vehicles Crash Summary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Auto Collisions:  </a:t>
            </a:r>
          </a:p>
          <a:p>
            <a:pPr lvl="1"/>
            <a:r>
              <a:rPr lang="en-US" altLang="en-US" i="1" dirty="0"/>
              <a:t>Ambulances: </a:t>
            </a:r>
            <a:r>
              <a:rPr lang="en-US" alt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Intersection</a:t>
            </a:r>
            <a:r>
              <a:rPr lang="en-US" altLang="en-US" i="1" dirty="0">
                <a:solidFill>
                  <a:schemeClr val="accent2"/>
                </a:solidFill>
              </a:rPr>
              <a:t> </a:t>
            </a:r>
            <a:r>
              <a:rPr lang="en-US" alt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Incidents</a:t>
            </a:r>
          </a:p>
          <a:p>
            <a:pPr lvl="1"/>
            <a:r>
              <a:rPr lang="en-US" altLang="en-US" i="1" dirty="0"/>
              <a:t>Fire Trucks: </a:t>
            </a:r>
            <a:r>
              <a:rPr lang="en-US" alt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Rollovers</a:t>
            </a:r>
          </a:p>
          <a:p>
            <a:r>
              <a:rPr lang="en-US" altLang="en-US" dirty="0"/>
              <a:t>Auto Liability:</a:t>
            </a:r>
          </a:p>
          <a:p>
            <a:pPr lvl="1"/>
            <a:r>
              <a:rPr lang="en-US" altLang="en-US" i="1" dirty="0"/>
              <a:t>Ambulances: </a:t>
            </a:r>
            <a:r>
              <a:rPr lang="en-US" alt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Intersection Incidents</a:t>
            </a:r>
          </a:p>
          <a:p>
            <a:pPr lvl="1"/>
            <a:r>
              <a:rPr lang="en-US" altLang="en-US" i="1" dirty="0"/>
              <a:t>Fire Trucks: </a:t>
            </a:r>
            <a:r>
              <a:rPr lang="en-US" alt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Intersection Incidents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872191" y="6172199"/>
            <a:ext cx="206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Source: VFIS</a:t>
            </a:r>
          </a:p>
        </p:txBody>
      </p:sp>
    </p:spTree>
    <p:extLst>
      <p:ext uri="{BB962C8B-B14F-4D97-AF65-F5344CB8AC3E}">
        <p14:creationId xmlns:p14="http://schemas.microsoft.com/office/powerpoint/2010/main" val="183636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Impacts of Vehicle Accidents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Personal Injury or Death to Emergency Responders</a:t>
            </a:r>
          </a:p>
          <a:p>
            <a:r>
              <a:rPr lang="en-US" altLang="en-US" dirty="0"/>
              <a:t>Peripheral Injury or Death to Others</a:t>
            </a:r>
          </a:p>
          <a:p>
            <a:r>
              <a:rPr lang="en-US" altLang="en-US" dirty="0"/>
              <a:t>Vehicle and Equipment Loss</a:t>
            </a:r>
          </a:p>
          <a:p>
            <a:r>
              <a:rPr lang="en-US" altLang="en-US" dirty="0"/>
              <a:t>Long Term Impact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20268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 Fill-In</a:t>
            </a:r>
          </a:p>
        </p:txBody>
      </p:sp>
    </p:spTree>
    <p:extLst>
      <p:ext uri="{BB962C8B-B14F-4D97-AF65-F5344CB8AC3E}">
        <p14:creationId xmlns:p14="http://schemas.microsoft.com/office/powerpoint/2010/main" val="112998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Adverse Effect 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Psychological Effects</a:t>
            </a:r>
          </a:p>
          <a:p>
            <a:r>
              <a:rPr lang="en-US" altLang="en-US" dirty="0"/>
              <a:t>Loss of Experienced Personnel</a:t>
            </a:r>
          </a:p>
          <a:p>
            <a:r>
              <a:rPr lang="en-US" altLang="en-US" dirty="0"/>
              <a:t>Stress of Criminal or Civil Litigation</a:t>
            </a:r>
          </a:p>
          <a:p>
            <a:r>
              <a:rPr lang="en-US" altLang="en-US" dirty="0"/>
              <a:t>Financial Impacts</a:t>
            </a:r>
          </a:p>
          <a:p>
            <a:r>
              <a:rPr lang="en-US" altLang="en-US" dirty="0"/>
              <a:t>Failure to Deliver Emergency Services</a:t>
            </a:r>
          </a:p>
          <a:p>
            <a:r>
              <a:rPr lang="en-US" altLang="en-US" dirty="0"/>
              <a:t>Poor Public 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20268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 Fill-In</a:t>
            </a:r>
          </a:p>
        </p:txBody>
      </p:sp>
    </p:spTree>
    <p:extLst>
      <p:ext uri="{BB962C8B-B14F-4D97-AF65-F5344CB8AC3E}">
        <p14:creationId xmlns:p14="http://schemas.microsoft.com/office/powerpoint/2010/main" val="3431691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show</Template>
  <TotalTime>25411</TotalTime>
  <Words>848</Words>
  <Application>Microsoft Office PowerPoint</Application>
  <PresentationFormat>On-screen Show (4:3)</PresentationFormat>
  <Paragraphs>169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Office Theme</vt:lpstr>
      <vt:lpstr>1_Custom Design</vt:lpstr>
      <vt:lpstr>2_Custom Design</vt:lpstr>
      <vt:lpstr>Module II - The Problem</vt:lpstr>
      <vt:lpstr>Module II - The Problem</vt:lpstr>
      <vt:lpstr>Module II - The Problem</vt:lpstr>
      <vt:lpstr>Perspective</vt:lpstr>
      <vt:lpstr>FF Fatalities While Responding/Returning</vt:lpstr>
      <vt:lpstr>Ambulances - A Dangerous Environment</vt:lpstr>
      <vt:lpstr> Emergency Vehicles Crash Summary</vt:lpstr>
      <vt:lpstr>Impacts of Vehicle Accidents</vt:lpstr>
      <vt:lpstr>Adverse Effect </vt:lpstr>
      <vt:lpstr>Case Study 1 </vt:lpstr>
      <vt:lpstr>PowerPoint Presentation</vt:lpstr>
      <vt:lpstr>Contributing Factors</vt:lpstr>
      <vt:lpstr>Case Study 2</vt:lpstr>
      <vt:lpstr>PowerPoint Presentation</vt:lpstr>
      <vt:lpstr>Contributing Factors</vt:lpstr>
      <vt:lpstr>Case Study 3</vt:lpstr>
      <vt:lpstr>Road Conditions </vt:lpstr>
      <vt:lpstr>Contributing Factors</vt:lpstr>
      <vt:lpstr>Case Study 4</vt:lpstr>
      <vt:lpstr>PowerPoint Presentation</vt:lpstr>
      <vt:lpstr>Contributing Factors</vt:lpstr>
      <vt:lpstr>Case Study 5</vt:lpstr>
      <vt:lpstr>Road Conditions  </vt:lpstr>
      <vt:lpstr>Contributing Factors</vt:lpstr>
      <vt:lpstr>Case Study 6</vt:lpstr>
      <vt:lpstr>PowerPoint Presentation</vt:lpstr>
      <vt:lpstr>Contributing Factors</vt:lpstr>
      <vt:lpstr>Summary of Recommendations </vt:lpstr>
      <vt:lpstr>Criminalization of Emergency  Service Personnel</vt:lpstr>
    </vt:vector>
  </TitlesOfParts>
  <Company>espcg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Richard M. Gurba</cp:lastModifiedBy>
  <cp:revision>1046</cp:revision>
  <cp:lastPrinted>2013-10-30T13:04:09Z</cp:lastPrinted>
  <dcterms:created xsi:type="dcterms:W3CDTF">2007-12-31T14:23:53Z</dcterms:created>
  <dcterms:modified xsi:type="dcterms:W3CDTF">2024-04-23T16:39:32Z</dcterms:modified>
</cp:coreProperties>
</file>