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1"/>
    <p:sldMasterId id="2147483683" r:id="rId2"/>
    <p:sldMasterId id="2147483701" r:id="rId3"/>
  </p:sldMasterIdLst>
  <p:notesMasterIdLst>
    <p:notesMasterId r:id="rId17"/>
  </p:notesMasterIdLst>
  <p:handoutMasterIdLst>
    <p:handoutMasterId r:id="rId18"/>
  </p:handoutMasterIdLst>
  <p:sldIdLst>
    <p:sldId id="453" r:id="rId4"/>
    <p:sldId id="1298" r:id="rId5"/>
    <p:sldId id="1299" r:id="rId6"/>
    <p:sldId id="1300" r:id="rId7"/>
    <p:sldId id="1301" r:id="rId8"/>
    <p:sldId id="1546" r:id="rId9"/>
    <p:sldId id="1547" r:id="rId10"/>
    <p:sldId id="920" r:id="rId11"/>
    <p:sldId id="1157" r:id="rId12"/>
    <p:sldId id="1302" r:id="rId13"/>
    <p:sldId id="1309" r:id="rId14"/>
    <p:sldId id="1307" r:id="rId15"/>
    <p:sldId id="1308" r:id="rId1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2465" autoAdjust="0"/>
    <p:restoredTop sz="88333" autoAdjust="0"/>
  </p:normalViewPr>
  <p:slideViewPr>
    <p:cSldViewPr>
      <p:cViewPr varScale="1">
        <p:scale>
          <a:sx n="115" d="100"/>
          <a:sy n="115" d="100"/>
        </p:scale>
        <p:origin x="1674" y="10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8" d="100"/>
          <a:sy n="58" d="100"/>
        </p:scale>
        <p:origin x="-1668"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4579"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24580"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4581"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A0393D07-1ADF-43EB-B685-43684A47DC47}" type="slidenum">
              <a:rPr lang="en-US"/>
              <a:pPr>
                <a:defRPr/>
              </a:pPr>
              <a:t>‹#›</a:t>
            </a:fld>
            <a:endParaRPr lang="en-US" dirty="0"/>
          </a:p>
        </p:txBody>
      </p:sp>
    </p:spTree>
    <p:extLst>
      <p:ext uri="{BB962C8B-B14F-4D97-AF65-F5344CB8AC3E}">
        <p14:creationId xmlns:p14="http://schemas.microsoft.com/office/powerpoint/2010/main" val="21929110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9219"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2211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9223"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31E5A3A2-8DF0-4818-AF35-667E7A97BC39}" type="slidenum">
              <a:rPr lang="en-US"/>
              <a:pPr>
                <a:defRPr/>
              </a:pPr>
              <a:t>‹#›</a:t>
            </a:fld>
            <a:endParaRPr lang="en-US" dirty="0"/>
          </a:p>
        </p:txBody>
      </p:sp>
    </p:spTree>
    <p:extLst>
      <p:ext uri="{BB962C8B-B14F-4D97-AF65-F5344CB8AC3E}">
        <p14:creationId xmlns:p14="http://schemas.microsoft.com/office/powerpoint/2010/main" val="7910059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Slide Image Placeholder 1"/>
          <p:cNvSpPr>
            <a:spLocks noGrp="1" noRot="1" noChangeAspect="1" noTextEdit="1"/>
          </p:cNvSpPr>
          <p:nvPr>
            <p:ph type="sldImg"/>
          </p:nvPr>
        </p:nvSpPr>
        <p:spPr>
          <a:ln/>
        </p:spPr>
      </p:sp>
      <p:sp>
        <p:nvSpPr>
          <p:cNvPr id="2375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itchFamily="34" charset="0"/>
            </a:endParaRPr>
          </a:p>
        </p:txBody>
      </p:sp>
      <p:sp>
        <p:nvSpPr>
          <p:cNvPr id="2375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D1D21E48-E61E-4ED2-AFED-9813B94B147E}" type="slidenum">
              <a:rPr lang="en-US" altLang="en-US" smtClean="0"/>
              <a:pPr eaLnBrk="1" hangingPunct="1"/>
              <a:t>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AF1380F6-872A-43DE-8EFF-C3771DF0FB11}" type="slidenum">
              <a:rPr lang="en-US" altLang="en-US"/>
              <a:pPr eaLnBrk="1" hangingPunct="1"/>
              <a:t>2</a:t>
            </a:fld>
            <a:endParaRPr lang="en-US" altLang="en-US"/>
          </a:p>
        </p:txBody>
      </p:sp>
      <p:sp>
        <p:nvSpPr>
          <p:cNvPr id="198659" name="Rectangle 2"/>
          <p:cNvSpPr>
            <a:spLocks noGrp="1" noRot="1" noChangeAspect="1" noChangeArrowheads="1" noTextEdit="1"/>
          </p:cNvSpPr>
          <p:nvPr>
            <p:ph type="sldImg"/>
          </p:nvPr>
        </p:nvSpPr>
        <p:spPr>
          <a:ln/>
        </p:spPr>
      </p:sp>
      <p:sp>
        <p:nvSpPr>
          <p:cNvPr id="19866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1D3F8C4F-2E4C-4A82-A0A7-1F23BE73BA42}" type="slidenum">
              <a:rPr lang="en-US" altLang="en-US"/>
              <a:pPr eaLnBrk="1" hangingPunct="1"/>
              <a:t>6</a:t>
            </a:fld>
            <a:endParaRPr lang="en-US" altLang="en-US"/>
          </a:p>
        </p:txBody>
      </p:sp>
      <p:sp>
        <p:nvSpPr>
          <p:cNvPr id="199683" name="Rectangle 2"/>
          <p:cNvSpPr>
            <a:spLocks noGrp="1" noRot="1" noChangeAspect="1" noChangeArrowheads="1" noTextEdit="1"/>
          </p:cNvSpPr>
          <p:nvPr>
            <p:ph type="sldImg"/>
          </p:nvPr>
        </p:nvSpPr>
        <p:spPr>
          <a:ln/>
        </p:spPr>
      </p:sp>
      <p:sp>
        <p:nvSpPr>
          <p:cNvPr id="199684"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Slide Image Placeholder 1"/>
          <p:cNvSpPr>
            <a:spLocks noGrp="1" noRot="1" noChangeAspect="1" noTextEdit="1"/>
          </p:cNvSpPr>
          <p:nvPr>
            <p:ph type="sldImg"/>
          </p:nvPr>
        </p:nvSpPr>
        <p:spPr>
          <a:ln/>
        </p:spPr>
      </p:sp>
      <p:sp>
        <p:nvSpPr>
          <p:cNvPr id="2406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itchFamily="34" charset="0"/>
            </a:endParaRPr>
          </a:p>
        </p:txBody>
      </p:sp>
      <p:sp>
        <p:nvSpPr>
          <p:cNvPr id="2406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E117EBB9-9491-4731-AE7D-12AC9CF98509}" type="slidenum">
              <a:rPr lang="en-US" altLang="en-US" smtClean="0"/>
              <a:pPr eaLnBrk="1" hangingPunct="1"/>
              <a:t>8</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Title 6"/>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34920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533400" y="23320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23320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95132844"/>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229600" cy="1143000"/>
          </a:xfrm>
        </p:spPr>
        <p:txBody>
          <a:bodyPr/>
          <a:lstStyle/>
          <a:p>
            <a:r>
              <a:rPr lang="en-US"/>
              <a:t>Click to edit Master title style</a:t>
            </a:r>
          </a:p>
        </p:txBody>
      </p:sp>
      <p:sp>
        <p:nvSpPr>
          <p:cNvPr id="3" name="Content Placeholder 2"/>
          <p:cNvSpPr>
            <a:spLocks noGrp="1"/>
          </p:cNvSpPr>
          <p:nvPr>
            <p:ph sz="half" idx="1"/>
          </p:nvPr>
        </p:nvSpPr>
        <p:spPr>
          <a:xfrm>
            <a:off x="533400" y="23320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724400" y="2332038"/>
            <a:ext cx="4038600" cy="21859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724400" y="4670425"/>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92809217"/>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533400" y="990600"/>
            <a:ext cx="8229600" cy="1143000"/>
          </a:xfrm>
        </p:spPr>
        <p:txBody>
          <a:bodyPr/>
          <a:lstStyle/>
          <a:p>
            <a:r>
              <a:rPr lang="en-US"/>
              <a:t>Click to edit Master title style</a:t>
            </a:r>
          </a:p>
        </p:txBody>
      </p:sp>
      <p:sp>
        <p:nvSpPr>
          <p:cNvPr id="3" name="Content Placeholder 2"/>
          <p:cNvSpPr>
            <a:spLocks noGrp="1"/>
          </p:cNvSpPr>
          <p:nvPr>
            <p:ph sz="quarter" idx="1"/>
          </p:nvPr>
        </p:nvSpPr>
        <p:spPr>
          <a:xfrm>
            <a:off x="533400" y="2332038"/>
            <a:ext cx="4038600" cy="21859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724400" y="2332038"/>
            <a:ext cx="4038600" cy="21859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533400" y="4670425"/>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24400" y="4670425"/>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09725339"/>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AndObj">
  <p:cSld name="Title, 2 Conten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229600" cy="1143000"/>
          </a:xfrm>
        </p:spPr>
        <p:txBody>
          <a:bodyPr/>
          <a:lstStyle/>
          <a:p>
            <a:r>
              <a:rPr lang="en-US"/>
              <a:t>Click to edit Master title style</a:t>
            </a:r>
          </a:p>
        </p:txBody>
      </p:sp>
      <p:sp>
        <p:nvSpPr>
          <p:cNvPr id="3" name="Content Placeholder 2"/>
          <p:cNvSpPr>
            <a:spLocks noGrp="1"/>
          </p:cNvSpPr>
          <p:nvPr>
            <p:ph sz="quarter" idx="1"/>
          </p:nvPr>
        </p:nvSpPr>
        <p:spPr>
          <a:xfrm>
            <a:off x="533400" y="2332038"/>
            <a:ext cx="4038600" cy="21859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533400" y="4670425"/>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half" idx="3"/>
          </p:nvPr>
        </p:nvSpPr>
        <p:spPr>
          <a:xfrm>
            <a:off x="4724400" y="23320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6068227"/>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5080455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457200" y="1901952"/>
            <a:ext cx="8229600" cy="422452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151413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9608580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311885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624809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559597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905000"/>
            <a:ext cx="8229600" cy="42211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454229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875551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chemeClr val="tx1"/>
                </a:solidFill>
              </a:defRPr>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4677560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7668379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162263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4974098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1565818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437215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355844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Full Image">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0" y="0"/>
            <a:ext cx="9144000" cy="6858000"/>
          </a:xfrm>
        </p:spPr>
        <p:txBody>
          <a:bodyPr/>
          <a:lstStyle/>
          <a:p>
            <a:endParaRPr lang="en-US"/>
          </a:p>
        </p:txBody>
      </p:sp>
      <p:sp>
        <p:nvSpPr>
          <p:cNvPr id="8" name="Text Placeholder 7"/>
          <p:cNvSpPr>
            <a:spLocks noGrp="1"/>
          </p:cNvSpPr>
          <p:nvPr>
            <p:ph type="body" sz="quarter" idx="11"/>
          </p:nvPr>
        </p:nvSpPr>
        <p:spPr>
          <a:xfrm>
            <a:off x="838200" y="1371600"/>
            <a:ext cx="2819400" cy="2590800"/>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Tree>
    <p:extLst>
      <p:ext uri="{BB962C8B-B14F-4D97-AF65-F5344CB8AC3E}">
        <p14:creationId xmlns:p14="http://schemas.microsoft.com/office/powerpoint/2010/main" val="262186797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24034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49091148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159814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nd Vertical Text">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t="1" b="49999"/>
          <a:stretch/>
        </p:blipFill>
        <p:spPr>
          <a:xfrm>
            <a:off x="0" y="6696886"/>
            <a:ext cx="9144000" cy="161114"/>
          </a:xfrm>
          <a:prstGeom prst="rect">
            <a:avLst/>
          </a:prstGeom>
        </p:spPr>
      </p:pic>
    </p:spTree>
    <p:extLst>
      <p:ext uri="{BB962C8B-B14F-4D97-AF65-F5344CB8AC3E}">
        <p14:creationId xmlns:p14="http://schemas.microsoft.com/office/powerpoint/2010/main" val="3409619851"/>
      </p:ext>
    </p:extLst>
  </p:cSld>
  <p:clrMapOvr>
    <a:overrideClrMapping bg1="dk1" tx1="lt1" bg2="dk2" tx2="lt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t="1" b="49999"/>
          <a:stretch/>
        </p:blipFill>
        <p:spPr>
          <a:xfrm>
            <a:off x="0" y="6696886"/>
            <a:ext cx="9144000" cy="161114"/>
          </a:xfrm>
          <a:prstGeom prst="rect">
            <a:avLst/>
          </a:prstGeom>
        </p:spPr>
      </p:pic>
    </p:spTree>
    <p:extLst>
      <p:ext uri="{BB962C8B-B14F-4D97-AF65-F5344CB8AC3E}">
        <p14:creationId xmlns:p14="http://schemas.microsoft.com/office/powerpoint/2010/main" val="2647470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92479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34402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55730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8898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chemeClr val="bg1"/>
                </a:solidFill>
              </a:defRPr>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680317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BC77CE-A337-4E22-8FE2-6486A71228F6}" type="datetimeFigureOut">
              <a:rPr lang="en-US" smtClean="0"/>
              <a:t>4/25/2024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3C9166-19AE-43BE-99DD-56ABB3829840}" type="slidenum">
              <a:rPr lang="en-US" smtClean="0"/>
              <a:t>‹#›</a:t>
            </a:fld>
            <a:endParaRPr lang="en-US"/>
          </a:p>
        </p:txBody>
      </p:sp>
    </p:spTree>
    <p:extLst>
      <p:ext uri="{BB962C8B-B14F-4D97-AF65-F5344CB8AC3E}">
        <p14:creationId xmlns:p14="http://schemas.microsoft.com/office/powerpoint/2010/main" val="507236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image" Target="../media/image5.png"/><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image" Target="../media/image3.png"/><Relationship Id="rId5" Type="http://schemas.openxmlformats.org/officeDocument/2006/relationships/slideLayout" Target="../slideLayouts/slideLayout18.xml"/><Relationship Id="rId10" Type="http://schemas.openxmlformats.org/officeDocument/2006/relationships/image" Target="../media/image4.png"/><Relationship Id="rId4" Type="http://schemas.openxmlformats.org/officeDocument/2006/relationships/slideLayout" Target="../slideLayouts/slideLayout17.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pic>
        <p:nvPicPr>
          <p:cNvPr id="9" name="Picture 8"/>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228602" y="76200"/>
            <a:ext cx="887011" cy="336058"/>
          </a:xfrm>
          <a:prstGeom prst="rect">
            <a:avLst/>
          </a:prstGeom>
        </p:spPr>
      </p:pic>
      <p:sp>
        <p:nvSpPr>
          <p:cNvPr id="2" name="Title Placeholder 1"/>
          <p:cNvSpPr>
            <a:spLocks noGrp="1"/>
          </p:cNvSpPr>
          <p:nvPr>
            <p:ph type="title"/>
          </p:nvPr>
        </p:nvSpPr>
        <p:spPr>
          <a:xfrm>
            <a:off x="457200" y="457200"/>
            <a:ext cx="8229600" cy="6858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E81A24-6025-477C-8E87-1B1B927429FD}" type="datetimeFigureOut">
              <a:rPr lang="en-US" smtClean="0"/>
              <a:t>4/25/2024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404DC5-8F67-4A5F-A294-28072613B736}" type="slidenum">
              <a:rPr lang="en-US" smtClean="0"/>
              <a:t>‹#›</a:t>
            </a:fld>
            <a:endParaRPr lang="en-US"/>
          </a:p>
        </p:txBody>
      </p:sp>
      <p:pic>
        <p:nvPicPr>
          <p:cNvPr id="10" name="Picture 9"/>
          <p:cNvPicPr>
            <a:picLocks noChangeAspect="1"/>
          </p:cNvPicPr>
          <p:nvPr userDrawn="1"/>
        </p:nvPicPr>
        <p:blipFill rotWithShape="1">
          <a:blip r:embed="rId17">
            <a:extLst>
              <a:ext uri="{28A0092B-C50C-407E-A947-70E740481C1C}">
                <a14:useLocalDpi xmlns:a14="http://schemas.microsoft.com/office/drawing/2010/main" val="0"/>
              </a:ext>
            </a:extLst>
          </a:blip>
          <a:srcRect t="1" b="49999"/>
          <a:stretch/>
        </p:blipFill>
        <p:spPr>
          <a:xfrm>
            <a:off x="0" y="6696886"/>
            <a:ext cx="9144000" cy="161114"/>
          </a:xfrm>
          <a:prstGeom prst="rect">
            <a:avLst/>
          </a:prstGeom>
        </p:spPr>
      </p:pic>
    </p:spTree>
    <p:extLst>
      <p:ext uri="{BB962C8B-B14F-4D97-AF65-F5344CB8AC3E}">
        <p14:creationId xmlns:p14="http://schemas.microsoft.com/office/powerpoint/2010/main" val="2614498510"/>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13" r:id="rId9"/>
    <p:sldLayoutId id="2147483715" r:id="rId10"/>
    <p:sldLayoutId id="2147483716" r:id="rId11"/>
    <p:sldLayoutId id="2147483719" r:id="rId12"/>
    <p:sldLayoutId id="2147483720"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bg1"/>
          </a:solidFill>
          <a:latin typeface="+mj-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bg1"/>
          </a:solidFill>
          <a:latin typeface="+mj-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bg1"/>
          </a:solidFill>
          <a:latin typeface="+mj-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bg1"/>
          </a:solidFill>
          <a:latin typeface="+mj-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bg1"/>
          </a:solidFill>
          <a:latin typeface="+mj-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2" name="Title Placeholder 1"/>
          <p:cNvSpPr>
            <a:spLocks noGrp="1"/>
          </p:cNvSpPr>
          <p:nvPr>
            <p:ph type="title"/>
          </p:nvPr>
        </p:nvSpPr>
        <p:spPr>
          <a:xfrm>
            <a:off x="457200" y="457200"/>
            <a:ext cx="8229600" cy="6858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21DB17-0F13-464E-A02B-19913B2E706B}" type="datetimeFigureOut">
              <a:rPr lang="en-US" smtClean="0"/>
              <a:t>4/25/2024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B4A8BE-2851-4450-9556-A40C0FD2DDD2}" type="slidenum">
              <a:rPr lang="en-US" smtClean="0"/>
              <a:t>‹#›</a:t>
            </a:fld>
            <a:endParaRPr lang="en-US"/>
          </a:p>
        </p:txBody>
      </p:sp>
      <p:pic>
        <p:nvPicPr>
          <p:cNvPr id="8" name="Picture 7"/>
          <p:cNvPicPr>
            <a:picLocks noChangeAspect="1"/>
          </p:cNvPicPr>
          <p:nvPr userDrawn="1"/>
        </p:nvPicPr>
        <p:blipFill rotWithShape="1">
          <a:blip r:embed="rId11">
            <a:extLst>
              <a:ext uri="{28A0092B-C50C-407E-A947-70E740481C1C}">
                <a14:useLocalDpi xmlns:a14="http://schemas.microsoft.com/office/drawing/2010/main" val="0"/>
              </a:ext>
            </a:extLst>
          </a:blip>
          <a:srcRect t="1" b="49999"/>
          <a:stretch/>
        </p:blipFill>
        <p:spPr>
          <a:xfrm>
            <a:off x="0" y="6696886"/>
            <a:ext cx="9144000" cy="161114"/>
          </a:xfrm>
          <a:prstGeom prst="rect">
            <a:avLst/>
          </a:prstGeom>
        </p:spPr>
      </p:pic>
      <p:pic>
        <p:nvPicPr>
          <p:cNvPr id="9" name="Picture 8"/>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228602" y="76645"/>
            <a:ext cx="887011" cy="335168"/>
          </a:xfrm>
          <a:prstGeom prst="rect">
            <a:avLst/>
          </a:prstGeom>
        </p:spPr>
      </p:pic>
    </p:spTree>
    <p:extLst>
      <p:ext uri="{BB962C8B-B14F-4D97-AF65-F5344CB8AC3E}">
        <p14:creationId xmlns:p14="http://schemas.microsoft.com/office/powerpoint/2010/main" val="1468891109"/>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Lst>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j-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j-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j-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j-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j-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EADE14-AAEE-4C31-9035-632CA6E04AAF}" type="datetimeFigureOut">
              <a:rPr lang="en-US" smtClean="0"/>
              <a:t>4/25/2024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BCF451-1530-4556-A5B6-8A49F3A57C61}" type="slidenum">
              <a:rPr lang="en-US" smtClean="0"/>
              <a:t>‹#›</a:t>
            </a:fld>
            <a:endParaRPr lang="en-US"/>
          </a:p>
        </p:txBody>
      </p:sp>
    </p:spTree>
    <p:extLst>
      <p:ext uri="{BB962C8B-B14F-4D97-AF65-F5344CB8AC3E}">
        <p14:creationId xmlns:p14="http://schemas.microsoft.com/office/powerpoint/2010/main" val="147792008"/>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r>
              <a:rPr lang="en-US" altLang="en-US"/>
              <a:t>Module III - The Driver</a:t>
            </a:r>
            <a:endParaRPr lang="en-US" altLang="en-US" dirty="0"/>
          </a:p>
        </p:txBody>
      </p:sp>
      <p:sp>
        <p:nvSpPr>
          <p:cNvPr id="17411" name="Rectangle 3"/>
          <p:cNvSpPr>
            <a:spLocks noGrp="1" noChangeArrowheads="1"/>
          </p:cNvSpPr>
          <p:nvPr>
            <p:ph idx="1"/>
          </p:nvPr>
        </p:nvSpPr>
        <p:spPr/>
        <p:txBody>
          <a:bodyPr>
            <a:normAutofit lnSpcReduction="10000"/>
          </a:bodyPr>
          <a:lstStyle/>
          <a:p>
            <a:pPr marL="0" indent="0">
              <a:buNone/>
            </a:pPr>
            <a:r>
              <a:rPr lang="en-US" altLang="en-US" sz="3500" b="1" dirty="0"/>
              <a:t>Goal</a:t>
            </a:r>
          </a:p>
          <a:p>
            <a:endParaRPr lang="en-US" altLang="en-US" sz="1100" dirty="0"/>
          </a:p>
          <a:p>
            <a:pPr marL="0" indent="0">
              <a:buNone/>
            </a:pPr>
            <a:r>
              <a:rPr lang="en-US" altLang="en-US" dirty="0"/>
              <a:t>Understand that the first, and possibly the most important, step in emergency vehicle driver training is the effective selection of drivers. The various components of driver physical and mental well being are recognized. Recognize the necessity of certification, and recertification of driving skills.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normAutofit fontScale="90000"/>
          </a:bodyPr>
          <a:lstStyle/>
          <a:p>
            <a:r>
              <a:rPr lang="en-US" altLang="en-US"/>
              <a:t>Acquired Abilities</a:t>
            </a:r>
            <a:endParaRPr lang="en-US" altLang="en-US" dirty="0"/>
          </a:p>
        </p:txBody>
      </p:sp>
      <p:sp>
        <p:nvSpPr>
          <p:cNvPr id="47107" name="Rectangle 3"/>
          <p:cNvSpPr>
            <a:spLocks noGrp="1" noChangeArrowheads="1"/>
          </p:cNvSpPr>
          <p:nvPr>
            <p:ph type="body" idx="1"/>
          </p:nvPr>
        </p:nvSpPr>
        <p:spPr/>
        <p:txBody>
          <a:bodyPr/>
          <a:lstStyle/>
          <a:p>
            <a:r>
              <a:rPr lang="en-US" altLang="en-US" dirty="0"/>
              <a:t>Driver’s License</a:t>
            </a:r>
          </a:p>
          <a:p>
            <a:r>
              <a:rPr lang="en-US" altLang="en-US" dirty="0"/>
              <a:t>State and Local Laws</a:t>
            </a:r>
          </a:p>
          <a:p>
            <a:r>
              <a:rPr lang="en-US" altLang="en-US" dirty="0"/>
              <a:t>Driving Skills / Characteristics</a:t>
            </a:r>
          </a:p>
          <a:p>
            <a:r>
              <a:rPr lang="en-US" altLang="en-US" dirty="0"/>
              <a:t>Defensive Driving Techniques</a:t>
            </a:r>
          </a:p>
        </p:txBody>
      </p:sp>
    </p:spTree>
    <p:extLst>
      <p:ext uri="{BB962C8B-B14F-4D97-AF65-F5344CB8AC3E}">
        <p14:creationId xmlns:p14="http://schemas.microsoft.com/office/powerpoint/2010/main" val="37667492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fontScale="90000"/>
          </a:bodyPr>
          <a:lstStyle/>
          <a:p>
            <a:r>
              <a:rPr lang="en-US" altLang="en-US"/>
              <a:t>Defensive Driving Techniques</a:t>
            </a:r>
            <a:endParaRPr lang="en-US" altLang="en-US" dirty="0"/>
          </a:p>
        </p:txBody>
      </p:sp>
      <p:sp>
        <p:nvSpPr>
          <p:cNvPr id="48131" name="Rectangle 3"/>
          <p:cNvSpPr>
            <a:spLocks noGrp="1" noChangeArrowheads="1"/>
          </p:cNvSpPr>
          <p:nvPr>
            <p:ph type="body" idx="1"/>
          </p:nvPr>
        </p:nvSpPr>
        <p:spPr/>
        <p:txBody>
          <a:bodyPr/>
          <a:lstStyle/>
          <a:p>
            <a:r>
              <a:rPr lang="en-US" altLang="en-US" dirty="0"/>
              <a:t>Space Management</a:t>
            </a:r>
          </a:p>
          <a:p>
            <a:r>
              <a:rPr lang="en-US" altLang="en-US" dirty="0"/>
              <a:t>Following Distance and Rate of Closure</a:t>
            </a:r>
          </a:p>
          <a:p>
            <a:r>
              <a:rPr lang="en-US" altLang="en-US" dirty="0"/>
              <a:t>Hazard Identification</a:t>
            </a:r>
          </a:p>
          <a:p>
            <a:r>
              <a:rPr lang="en-US" altLang="en-US" dirty="0"/>
              <a:t>Correct Braking Techniques</a:t>
            </a:r>
          </a:p>
          <a:p>
            <a:r>
              <a:rPr lang="en-US" altLang="en-US" dirty="0"/>
              <a:t>Speed Management</a:t>
            </a:r>
          </a:p>
          <a:p>
            <a:r>
              <a:rPr lang="en-US" altLang="en-US" dirty="0"/>
              <a:t>Rollover Prevention</a:t>
            </a:r>
          </a:p>
        </p:txBody>
      </p:sp>
    </p:spTree>
    <p:extLst>
      <p:ext uri="{BB962C8B-B14F-4D97-AF65-F5344CB8AC3E}">
        <p14:creationId xmlns:p14="http://schemas.microsoft.com/office/powerpoint/2010/main" val="297134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normAutofit fontScale="90000"/>
          </a:bodyPr>
          <a:lstStyle/>
          <a:p>
            <a:r>
              <a:rPr lang="en-US" altLang="en-US"/>
              <a:t>Personnel Files</a:t>
            </a:r>
            <a:endParaRPr lang="en-US" altLang="en-US" dirty="0"/>
          </a:p>
        </p:txBody>
      </p:sp>
      <p:sp>
        <p:nvSpPr>
          <p:cNvPr id="49155" name="Rectangle 3"/>
          <p:cNvSpPr>
            <a:spLocks noGrp="1" noChangeArrowheads="1"/>
          </p:cNvSpPr>
          <p:nvPr>
            <p:ph type="body" idx="1"/>
          </p:nvPr>
        </p:nvSpPr>
        <p:spPr/>
        <p:txBody>
          <a:bodyPr/>
          <a:lstStyle/>
          <a:p>
            <a:r>
              <a:rPr lang="en-US" altLang="en-US" dirty="0"/>
              <a:t>Training Records</a:t>
            </a:r>
          </a:p>
          <a:p>
            <a:r>
              <a:rPr lang="en-US" altLang="en-US" dirty="0"/>
              <a:t>Physical Capability</a:t>
            </a:r>
          </a:p>
          <a:p>
            <a:r>
              <a:rPr lang="en-US" altLang="en-US" dirty="0"/>
              <a:t>Driving Record</a:t>
            </a:r>
          </a:p>
          <a:p>
            <a:r>
              <a:rPr lang="en-US" altLang="en-US" dirty="0"/>
              <a:t>Driver Training</a:t>
            </a:r>
          </a:p>
          <a:p>
            <a:r>
              <a:rPr lang="en-US" altLang="en-US" dirty="0"/>
              <a:t>Driving Log</a:t>
            </a:r>
          </a:p>
          <a:p>
            <a:r>
              <a:rPr lang="en-US" altLang="en-US" dirty="0"/>
              <a:t>Suspected Substance Abuse</a:t>
            </a:r>
          </a:p>
        </p:txBody>
      </p:sp>
    </p:spTree>
    <p:extLst>
      <p:ext uri="{BB962C8B-B14F-4D97-AF65-F5344CB8AC3E}">
        <p14:creationId xmlns:p14="http://schemas.microsoft.com/office/powerpoint/2010/main" val="4455314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normAutofit fontScale="90000"/>
          </a:bodyPr>
          <a:lstStyle/>
          <a:p>
            <a:r>
              <a:rPr lang="en-US" altLang="en-US" dirty="0"/>
              <a:t>Driver Requalification</a:t>
            </a:r>
          </a:p>
        </p:txBody>
      </p:sp>
      <p:sp>
        <p:nvSpPr>
          <p:cNvPr id="50179" name="Rectangle 3"/>
          <p:cNvSpPr>
            <a:spLocks noGrp="1" noChangeArrowheads="1"/>
          </p:cNvSpPr>
          <p:nvPr>
            <p:ph type="body" idx="1"/>
          </p:nvPr>
        </p:nvSpPr>
        <p:spPr/>
        <p:txBody>
          <a:bodyPr/>
          <a:lstStyle/>
          <a:p>
            <a:r>
              <a:rPr lang="en-US" altLang="en-US" dirty="0"/>
              <a:t>Actual Emergency Vehicle Driving Experience</a:t>
            </a:r>
          </a:p>
          <a:p>
            <a:r>
              <a:rPr lang="en-US" altLang="en-US" dirty="0"/>
              <a:t>Observed Proficiency</a:t>
            </a:r>
          </a:p>
          <a:p>
            <a:r>
              <a:rPr lang="en-US" altLang="en-US" dirty="0"/>
              <a:t>Time Since Last Re-certification</a:t>
            </a:r>
          </a:p>
          <a:p>
            <a:r>
              <a:rPr lang="en-US" altLang="en-US" dirty="0"/>
              <a:t>Introduction of New Vehicles</a:t>
            </a:r>
          </a:p>
          <a:p>
            <a:r>
              <a:rPr lang="en-US" altLang="en-US" dirty="0"/>
              <a:t>Introduction of New Technology</a:t>
            </a:r>
          </a:p>
        </p:txBody>
      </p:sp>
    </p:spTree>
    <p:extLst>
      <p:ext uri="{BB962C8B-B14F-4D97-AF65-F5344CB8AC3E}">
        <p14:creationId xmlns:p14="http://schemas.microsoft.com/office/powerpoint/2010/main" val="3608268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normAutofit fontScale="90000"/>
          </a:bodyPr>
          <a:lstStyle/>
          <a:p>
            <a:r>
              <a:rPr lang="en-US" altLang="en-US" dirty="0"/>
              <a:t>Module III - The Driver</a:t>
            </a:r>
          </a:p>
        </p:txBody>
      </p:sp>
      <p:sp>
        <p:nvSpPr>
          <p:cNvPr id="40963" name="Rectangle 3"/>
          <p:cNvSpPr>
            <a:spLocks noGrp="1" noChangeArrowheads="1"/>
          </p:cNvSpPr>
          <p:nvPr>
            <p:ph type="body" idx="1"/>
          </p:nvPr>
        </p:nvSpPr>
        <p:spPr>
          <a:xfrm>
            <a:off x="457200" y="1676400"/>
            <a:ext cx="8229600" cy="4876800"/>
          </a:xfrm>
        </p:spPr>
        <p:txBody>
          <a:bodyPr>
            <a:normAutofit fontScale="92500"/>
          </a:bodyPr>
          <a:lstStyle/>
          <a:p>
            <a:pPr marL="0" indent="0">
              <a:buNone/>
            </a:pPr>
            <a:r>
              <a:rPr lang="en-US" altLang="en-US" sz="3500" b="1" dirty="0"/>
              <a:t>Objectives</a:t>
            </a:r>
          </a:p>
          <a:p>
            <a:r>
              <a:rPr lang="en-US" altLang="en-US" sz="3500" dirty="0"/>
              <a:t>Explain why personnel selection is critical in developing an effective emergency vehicle driver program.</a:t>
            </a:r>
          </a:p>
          <a:p>
            <a:r>
              <a:rPr lang="en-US" altLang="en-US" sz="3500" dirty="0"/>
              <a:t>Identify the numerous human aspects of the emergency vehicle driver selection process and explain their significance.</a:t>
            </a:r>
          </a:p>
          <a:p>
            <a:r>
              <a:rPr lang="en-US" altLang="en-US" sz="3500" dirty="0"/>
              <a:t>List the abilities necessary for driving emergency vehicles which must be acquired.</a:t>
            </a:r>
          </a:p>
        </p:txBody>
      </p:sp>
    </p:spTree>
    <p:extLst>
      <p:ext uri="{BB962C8B-B14F-4D97-AF65-F5344CB8AC3E}">
        <p14:creationId xmlns:p14="http://schemas.microsoft.com/office/powerpoint/2010/main" val="3555643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normAutofit fontScale="90000"/>
          </a:bodyPr>
          <a:lstStyle/>
          <a:p>
            <a:r>
              <a:rPr lang="en-US" altLang="en-US"/>
              <a:t>Module III - The Driver</a:t>
            </a:r>
            <a:endParaRPr lang="en-US" altLang="en-US" dirty="0"/>
          </a:p>
        </p:txBody>
      </p:sp>
      <p:sp>
        <p:nvSpPr>
          <p:cNvPr id="41987" name="Rectangle 3"/>
          <p:cNvSpPr>
            <a:spLocks noGrp="1" noChangeArrowheads="1"/>
          </p:cNvSpPr>
          <p:nvPr>
            <p:ph type="body" idx="1"/>
          </p:nvPr>
        </p:nvSpPr>
        <p:spPr/>
        <p:txBody>
          <a:bodyPr/>
          <a:lstStyle/>
          <a:p>
            <a:r>
              <a:rPr lang="en-US" altLang="en-US" dirty="0"/>
              <a:t>Explain the importance of maintaining accurate and complete personnel records both for the protection of the emergency service organization and the individual emergency vehicle driver.</a:t>
            </a:r>
          </a:p>
          <a:p>
            <a:r>
              <a:rPr lang="en-US" altLang="en-US" dirty="0"/>
              <a:t>Identify the importance of maintaining emergency vehicle driving proficiency through an on-going re-certification program.</a:t>
            </a:r>
          </a:p>
        </p:txBody>
      </p:sp>
    </p:spTree>
    <p:extLst>
      <p:ext uri="{BB962C8B-B14F-4D97-AF65-F5344CB8AC3E}">
        <p14:creationId xmlns:p14="http://schemas.microsoft.com/office/powerpoint/2010/main" val="2090022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r>
              <a:rPr lang="en-US" altLang="en-US"/>
              <a:t>Importance of Driver Qualification</a:t>
            </a:r>
            <a:endParaRPr lang="en-US" altLang="en-US" dirty="0"/>
          </a:p>
        </p:txBody>
      </p:sp>
      <p:sp>
        <p:nvSpPr>
          <p:cNvPr id="43011" name="Rectangle 3"/>
          <p:cNvSpPr>
            <a:spLocks noGrp="1" noChangeArrowheads="1"/>
          </p:cNvSpPr>
          <p:nvPr>
            <p:ph type="body" idx="1"/>
          </p:nvPr>
        </p:nvSpPr>
        <p:spPr/>
        <p:txBody>
          <a:bodyPr/>
          <a:lstStyle/>
          <a:p>
            <a:r>
              <a:rPr lang="en-US" altLang="en-US"/>
              <a:t>Human Aspects</a:t>
            </a:r>
          </a:p>
          <a:p>
            <a:r>
              <a:rPr lang="en-US" altLang="en-US"/>
              <a:t>Acquired Abilities</a:t>
            </a:r>
          </a:p>
          <a:p>
            <a:r>
              <a:rPr lang="en-US" altLang="en-US"/>
              <a:t>Personnel Files</a:t>
            </a:r>
          </a:p>
          <a:p>
            <a:r>
              <a:rPr lang="en-US" altLang="en-US"/>
              <a:t>Driver Recertification</a:t>
            </a:r>
            <a:endParaRPr lang="en-US" altLang="en-US" dirty="0"/>
          </a:p>
        </p:txBody>
      </p:sp>
    </p:spTree>
    <p:extLst>
      <p:ext uri="{BB962C8B-B14F-4D97-AF65-F5344CB8AC3E}">
        <p14:creationId xmlns:p14="http://schemas.microsoft.com/office/powerpoint/2010/main" val="108168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457200"/>
            <a:ext cx="8229600" cy="685800"/>
          </a:xfrm>
        </p:spPr>
        <p:txBody>
          <a:bodyPr>
            <a:noAutofit/>
          </a:bodyPr>
          <a:lstStyle/>
          <a:p>
            <a:pPr eaLnBrk="1" hangingPunct="1"/>
            <a:r>
              <a:rPr lang="en-US" altLang="en-US" sz="4000"/>
              <a:t>Other Aspects</a:t>
            </a:r>
            <a:endParaRPr lang="en-US" altLang="en-US" sz="4000" dirty="0"/>
          </a:p>
        </p:txBody>
      </p:sp>
      <p:sp>
        <p:nvSpPr>
          <p:cNvPr id="46083" name="Rectangle 3"/>
          <p:cNvSpPr>
            <a:spLocks noGrp="1" noChangeArrowheads="1"/>
          </p:cNvSpPr>
          <p:nvPr>
            <p:ph type="body" sz="half" idx="1"/>
          </p:nvPr>
        </p:nvSpPr>
        <p:spPr>
          <a:xfrm>
            <a:off x="457200" y="2743200"/>
            <a:ext cx="4033838" cy="4602163"/>
          </a:xfrm>
        </p:spPr>
        <p:txBody>
          <a:bodyPr/>
          <a:lstStyle/>
          <a:p>
            <a:pPr eaLnBrk="1" hangingPunct="1">
              <a:lnSpc>
                <a:spcPct val="90000"/>
              </a:lnSpc>
            </a:pPr>
            <a:r>
              <a:rPr lang="en-US" altLang="en-US" dirty="0"/>
              <a:t>Aggressive Driving</a:t>
            </a:r>
          </a:p>
          <a:p>
            <a:pPr eaLnBrk="1" hangingPunct="1">
              <a:lnSpc>
                <a:spcPct val="90000"/>
              </a:lnSpc>
            </a:pPr>
            <a:r>
              <a:rPr lang="en-US" altLang="en-US" dirty="0"/>
              <a:t>Age, Maturity and Health</a:t>
            </a:r>
          </a:p>
          <a:p>
            <a:pPr eaLnBrk="1" hangingPunct="1">
              <a:lnSpc>
                <a:spcPct val="90000"/>
              </a:lnSpc>
            </a:pPr>
            <a:r>
              <a:rPr lang="en-US" altLang="en-US" dirty="0"/>
              <a:t>Habits</a:t>
            </a:r>
          </a:p>
        </p:txBody>
      </p:sp>
      <p:pic>
        <p:nvPicPr>
          <p:cNvPr id="46084" name="Picture 4"/>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tretch>
            <a:fillRect/>
          </a:stretch>
        </p:blipFill>
        <p:spPr>
          <a:xfrm>
            <a:off x="5131005" y="1981200"/>
            <a:ext cx="3149190" cy="39385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075238109"/>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We Value Safety Issues</a:t>
            </a:r>
          </a:p>
        </p:txBody>
      </p:sp>
      <p:graphicFrame>
        <p:nvGraphicFramePr>
          <p:cNvPr id="331778" name="Group 2"/>
          <p:cNvGraphicFramePr>
            <a:graphicFrameLocks noGrp="1"/>
          </p:cNvGraphicFramePr>
          <p:nvPr>
            <p:ph idx="1"/>
          </p:nvPr>
        </p:nvGraphicFramePr>
        <p:xfrm>
          <a:off x="457200" y="1901825"/>
          <a:ext cx="8229599" cy="4724402"/>
        </p:xfrm>
        <a:graphic>
          <a:graphicData uri="http://schemas.openxmlformats.org/drawingml/2006/table">
            <a:tbl>
              <a:tblPr/>
              <a:tblGrid>
                <a:gridCol w="1645318">
                  <a:extLst>
                    <a:ext uri="{9D8B030D-6E8A-4147-A177-3AD203B41FA5}">
                      <a16:colId xmlns:a16="http://schemas.microsoft.com/office/drawing/2014/main" val="20000"/>
                    </a:ext>
                  </a:extLst>
                </a:gridCol>
                <a:gridCol w="1648326">
                  <a:extLst>
                    <a:ext uri="{9D8B030D-6E8A-4147-A177-3AD203B41FA5}">
                      <a16:colId xmlns:a16="http://schemas.microsoft.com/office/drawing/2014/main" val="20001"/>
                    </a:ext>
                  </a:extLst>
                </a:gridCol>
                <a:gridCol w="1642311">
                  <a:extLst>
                    <a:ext uri="{9D8B030D-6E8A-4147-A177-3AD203B41FA5}">
                      <a16:colId xmlns:a16="http://schemas.microsoft.com/office/drawing/2014/main" val="20002"/>
                    </a:ext>
                  </a:extLst>
                </a:gridCol>
                <a:gridCol w="1648326">
                  <a:extLst>
                    <a:ext uri="{9D8B030D-6E8A-4147-A177-3AD203B41FA5}">
                      <a16:colId xmlns:a16="http://schemas.microsoft.com/office/drawing/2014/main" val="20003"/>
                    </a:ext>
                  </a:extLst>
                </a:gridCol>
                <a:gridCol w="1645318">
                  <a:extLst>
                    <a:ext uri="{9D8B030D-6E8A-4147-A177-3AD203B41FA5}">
                      <a16:colId xmlns:a16="http://schemas.microsoft.com/office/drawing/2014/main" val="20004"/>
                    </a:ext>
                  </a:extLst>
                </a:gridCol>
              </a:tblGrid>
              <a:tr h="3079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Arial Black" pitchFamily="34" charset="0"/>
                          <a:cs typeface="Arial" charset="0"/>
                        </a:rPr>
                        <a:t>Domain</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Arial Black" pitchFamily="34" charset="0"/>
                          <a:cs typeface="Arial" charset="0"/>
                        </a:rPr>
                        <a:t>Phase</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Arial Black" pitchFamily="34" charset="0"/>
                          <a:cs typeface="Arial" charset="0"/>
                        </a:rPr>
                        <a:t>Name</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Arial Black" pitchFamily="34" charset="0"/>
                          <a:cs typeface="Arial" charset="0"/>
                        </a:rPr>
                        <a:t>Value</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Arial Black" pitchFamily="34" charset="0"/>
                          <a:cs typeface="Arial" charset="0"/>
                        </a:rPr>
                        <a:t>Description</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79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531813">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Feelings</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sng" strike="noStrike" cap="none" normalizeH="0" baseline="0">
                          <a:ln>
                            <a:noFill/>
                          </a:ln>
                          <a:solidFill>
                            <a:schemeClr val="tx1"/>
                          </a:solidFill>
                          <a:effectLst/>
                          <a:latin typeface="Arial" charset="0"/>
                          <a:cs typeface="Arial" charset="0"/>
                        </a:rPr>
                        <a:t>Safety Issues</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ATTITUDE</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negative</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disregard for rules</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79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3"/>
                  </a:ext>
                </a:extLst>
              </a:tr>
              <a:tr h="531813">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positive</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respect for authority</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79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row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unaware of safety principles</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49263">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Thoughts</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sng" strike="noStrike" cap="none" normalizeH="0" baseline="0">
                          <a:ln>
                            <a:noFill/>
                          </a:ln>
                          <a:solidFill>
                            <a:schemeClr val="tx1"/>
                          </a:solidFill>
                          <a:effectLst/>
                          <a:latin typeface="Arial" charset="0"/>
                          <a:cs typeface="Arial" charset="0"/>
                        </a:rPr>
                        <a:t>Safety Issues</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KNOWLEDGE</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negative</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extLst>
                  <a:ext uri="{0D108BD9-81ED-4DB2-BD59-A6C34878D82A}">
                    <a16:rowId xmlns:a16="http://schemas.microsoft.com/office/drawing/2014/main" val="10006"/>
                  </a:ext>
                </a:extLst>
              </a:tr>
              <a:tr h="3079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7"/>
                  </a:ext>
                </a:extLst>
              </a:tr>
              <a:tr h="3079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positive</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safety literate</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079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row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faulty actions</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079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Actions</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sng" strike="noStrike" cap="none" normalizeH="0" baseline="0">
                          <a:ln>
                            <a:noFill/>
                          </a:ln>
                          <a:solidFill>
                            <a:schemeClr val="tx1"/>
                          </a:solidFill>
                          <a:effectLst/>
                          <a:latin typeface="Arial" charset="0"/>
                          <a:cs typeface="Arial" charset="0"/>
                        </a:rPr>
                        <a:t>Safety Issues</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ALERTNESS</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negative</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extLst>
                  <a:ext uri="{0D108BD9-81ED-4DB2-BD59-A6C34878D82A}">
                    <a16:rowId xmlns:a16="http://schemas.microsoft.com/office/drawing/2014/main" val="10010"/>
                  </a:ext>
                </a:extLst>
              </a:tr>
              <a:tr h="3079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11"/>
                  </a:ext>
                </a:extLst>
              </a:tr>
              <a:tr h="43973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Arial" charset="0"/>
                          <a:cs typeface="Arial" charset="0"/>
                        </a:rPr>
                        <a:t> </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positive</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correct actions</a:t>
                      </a: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577604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Self-Control</a:t>
            </a:r>
          </a:p>
        </p:txBody>
      </p:sp>
      <p:graphicFrame>
        <p:nvGraphicFramePr>
          <p:cNvPr id="333826" name="Group 2"/>
          <p:cNvGraphicFramePr>
            <a:graphicFrameLocks noGrp="1"/>
          </p:cNvGraphicFramePr>
          <p:nvPr>
            <p:ph idx="1"/>
          </p:nvPr>
        </p:nvGraphicFramePr>
        <p:xfrm>
          <a:off x="457200" y="1901825"/>
          <a:ext cx="8229601" cy="4640265"/>
        </p:xfrm>
        <a:graphic>
          <a:graphicData uri="http://schemas.openxmlformats.org/drawingml/2006/table">
            <a:tbl>
              <a:tblPr/>
              <a:tblGrid>
                <a:gridCol w="1678405">
                  <a:extLst>
                    <a:ext uri="{9D8B030D-6E8A-4147-A177-3AD203B41FA5}">
                      <a16:colId xmlns:a16="http://schemas.microsoft.com/office/drawing/2014/main" val="20000"/>
                    </a:ext>
                  </a:extLst>
                </a:gridCol>
                <a:gridCol w="1837824">
                  <a:extLst>
                    <a:ext uri="{9D8B030D-6E8A-4147-A177-3AD203B41FA5}">
                      <a16:colId xmlns:a16="http://schemas.microsoft.com/office/drawing/2014/main" val="20001"/>
                    </a:ext>
                  </a:extLst>
                </a:gridCol>
                <a:gridCol w="1676902">
                  <a:extLst>
                    <a:ext uri="{9D8B030D-6E8A-4147-A177-3AD203B41FA5}">
                      <a16:colId xmlns:a16="http://schemas.microsoft.com/office/drawing/2014/main" val="20002"/>
                    </a:ext>
                  </a:extLst>
                </a:gridCol>
                <a:gridCol w="1198646">
                  <a:extLst>
                    <a:ext uri="{9D8B030D-6E8A-4147-A177-3AD203B41FA5}">
                      <a16:colId xmlns:a16="http://schemas.microsoft.com/office/drawing/2014/main" val="20003"/>
                    </a:ext>
                  </a:extLst>
                </a:gridCol>
                <a:gridCol w="1837824">
                  <a:extLst>
                    <a:ext uri="{9D8B030D-6E8A-4147-A177-3AD203B41FA5}">
                      <a16:colId xmlns:a16="http://schemas.microsoft.com/office/drawing/2014/main" val="20004"/>
                    </a:ext>
                  </a:extLst>
                </a:gridCol>
              </a:tblGrid>
              <a:tr h="754063">
                <a:tc row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rPr>
                        <a:t>Feelings</a:t>
                      </a:r>
                    </a:p>
                    <a:p>
                      <a:pPr marL="0" marR="0" lvl="0" indent="0" algn="ctr" defTabSz="914400" rtl="0" eaLnBrk="1" fontAlgn="t" latinLnBrk="0" hangingPunct="1">
                        <a:lnSpc>
                          <a:spcPct val="100000"/>
                        </a:lnSpc>
                        <a:spcBef>
                          <a:spcPct val="0"/>
                        </a:spcBef>
                        <a:spcAft>
                          <a:spcPct val="0"/>
                        </a:spcAft>
                        <a:buClrTx/>
                        <a:buSzTx/>
                        <a:buFontTx/>
                        <a:buNone/>
                        <a:tabLst/>
                      </a:pPr>
                      <a:endParaRPr kumimoji="0" lang="en-US" altLang="en-US" sz="1400" b="1" i="0" u="sng" strike="noStrike" cap="none" normalizeH="0" baseline="0">
                        <a:ln>
                          <a:noFill/>
                        </a:ln>
                        <a:solidFill>
                          <a:schemeClr val="tx1"/>
                        </a:solidFill>
                        <a:effectLst/>
                        <a:latin typeface="Arial" charset="0"/>
                        <a:cs typeface="Arial" charset="0"/>
                      </a:endParaRPr>
                    </a:p>
                  </a:txBody>
                  <a:tcPr marL="86627" marR="866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chemeClr val="tx1"/>
                        </a:solidFill>
                        <a:effectLst/>
                        <a:latin typeface="Arial" charset="0"/>
                      </a:endParaRPr>
                    </a:p>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sng" strike="noStrike" cap="none" normalizeH="0" baseline="0">
                          <a:ln>
                            <a:noFill/>
                          </a:ln>
                          <a:solidFill>
                            <a:schemeClr val="tx1"/>
                          </a:solidFill>
                          <a:effectLst/>
                          <a:latin typeface="Arial" charset="0"/>
                          <a:cs typeface="Arial" charset="0"/>
                        </a:rPr>
                        <a:t>Self Control</a:t>
                      </a:r>
                      <a:endParaRPr kumimoji="0" lang="en-US" altLang="en-US" sz="1400" b="0" i="0" u="none" strike="noStrike" cap="none" normalizeH="0" baseline="0">
                        <a:ln>
                          <a:noFill/>
                        </a:ln>
                        <a:solidFill>
                          <a:schemeClr val="tx1"/>
                        </a:solidFill>
                        <a:effectLst/>
                        <a:latin typeface="Arial" charset="0"/>
                      </a:endParaRPr>
                    </a:p>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sng" strike="noStrike" cap="none" normalizeH="0" baseline="0">
                          <a:ln>
                            <a:noFill/>
                          </a:ln>
                          <a:solidFill>
                            <a:schemeClr val="tx1"/>
                          </a:solidFill>
                          <a:effectLst/>
                          <a:latin typeface="Arial" charset="0"/>
                          <a:cs typeface="Arial" charset="0"/>
                        </a:rPr>
                        <a:t>Issues</a:t>
                      </a:r>
                    </a:p>
                  </a:txBody>
                  <a:tcPr marL="86627" marR="866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rPr>
                        <a:t>EMOTIONAL</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rPr>
                        <a:t>CONTROL</a:t>
                      </a:r>
                    </a:p>
                  </a:txBody>
                  <a:tcPr marL="86627" marR="866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rPr>
                        <a:t>negative</a:t>
                      </a:r>
                    </a:p>
                  </a:txBody>
                  <a:tcPr marL="86627" marR="866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rPr>
                        <a:t>rude and opportunistic</a:t>
                      </a:r>
                    </a:p>
                  </a:txBody>
                  <a:tcPr marL="86627" marR="866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54063">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rPr>
                        <a:t>positive</a:t>
                      </a:r>
                    </a:p>
                  </a:txBody>
                  <a:tcPr marL="86627" marR="866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rPr>
                        <a:t>prudent and fair</a:t>
                      </a:r>
                    </a:p>
                  </a:txBody>
                  <a:tcPr marL="86627" marR="866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69938">
                <a:tc row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Thoughts</a:t>
                      </a:r>
                      <a:endParaRPr kumimoji="0" lang="en-US" altLang="en-US" sz="1400" b="0" i="0" u="none" strike="noStrike" cap="none" normalizeH="0" baseline="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0" i="0" u="none" strike="noStrike" cap="none" normalizeH="0" baseline="0">
                        <a:ln>
                          <a:noFill/>
                        </a:ln>
                        <a:solidFill>
                          <a:schemeClr val="tx1"/>
                        </a:solidFill>
                        <a:effectLst/>
                        <a:latin typeface="Arial" charset="0"/>
                      </a:endParaRPr>
                    </a:p>
                  </a:txBody>
                  <a:tcPr marL="86627" marR="866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chemeClr val="tx1"/>
                        </a:solidFill>
                        <a:effectLst/>
                        <a:latin typeface="Arial" charset="0"/>
                      </a:endParaRPr>
                    </a:p>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sng" strike="noStrike" cap="none" normalizeH="0" baseline="0">
                          <a:ln>
                            <a:noFill/>
                          </a:ln>
                          <a:solidFill>
                            <a:schemeClr val="tx1"/>
                          </a:solidFill>
                          <a:effectLst/>
                          <a:latin typeface="Arial" charset="0"/>
                          <a:cs typeface="Arial" charset="0"/>
                        </a:rPr>
                        <a:t>Self Control</a:t>
                      </a:r>
                      <a:endParaRPr kumimoji="0" lang="en-US" altLang="en-US" sz="1400" b="0" i="0" u="none" strike="noStrike" cap="none" normalizeH="0" baseline="0">
                        <a:ln>
                          <a:noFill/>
                        </a:ln>
                        <a:solidFill>
                          <a:schemeClr val="tx1"/>
                        </a:solidFill>
                        <a:effectLst/>
                        <a:latin typeface="Arial" charset="0"/>
                      </a:endParaRPr>
                    </a:p>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sng" strike="noStrike" cap="none" normalizeH="0" baseline="0">
                          <a:ln>
                            <a:noFill/>
                          </a:ln>
                          <a:solidFill>
                            <a:schemeClr val="tx1"/>
                          </a:solidFill>
                          <a:effectLst/>
                          <a:latin typeface="Arial" charset="0"/>
                          <a:cs typeface="Arial" charset="0"/>
                        </a:rPr>
                        <a:t>Issues</a:t>
                      </a:r>
                    </a:p>
                  </a:txBody>
                  <a:tcPr marL="86627" marR="866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rPr>
                        <a:t>JUDGEMENT</a:t>
                      </a:r>
                    </a:p>
                  </a:txBody>
                  <a:tcPr marL="86627" marR="866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rPr>
                        <a:t>negative</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rPr>
                        <a:t>subjective, untrained thinking</a:t>
                      </a:r>
                    </a:p>
                  </a:txBody>
                  <a:tcPr marL="86627" marR="866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69938">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rPr>
                        <a:t>positive</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rPr>
                        <a:t>trained reasoning and objectivity</a:t>
                      </a:r>
                    </a:p>
                  </a:txBody>
                  <a:tcPr marL="86627" marR="866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38200">
                <a:tc row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cs typeface="Arial" charset="0"/>
                        </a:rPr>
                        <a:t>Actions</a:t>
                      </a:r>
                      <a:endParaRPr kumimoji="0" lang="en-US" altLang="en-US" sz="1400" b="0" i="0" u="none" strike="noStrike" cap="none" normalizeH="0" baseline="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Arial" charset="0"/>
                      </a:endParaRPr>
                    </a:p>
                  </a:txBody>
                  <a:tcPr marL="86627" marR="866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chemeClr val="tx1"/>
                        </a:solidFill>
                        <a:effectLst/>
                        <a:latin typeface="Arial" charset="0"/>
                      </a:endParaRPr>
                    </a:p>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sng" strike="noStrike" cap="none" normalizeH="0" baseline="0">
                          <a:ln>
                            <a:noFill/>
                          </a:ln>
                          <a:solidFill>
                            <a:schemeClr val="tx1"/>
                          </a:solidFill>
                          <a:effectLst/>
                          <a:latin typeface="Arial" charset="0"/>
                          <a:cs typeface="Arial" charset="0"/>
                        </a:rPr>
                        <a:t>Self Control</a:t>
                      </a:r>
                      <a:endParaRPr kumimoji="0" lang="en-US" altLang="en-US" sz="1400" b="0" i="0" u="none" strike="noStrike" cap="none" normalizeH="0" baseline="0">
                        <a:ln>
                          <a:noFill/>
                        </a:ln>
                        <a:solidFill>
                          <a:schemeClr val="tx1"/>
                        </a:solidFill>
                        <a:effectLst/>
                        <a:latin typeface="Arial" charset="0"/>
                      </a:endParaRPr>
                    </a:p>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1400" b="1" i="0" u="sng" strike="noStrike" cap="none" normalizeH="0" baseline="0">
                          <a:ln>
                            <a:noFill/>
                          </a:ln>
                          <a:solidFill>
                            <a:schemeClr val="tx1"/>
                          </a:solidFill>
                          <a:effectLst/>
                          <a:latin typeface="Arial" charset="0"/>
                          <a:cs typeface="Arial" charset="0"/>
                        </a:rPr>
                        <a:t>Issues</a:t>
                      </a:r>
                    </a:p>
                  </a:txBody>
                  <a:tcPr marL="86627" marR="866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rPr>
                        <a:t>CALMNESS</a:t>
                      </a:r>
                    </a:p>
                  </a:txBody>
                  <a:tcPr marL="86627" marR="866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rPr>
                        <a:t>negative</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rPr>
                        <a:t>tense, nervous, unpredictable</a:t>
                      </a:r>
                    </a:p>
                  </a:txBody>
                  <a:tcPr marL="86627" marR="866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54063">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rPr>
                        <a:t>positive</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Arial" charset="0"/>
                      </a:endParaRPr>
                    </a:p>
                  </a:txBody>
                  <a:tcPr marL="86627" marR="866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rPr>
                        <a:t>relaxed and steady</a:t>
                      </a:r>
                    </a:p>
                  </a:txBody>
                  <a:tcPr marL="86627" marR="866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089356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r>
              <a:rPr lang="en-US" altLang="en-US"/>
              <a:t>Aggressive Driving</a:t>
            </a:r>
            <a:endParaRPr lang="en-US" altLang="en-US" dirty="0"/>
          </a:p>
        </p:txBody>
      </p:sp>
      <p:sp>
        <p:nvSpPr>
          <p:cNvPr id="20483" name="Rectangle 3"/>
          <p:cNvSpPr>
            <a:spLocks noGrp="1" noChangeArrowheads="1"/>
          </p:cNvSpPr>
          <p:nvPr>
            <p:ph idx="1"/>
          </p:nvPr>
        </p:nvSpPr>
        <p:spPr/>
        <p:txBody>
          <a:bodyPr>
            <a:normAutofit lnSpcReduction="10000"/>
          </a:bodyPr>
          <a:lstStyle/>
          <a:p>
            <a:r>
              <a:rPr lang="en-US" altLang="en-US" dirty="0"/>
              <a:t>Over 9 million crashes annually</a:t>
            </a:r>
          </a:p>
          <a:p>
            <a:pPr lvl="1"/>
            <a:r>
              <a:rPr lang="en-US" altLang="en-US" dirty="0"/>
              <a:t>Significant % caused by aggressive driving</a:t>
            </a:r>
          </a:p>
          <a:p>
            <a:r>
              <a:rPr lang="en-US" altLang="en-US" dirty="0"/>
              <a:t>Perhaps the biggest reason?</a:t>
            </a:r>
          </a:p>
          <a:p>
            <a:pPr lvl="1"/>
            <a:r>
              <a:rPr lang="en-US" altLang="en-US" dirty="0"/>
              <a:t>Denying the need to improve</a:t>
            </a:r>
          </a:p>
          <a:p>
            <a:r>
              <a:rPr lang="en-US" altLang="en-US" dirty="0"/>
              <a:t>How do we rate ourselves?</a:t>
            </a:r>
          </a:p>
          <a:p>
            <a:r>
              <a:rPr lang="en-US" altLang="en-US" dirty="0"/>
              <a:t>67% rate ourselves as an excellent driver</a:t>
            </a:r>
          </a:p>
          <a:p>
            <a:pPr lvl="1"/>
            <a:r>
              <a:rPr lang="en-US" altLang="en-US" dirty="0"/>
              <a:t>A “9 or 10” on a scale of 1-10 </a:t>
            </a:r>
          </a:p>
          <a:p>
            <a:r>
              <a:rPr lang="en-US" altLang="en-US" dirty="0"/>
              <a:t>Know your drivers</a:t>
            </a:r>
          </a:p>
          <a:p>
            <a:endParaRPr lang="en-US" altLang="en-US" dirty="0"/>
          </a:p>
        </p:txBody>
      </p:sp>
      <p:sp>
        <p:nvSpPr>
          <p:cNvPr id="4" name="TextBox 3"/>
          <p:cNvSpPr txBox="1"/>
          <p:nvPr/>
        </p:nvSpPr>
        <p:spPr>
          <a:xfrm>
            <a:off x="533400" y="6202687"/>
            <a:ext cx="2057400" cy="369332"/>
          </a:xfrm>
          <a:prstGeom prst="rect">
            <a:avLst/>
          </a:prstGeom>
          <a:noFill/>
        </p:spPr>
        <p:txBody>
          <a:bodyPr wrap="square" rtlCol="0">
            <a:spAutoFit/>
          </a:bodyPr>
          <a:lstStyle/>
          <a:p>
            <a:r>
              <a:rPr lang="en-US" dirty="0">
                <a:solidFill>
                  <a:schemeClr val="bg1"/>
                </a:solidFill>
              </a:rPr>
              <a:t>PM Fill-In</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Driver Readiness</a:t>
            </a:r>
            <a:endParaRPr lang="en-US" dirty="0"/>
          </a:p>
        </p:txBody>
      </p:sp>
      <p:sp>
        <p:nvSpPr>
          <p:cNvPr id="7" name="Content Placeholder 6"/>
          <p:cNvSpPr>
            <a:spLocks noGrp="1"/>
          </p:cNvSpPr>
          <p:nvPr>
            <p:ph idx="1"/>
          </p:nvPr>
        </p:nvSpPr>
        <p:spPr/>
        <p:txBody>
          <a:bodyPr>
            <a:normAutofit lnSpcReduction="10000"/>
          </a:bodyPr>
          <a:lstStyle/>
          <a:p>
            <a:r>
              <a:rPr lang="en-US" dirty="0"/>
              <a:t>Age</a:t>
            </a:r>
          </a:p>
          <a:p>
            <a:r>
              <a:rPr lang="en-US" dirty="0"/>
              <a:t>Fatigue</a:t>
            </a:r>
          </a:p>
          <a:p>
            <a:pPr lvl="1"/>
            <a:r>
              <a:rPr lang="en-US" dirty="0"/>
              <a:t>Sleep Deprivation</a:t>
            </a:r>
          </a:p>
          <a:p>
            <a:pPr lvl="1"/>
            <a:r>
              <a:rPr lang="en-US" dirty="0"/>
              <a:t>Scheduling</a:t>
            </a:r>
          </a:p>
          <a:p>
            <a:r>
              <a:rPr lang="en-US" dirty="0"/>
              <a:t>Health</a:t>
            </a:r>
          </a:p>
          <a:p>
            <a:pPr lvl="1"/>
            <a:r>
              <a:rPr lang="en-US" dirty="0"/>
              <a:t>Medication</a:t>
            </a:r>
          </a:p>
          <a:p>
            <a:pPr lvl="1"/>
            <a:r>
              <a:rPr lang="en-US" dirty="0"/>
              <a:t>Alcohol</a:t>
            </a:r>
          </a:p>
          <a:p>
            <a:r>
              <a:rPr lang="en-US" dirty="0"/>
              <a:t>Mental Health</a:t>
            </a:r>
          </a:p>
          <a:p>
            <a:pPr lvl="1"/>
            <a:endParaRPr lang="en-US" dirty="0"/>
          </a:p>
        </p:txBody>
      </p:sp>
    </p:spTree>
    <p:extLst>
      <p:ext uri="{BB962C8B-B14F-4D97-AF65-F5344CB8AC3E}">
        <p14:creationId xmlns:p14="http://schemas.microsoft.com/office/powerpoint/2010/main" val="3210260390"/>
      </p:ext>
    </p:extLst>
  </p:cSld>
  <p:clrMapOvr>
    <a:masterClrMapping/>
  </p:clrMapOvr>
</p:sld>
</file>

<file path=ppt/theme/theme1.xml><?xml version="1.0" encoding="utf-8"?>
<a:theme xmlns:a="http://schemas.openxmlformats.org/drawingml/2006/main" name="Office Theme">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show</Template>
  <TotalTime>25409</TotalTime>
  <Words>436</Words>
  <Application>Microsoft Office PowerPoint</Application>
  <PresentationFormat>On-screen Show (4:3)</PresentationFormat>
  <Paragraphs>158</Paragraphs>
  <Slides>13</Slides>
  <Notes>4</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13</vt:i4>
      </vt:variant>
    </vt:vector>
  </HeadingPairs>
  <TitlesOfParts>
    <vt:vector size="19" baseType="lpstr">
      <vt:lpstr>Arial</vt:lpstr>
      <vt:lpstr>Arial Black</vt:lpstr>
      <vt:lpstr>Calibri</vt:lpstr>
      <vt:lpstr>Office Theme</vt:lpstr>
      <vt:lpstr>1_Custom Design</vt:lpstr>
      <vt:lpstr>2_Custom Design</vt:lpstr>
      <vt:lpstr>Module III - The Driver</vt:lpstr>
      <vt:lpstr>Module III - The Driver</vt:lpstr>
      <vt:lpstr>Module III - The Driver</vt:lpstr>
      <vt:lpstr>Importance of Driver Qualification</vt:lpstr>
      <vt:lpstr>Other Aspects</vt:lpstr>
      <vt:lpstr>How We Value Safety Issues</vt:lpstr>
      <vt:lpstr>Self-Control</vt:lpstr>
      <vt:lpstr>Aggressive Driving</vt:lpstr>
      <vt:lpstr>Driver Readiness</vt:lpstr>
      <vt:lpstr>Acquired Abilities</vt:lpstr>
      <vt:lpstr>Defensive Driving Techniques</vt:lpstr>
      <vt:lpstr>Personnel Files</vt:lpstr>
      <vt:lpstr>Driver Requalification</vt:lpstr>
    </vt:vector>
  </TitlesOfParts>
  <Company>espcg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dave</dc:creator>
  <cp:lastModifiedBy>Richard M. Gurba</cp:lastModifiedBy>
  <cp:revision>1046</cp:revision>
  <cp:lastPrinted>2013-10-30T13:04:09Z</cp:lastPrinted>
  <dcterms:created xsi:type="dcterms:W3CDTF">2007-12-31T14:23:53Z</dcterms:created>
  <dcterms:modified xsi:type="dcterms:W3CDTF">2024-04-25T13:10:47Z</dcterms:modified>
</cp:coreProperties>
</file>