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683" r:id="rId2"/>
    <p:sldMasterId id="2147483701" r:id="rId3"/>
  </p:sldMasterIdLst>
  <p:notesMasterIdLst>
    <p:notesMasterId r:id="rId11"/>
  </p:notesMasterIdLst>
  <p:handoutMasterIdLst>
    <p:handoutMasterId r:id="rId12"/>
  </p:handoutMasterIdLst>
  <p:sldIdLst>
    <p:sldId id="319" r:id="rId4"/>
    <p:sldId id="1310" r:id="rId5"/>
    <p:sldId id="1311" r:id="rId6"/>
    <p:sldId id="1312" r:id="rId7"/>
    <p:sldId id="1313" r:id="rId8"/>
    <p:sldId id="1158" r:id="rId9"/>
    <p:sldId id="1108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465" autoAdjust="0"/>
    <p:restoredTop sz="88333" autoAdjust="0"/>
  </p:normalViewPr>
  <p:slideViewPr>
    <p:cSldViewPr>
      <p:cViewPr varScale="1">
        <p:scale>
          <a:sx n="115" d="100"/>
          <a:sy n="115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6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0393D07-1ADF-43EB-B685-43684A47DC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1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1E5A3A2-8DF0-4818-AF35-667E7A97B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0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38BB5B-8CF0-4270-97C6-604948FA845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01A23D8-EB5E-49FE-94C6-C980DA8A69A6}" type="slidenum">
              <a:rPr lang="en-US" altLang="en-US" smtClean="0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492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13284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280921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972533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33203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670425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724400" y="23320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06822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804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8229600" cy="42245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141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0858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188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2480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59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422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55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75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6837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6226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74098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56581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7215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558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838200" y="1371600"/>
            <a:ext cx="2819400" cy="25908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18679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403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9114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5981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619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7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247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440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573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031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77CE-A337-4E22-8FE2-6486A71228F6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C9166-19AE-43BE-99DD-56ABB3829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3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76200"/>
            <a:ext cx="887011" cy="3360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81A24-6025-477C-8E87-1B1B927429F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04DC5-8F67-4A5F-A294-28072613B73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13" r:id="rId9"/>
    <p:sldLayoutId id="2147483715" r:id="rId10"/>
    <p:sldLayoutId id="2147483716" r:id="rId11"/>
    <p:sldLayoutId id="2147483719" r:id="rId12"/>
    <p:sldLayoutId id="214748372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DB17-0F13-464E-A02B-19913B2E706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4A8BE-2851-4450-9556-A40C0FD2DDD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999"/>
          <a:stretch/>
        </p:blipFill>
        <p:spPr>
          <a:xfrm>
            <a:off x="0" y="6696886"/>
            <a:ext cx="9144000" cy="161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76645"/>
            <a:ext cx="887011" cy="33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9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DE14-AAEE-4C31-9035-632CA6E04AAF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F451-1530-4556-A5B6-8A49F3A57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Module IV - SOPs/SOGs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b="1" dirty="0"/>
              <a:t>Goal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000" b="1" dirty="0"/>
          </a:p>
          <a:p>
            <a:pPr marL="0" indent="0" algn="l" eaLnBrk="1" hangingPunct="1">
              <a:lnSpc>
                <a:spcPct val="90000"/>
              </a:lnSpc>
              <a:buNone/>
            </a:pPr>
            <a:r>
              <a:rPr lang="en-US" altLang="en-US" dirty="0"/>
              <a:t>Realize the need for guidelines and policies addressing emergency vehicle issues. Review the content of local policies &amp; guidelines.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/>
              <a:t>Module IV - SOPs/SOGs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b="1" dirty="0"/>
              <a:t>Objectives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Explain why the development and implementation of Standard Operating Guidelines (SOGs) and Standard Operating Procedures (SOPs) are important to operating an effective emergency vehicle driver training program. </a:t>
            </a:r>
          </a:p>
          <a:p>
            <a:pPr>
              <a:lnSpc>
                <a:spcPct val="90000"/>
              </a:lnSpc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Describe the subject areas necessary for SOPs/SOGs that impact the certification, operation, and recertification of emergency vehicle drivers. </a:t>
            </a:r>
          </a:p>
        </p:txBody>
      </p:sp>
    </p:spTree>
    <p:extLst>
      <p:ext uri="{BB962C8B-B14F-4D97-AF65-F5344CB8AC3E}">
        <p14:creationId xmlns:p14="http://schemas.microsoft.com/office/powerpoint/2010/main" val="354704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/>
              <a:t>SOPs/SOGs Example</a:t>
            </a:r>
            <a:endParaRPr lang="en-US" altLang="en-US" sz="4000" b="1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419600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Policy</a:t>
            </a:r>
            <a:r>
              <a:rPr lang="en-US" altLang="en-US" sz="2800" dirty="0"/>
              <a:t> – You will go from Point “A” to Point ”B”.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Procedure</a:t>
            </a:r>
            <a:r>
              <a:rPr lang="en-US" altLang="en-US" sz="2800" dirty="0"/>
              <a:t> – Begin at Point “A” go to Point “B” by following the prescribed directions.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Guideline</a:t>
            </a:r>
            <a:r>
              <a:rPr lang="en-US" altLang="en-US" sz="2800" dirty="0"/>
              <a:t> – Begin at Point “A” go to Point “B” but does not give explicit directions as a procedure.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/>
              <a:t>Rules and Regulations</a:t>
            </a:r>
            <a:r>
              <a:rPr lang="en-US" altLang="en-US" sz="2800" dirty="0"/>
              <a:t> – Do not cross any line, do not backtrack.</a:t>
            </a:r>
          </a:p>
        </p:txBody>
      </p:sp>
      <p:pic>
        <p:nvPicPr>
          <p:cNvPr id="532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125663"/>
            <a:ext cx="3914775" cy="3817937"/>
          </a:xfrm>
          <a:noFill/>
        </p:spPr>
      </p:pic>
    </p:spTree>
    <p:extLst>
      <p:ext uri="{BB962C8B-B14F-4D97-AF65-F5344CB8AC3E}">
        <p14:creationId xmlns:p14="http://schemas.microsoft.com/office/powerpoint/2010/main" val="36832082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/>
              <a:t>Significance of SOPs/SOGs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221163"/>
          </a:xfrm>
        </p:spPr>
        <p:txBody>
          <a:bodyPr>
            <a:noAutofit/>
          </a:bodyPr>
          <a:lstStyle/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All Personnel Understand What is Expected or Required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Intended Compliance with All Necessary Requirements is Identified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Pre-planned and Agreed Upon Actions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Resource Documents Upon Which to Base Training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Required Anticipated 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620268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PM Fill-In</a:t>
            </a:r>
          </a:p>
        </p:txBody>
      </p:sp>
    </p:spTree>
    <p:extLst>
      <p:ext uri="{BB962C8B-B14F-4D97-AF65-F5344CB8AC3E}">
        <p14:creationId xmlns:p14="http://schemas.microsoft.com/office/powerpoint/2010/main" val="83598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/>
              <a:t>SOPs/SOGs Subject Areas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Eligibility Requirements for Drivers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Training and Proficiency Testing Requirements for Drivers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Emergency Response Procedures and Requirements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Customary and Ordinary Operational Procedures</a:t>
            </a:r>
          </a:p>
          <a:p>
            <a:pPr marL="609600" indent="-609600" eaLnBrk="1" hangingPunct="1">
              <a:buFont typeface="Monotype Sorts" pitchFamily="2" charset="2"/>
              <a:buAutoNum type="arabicPeriod"/>
            </a:pPr>
            <a:r>
              <a:rPr lang="en-US" altLang="en-US" dirty="0"/>
              <a:t>Special Situation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336162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SOPs/SOGs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Emergency Response Procedures</a:t>
            </a:r>
          </a:p>
          <a:p>
            <a:pPr lvl="1"/>
            <a:r>
              <a:rPr lang="en-US" dirty="0"/>
              <a:t>Must address use of emergency lighting</a:t>
            </a:r>
          </a:p>
          <a:p>
            <a:endParaRPr lang="en-US" dirty="0"/>
          </a:p>
        </p:txBody>
      </p:sp>
      <p:pic>
        <p:nvPicPr>
          <p:cNvPr id="123906" name="Picture 2" descr="P314028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87" b="18354"/>
          <a:stretch/>
        </p:blipFill>
        <p:spPr bwMode="auto">
          <a:xfrm>
            <a:off x="457200" y="3200400"/>
            <a:ext cx="8305800" cy="3274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29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Practical Application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53000" y="2362200"/>
            <a:ext cx="3733800" cy="2819400"/>
          </a:xfrm>
        </p:spPr>
        <p:txBody>
          <a:bodyPr/>
          <a:lstStyle/>
          <a:p>
            <a:pPr eaLnBrk="1" hangingPunct="1"/>
            <a:r>
              <a:rPr lang="en-US" altLang="en-US" dirty="0"/>
              <a:t>Review and discuss organization’s policies and procedures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" r="2221"/>
          <a:stretch/>
        </p:blipFill>
        <p:spPr bwMode="auto">
          <a:xfrm>
            <a:off x="685800" y="2057400"/>
            <a:ext cx="4018845" cy="392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show</Template>
  <TotalTime>25409</TotalTime>
  <Words>257</Words>
  <Application>Microsoft Office PowerPoint</Application>
  <PresentationFormat>On-screen Show (4:3)</PresentationFormat>
  <Paragraphs>35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Monotype Sorts</vt:lpstr>
      <vt:lpstr>Office Theme</vt:lpstr>
      <vt:lpstr>1_Custom Design</vt:lpstr>
      <vt:lpstr>2_Custom Design</vt:lpstr>
      <vt:lpstr>Module IV - SOPs/SOGs</vt:lpstr>
      <vt:lpstr>Module IV - SOPs/SOGs</vt:lpstr>
      <vt:lpstr>SOPs/SOGs Example</vt:lpstr>
      <vt:lpstr>Significance of SOPs/SOGs</vt:lpstr>
      <vt:lpstr>SOPs/SOGs Subject Areas</vt:lpstr>
      <vt:lpstr>SOPs/SOGs</vt:lpstr>
      <vt:lpstr>Practical Application</vt:lpstr>
    </vt:vector>
  </TitlesOfParts>
  <Company>espcg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Richard M. Gurba</cp:lastModifiedBy>
  <cp:revision>1046</cp:revision>
  <cp:lastPrinted>2013-10-30T13:04:09Z</cp:lastPrinted>
  <dcterms:created xsi:type="dcterms:W3CDTF">2007-12-31T14:23:53Z</dcterms:created>
  <dcterms:modified xsi:type="dcterms:W3CDTF">2024-04-25T13:08:28Z</dcterms:modified>
</cp:coreProperties>
</file>