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83" r:id="rId2"/>
    <p:sldMasterId id="2147483701" r:id="rId3"/>
  </p:sldMasterIdLst>
  <p:notesMasterIdLst>
    <p:notesMasterId r:id="rId27"/>
  </p:notesMasterIdLst>
  <p:handoutMasterIdLst>
    <p:handoutMasterId r:id="rId28"/>
  </p:handoutMasterIdLst>
  <p:sldIdLst>
    <p:sldId id="395" r:id="rId4"/>
    <p:sldId id="1338" r:id="rId5"/>
    <p:sldId id="1225" r:id="rId6"/>
    <p:sldId id="397" r:id="rId7"/>
    <p:sldId id="1226" r:id="rId8"/>
    <p:sldId id="1227" r:id="rId9"/>
    <p:sldId id="1228" r:id="rId10"/>
    <p:sldId id="1229" r:id="rId11"/>
    <p:sldId id="1339" r:id="rId12"/>
    <p:sldId id="1406" r:id="rId13"/>
    <p:sldId id="1407" r:id="rId14"/>
    <p:sldId id="1408" r:id="rId15"/>
    <p:sldId id="1231" r:id="rId16"/>
    <p:sldId id="1070" r:id="rId17"/>
    <p:sldId id="1069" r:id="rId18"/>
    <p:sldId id="1112" r:id="rId19"/>
    <p:sldId id="1071" r:id="rId20"/>
    <p:sldId id="1072" r:id="rId21"/>
    <p:sldId id="1073" r:id="rId22"/>
    <p:sldId id="1113" r:id="rId23"/>
    <p:sldId id="1114" r:id="rId24"/>
    <p:sldId id="1115" r:id="rId25"/>
    <p:sldId id="1340"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465" autoAdjust="0"/>
    <p:restoredTop sz="88333" autoAdjust="0"/>
  </p:normalViewPr>
  <p:slideViewPr>
    <p:cSldViewPr>
      <p:cViewPr varScale="1">
        <p:scale>
          <a:sx n="115" d="100"/>
          <a:sy n="115" d="100"/>
        </p:scale>
        <p:origin x="16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6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45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45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45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A0393D07-1ADF-43EB-B685-43684A47DC47}" type="slidenum">
              <a:rPr lang="en-US"/>
              <a:pPr>
                <a:defRPr/>
              </a:pPr>
              <a:t>‹#›</a:t>
            </a:fld>
            <a:endParaRPr lang="en-US" dirty="0"/>
          </a:p>
        </p:txBody>
      </p:sp>
    </p:spTree>
    <p:extLst>
      <p:ext uri="{BB962C8B-B14F-4D97-AF65-F5344CB8AC3E}">
        <p14:creationId xmlns:p14="http://schemas.microsoft.com/office/powerpoint/2010/main" val="2192911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211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31E5A3A2-8DF0-4818-AF35-667E7A97BC39}" type="slidenum">
              <a:rPr lang="en-US"/>
              <a:pPr>
                <a:defRPr/>
              </a:pPr>
              <a:t>‹#›</a:t>
            </a:fld>
            <a:endParaRPr lang="en-US" dirty="0"/>
          </a:p>
        </p:txBody>
      </p:sp>
    </p:spTree>
    <p:extLst>
      <p:ext uri="{BB962C8B-B14F-4D97-AF65-F5344CB8AC3E}">
        <p14:creationId xmlns:p14="http://schemas.microsoft.com/office/powerpoint/2010/main" val="791005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The Goal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E51B16-4B65-49AB-90D2-D21F4C6A2793}" type="slidenum">
              <a:rPr lang="en-US" altLang="en-US" smtClean="0"/>
              <a:pPr eaLnBrk="1" hangingPunct="1"/>
              <a:t>17</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B89A16-320E-4B21-8BFF-6BCBDC9C53E2}" type="slidenum">
              <a:rPr lang="en-US" altLang="en-US" smtClean="0"/>
              <a:pPr eaLnBrk="1" hangingPunct="1"/>
              <a:t>18</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17E588-783C-4C47-827D-B0DF56443D46}" type="slidenum">
              <a:rPr lang="en-US" altLang="en-US" smtClean="0"/>
              <a:pPr eaLnBrk="1" hangingPunct="1"/>
              <a:t>19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DBB57C-764E-40CB-B7B9-246F520302DB}" type="slidenum">
              <a:rPr lang="en-US" altLang="en-US" smtClean="0"/>
              <a:pPr eaLnBrk="1" hangingPunct="1"/>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Basic method for shifting up. Most heavy vehicles with manual transmissions require double clutching to change gears. Shifting gears using the double clutching requires practice. If you remain in neutral too long, you may have difficulty putting the vehicle into the next gear. If this happens don’t try to force it, return to neutral, increase engine speed to match road speed and try again. Study the owners manual to learn operating rpm range and learn what speeds each gear is for. </a:t>
            </a:r>
            <a:r>
              <a:rPr lang="en-US" altLang="en-US" b="1" u="sng">
                <a:latin typeface="Arial" pitchFamily="34" charset="0"/>
              </a:rPr>
              <a:t>Practice is important.</a:t>
            </a:r>
          </a:p>
          <a:p>
            <a:endParaRPr lang="en-US" altLang="en-US">
              <a:latin typeface="Arial" pitchFamily="34" charset="0"/>
            </a:endParaRP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76C768-2AEC-432B-BB1C-B0E80BD28325}" type="slidenum">
              <a:rPr lang="en-US" altLang="en-US" smtClean="0"/>
              <a:pPr eaLnBrk="1" hangingPunct="1"/>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Basic method for shifting down. Most heavy vehicles with manual transmissions require double clutching to change gears. Down shifting, like upshifting, requires knowing when to shift. Use either the tachometer or the speedometer at the right rpm or road speed for proper shifting </a:t>
            </a:r>
            <a:endParaRPr lang="en-US" altLang="en-US" b="1" u="sng">
              <a:latin typeface="Arial" pitchFamily="34" charset="0"/>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CC55FC-F625-48EC-8D2B-1CB2F4DFB6F3}" type="slidenum">
              <a:rPr lang="en-US" altLang="en-US" smtClean="0"/>
              <a:pPr eaLnBrk="1" hangingPunct="1"/>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40B833C-D39D-4248-A41C-BFC049233AAD}" type="slidenum">
              <a:rPr lang="en-US" altLang="en-US"/>
              <a:pPr eaLnBrk="1" hangingPunct="1"/>
              <a:t>23</a:t>
            </a:fld>
            <a:endParaRPr lang="en-US" altLang="en-US"/>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8DBE6DC8-9665-4F13-B161-5D817754D67C}" type="slidenum">
              <a:rPr lang="en-US">
                <a:solidFill>
                  <a:prstClr val="black"/>
                </a:solidFill>
              </a:rPr>
              <a:pPr eaLnBrk="1" hangingPunct="1"/>
              <a:t>3</a:t>
            </a:fld>
            <a:endParaRPr lang="en-US" dirty="0">
              <a:solidFill>
                <a:prstClr val="black"/>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040657-2997-4831-9372-4022B2B84C11}" type="slidenum">
              <a:rPr lang="en-US" altLang="en-US" smtClean="0"/>
              <a:pPr eaLnBrk="1" hangingPunct="1"/>
              <a:t>4</a:t>
            </a:fld>
            <a:endParaRPr lang="en-US" altLang="en-US"/>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E5A3A2-8DF0-4818-AF35-667E7A97BC39}" type="slidenum">
              <a:rPr lang="en-US" smtClean="0"/>
              <a:pPr>
                <a:defRPr/>
              </a:pPr>
              <a:t>8</a:t>
            </a:fld>
            <a:endParaRPr lang="en-US" dirty="0"/>
          </a:p>
        </p:txBody>
      </p:sp>
    </p:spTree>
    <p:extLst>
      <p:ext uri="{BB962C8B-B14F-4D97-AF65-F5344CB8AC3E}">
        <p14:creationId xmlns:p14="http://schemas.microsoft.com/office/powerpoint/2010/main" val="111797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408168D-59F3-4A2D-ADBB-E3B1988F10F9}" type="slidenum">
              <a:rPr lang="en-US" altLang="en-US"/>
              <a:pPr eaLnBrk="1" hangingPunct="1"/>
              <a:t>9</a:t>
            </a:fld>
            <a:endParaRPr lang="en-US" alt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r>
              <a:rPr lang="en-US" altLang="en-US"/>
              <a:t>Fill in PM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The majority of newer apparatus are equipped with automatic transmissions.  Shifting can be accomplished by various means such as using a shift lever or a push button.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Operating a vehicle with a manual transmission requires more training and practice than a vehicle equipped with an automatic transmission. </a:t>
            </a:r>
          </a:p>
          <a:p>
            <a:endParaRPr lang="en-US" dirty="0"/>
          </a:p>
        </p:txBody>
      </p:sp>
      <p:sp>
        <p:nvSpPr>
          <p:cNvPr id="4" name="Slide Number Placeholder 3"/>
          <p:cNvSpPr>
            <a:spLocks noGrp="1"/>
          </p:cNvSpPr>
          <p:nvPr>
            <p:ph type="sldNum" sz="quarter" idx="10"/>
          </p:nvPr>
        </p:nvSpPr>
        <p:spPr/>
        <p:txBody>
          <a:bodyPr/>
          <a:lstStyle/>
          <a:p>
            <a:pPr>
              <a:defRPr/>
            </a:pPr>
            <a:fld id="{31E5A3A2-8DF0-4818-AF35-667E7A97BC39}" type="slidenum">
              <a:rPr lang="en-US" smtClean="0"/>
              <a:pPr>
                <a:defRPr/>
              </a:pPr>
              <a:t>13</a:t>
            </a:fld>
            <a:endParaRPr lang="en-US" dirty="0"/>
          </a:p>
        </p:txBody>
      </p:sp>
    </p:spTree>
    <p:extLst>
      <p:ext uri="{BB962C8B-B14F-4D97-AF65-F5344CB8AC3E}">
        <p14:creationId xmlns:p14="http://schemas.microsoft.com/office/powerpoint/2010/main" val="204627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0B3EC2-302E-449C-AEC1-52B9F173B546}" type="slidenum">
              <a:rPr lang="en-US" altLang="en-US" smtClean="0"/>
              <a:pPr eaLnBrk="1" hangingPunct="1"/>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77A9C5-5063-47E8-B549-48C959BAB249}" type="slidenum">
              <a:rPr lang="en-US" altLang="en-US" smtClean="0"/>
              <a:pPr eaLnBrk="1" hangingPunct="1"/>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479F68-E821-42FC-B680-17EDD796DBD5}" type="slidenum">
              <a:rPr lang="en-US" altLang="en-US" smtClean="0"/>
              <a:pPr eaLnBrk="1" hangingPunct="1"/>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492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half" idx="1"/>
          </p:nvPr>
        </p:nvSpPr>
        <p:spPr>
          <a:xfrm>
            <a:off x="533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8092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533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24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72533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533400" y="233203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 y="4670425"/>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724400" y="23320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0682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0804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901952"/>
            <a:ext cx="8229600" cy="4224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514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085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1188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8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59597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55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8229600" cy="4221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5422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7756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6837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226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7409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658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721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5584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endParaRPr lang="en-US"/>
          </a:p>
        </p:txBody>
      </p:sp>
      <p:sp>
        <p:nvSpPr>
          <p:cNvPr id="8" name="Text Placeholder 7"/>
          <p:cNvSpPr>
            <a:spLocks noGrp="1"/>
          </p:cNvSpPr>
          <p:nvPr>
            <p:ph type="body" sz="quarter" idx="11"/>
          </p:nvPr>
        </p:nvSpPr>
        <p:spPr>
          <a:xfrm>
            <a:off x="838200" y="1371600"/>
            <a:ext cx="2819400" cy="25908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21867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4034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598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0911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3409619851"/>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264747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47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40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573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9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031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C77CE-A337-4E22-8FE2-6486A71228F6}"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C9166-19AE-43BE-99DD-56ABB3829840}" type="slidenum">
              <a:rPr lang="en-US" smtClean="0"/>
              <a:t>‹#›</a:t>
            </a:fld>
            <a:endParaRPr lang="en-US"/>
          </a:p>
        </p:txBody>
      </p:sp>
    </p:spTree>
    <p:extLst>
      <p:ext uri="{BB962C8B-B14F-4D97-AF65-F5344CB8AC3E}">
        <p14:creationId xmlns:p14="http://schemas.microsoft.com/office/powerpoint/2010/main" val="50723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8602" y="76200"/>
            <a:ext cx="887011" cy="336058"/>
          </a:xfrm>
          <a:prstGeom prst="rect">
            <a:avLst/>
          </a:prstGeom>
        </p:spPr>
      </p:pic>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81A24-6025-477C-8E87-1B1B927429FD}"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04DC5-8F67-4A5F-A294-28072613B736}" type="slidenum">
              <a:rPr lang="en-US" smtClean="0"/>
              <a:t>‹#›</a:t>
            </a:fld>
            <a:endParaRPr lang="en-US"/>
          </a:p>
        </p:txBody>
      </p:sp>
      <p:pic>
        <p:nvPicPr>
          <p:cNvPr id="10" name="Picture 9"/>
          <p:cNvPicPr>
            <a:picLocks noChangeAspect="1"/>
          </p:cNvPicPr>
          <p:nvPr userDrawn="1"/>
        </p:nvPicPr>
        <p:blipFill rotWithShape="1">
          <a:blip r:embed="rId16">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spTree>
    <p:extLst>
      <p:ext uri="{BB962C8B-B14F-4D97-AF65-F5344CB8AC3E}">
        <p14:creationId xmlns:p14="http://schemas.microsoft.com/office/powerpoint/2010/main" val="26144985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13" r:id="rId9"/>
    <p:sldLayoutId id="2147483716"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sp>
        <p:nvSpPr>
          <p:cNvPr id="2" name="Title Placeholder 1"/>
          <p:cNvSpPr>
            <a:spLocks noGrp="1"/>
          </p:cNvSpPr>
          <p:nvPr>
            <p:ph type="title"/>
          </p:nvPr>
        </p:nvSpPr>
        <p:spPr>
          <a:xfrm>
            <a:off x="457200" y="4572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1DB17-0F13-464E-A02B-19913B2E706B}"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4A8BE-2851-4450-9556-A40C0FD2DDD2}" type="slidenum">
              <a:rPr lang="en-US" smtClean="0"/>
              <a:t>‹#›</a:t>
            </a:fld>
            <a:endParaRPr lang="en-US"/>
          </a:p>
        </p:txBody>
      </p:sp>
      <p:pic>
        <p:nvPicPr>
          <p:cNvPr id="8" name="Picture 7"/>
          <p:cNvPicPr>
            <a:picLocks noChangeAspect="1"/>
          </p:cNvPicPr>
          <p:nvPr userDrawn="1"/>
        </p:nvPicPr>
        <p:blipFill rotWithShape="1">
          <a:blip r:embed="rId11">
            <a:extLst>
              <a:ext uri="{28A0092B-C50C-407E-A947-70E740481C1C}">
                <a14:useLocalDpi xmlns:a14="http://schemas.microsoft.com/office/drawing/2010/main" val="0"/>
              </a:ext>
            </a:extLst>
          </a:blip>
          <a:srcRect t="1" b="49999"/>
          <a:stretch/>
        </p:blipFill>
        <p:spPr>
          <a:xfrm>
            <a:off x="0" y="6696886"/>
            <a:ext cx="9144000" cy="161114"/>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28602" y="76645"/>
            <a:ext cx="887011" cy="335168"/>
          </a:xfrm>
          <a:prstGeom prst="rect">
            <a:avLst/>
          </a:prstGeom>
        </p:spPr>
      </p:pic>
    </p:spTree>
    <p:extLst>
      <p:ext uri="{BB962C8B-B14F-4D97-AF65-F5344CB8AC3E}">
        <p14:creationId xmlns:p14="http://schemas.microsoft.com/office/powerpoint/2010/main" val="14688911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ADE14-AAEE-4C31-9035-632CA6E04AAF}" type="datetimeFigureOut">
              <a:rPr lang="en-US" smtClean="0"/>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CF451-1530-4556-A5B6-8A49F3A57C61}" type="slidenum">
              <a:rPr lang="en-US" smtClean="0"/>
              <a:t>‹#›</a:t>
            </a:fld>
            <a:endParaRPr lang="en-US"/>
          </a:p>
        </p:txBody>
      </p:sp>
    </p:spTree>
    <p:extLst>
      <p:ext uri="{BB962C8B-B14F-4D97-AF65-F5344CB8AC3E}">
        <p14:creationId xmlns:p14="http://schemas.microsoft.com/office/powerpoint/2010/main" val="1477920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a:t>Module VI - The Vehicle</a:t>
            </a:r>
            <a:endParaRPr lang="en-US" altLang="en-US" dirty="0"/>
          </a:p>
        </p:txBody>
      </p:sp>
      <p:sp>
        <p:nvSpPr>
          <p:cNvPr id="29699" name="Rectangle 3"/>
          <p:cNvSpPr>
            <a:spLocks noGrp="1" noChangeArrowheads="1"/>
          </p:cNvSpPr>
          <p:nvPr>
            <p:ph idx="1"/>
          </p:nvPr>
        </p:nvSpPr>
        <p:spPr/>
        <p:txBody>
          <a:bodyPr/>
          <a:lstStyle/>
          <a:p>
            <a:pPr marL="0" indent="0">
              <a:buNone/>
            </a:pPr>
            <a:r>
              <a:rPr lang="en-US" altLang="en-US" b="1" dirty="0"/>
              <a:t>Goal</a:t>
            </a:r>
          </a:p>
          <a:p>
            <a:pPr marL="0" indent="0">
              <a:buNone/>
            </a:pPr>
            <a:r>
              <a:rPr lang="en-US" altLang="en-US" dirty="0"/>
              <a:t>To have the participant understand physical forces which act upon vehicles and impact their handling. Study the various vehicle characteristics and how they impact both the physical forces acting on the vehicle and the manner in which the vehicle handles.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Technology</a:t>
            </a:r>
            <a:endParaRPr lang="en-US" dirty="0"/>
          </a:p>
        </p:txBody>
      </p:sp>
      <p:sp>
        <p:nvSpPr>
          <p:cNvPr id="3" name="Content Placeholder 2"/>
          <p:cNvSpPr>
            <a:spLocks noGrp="1"/>
          </p:cNvSpPr>
          <p:nvPr>
            <p:ph idx="1"/>
          </p:nvPr>
        </p:nvSpPr>
        <p:spPr/>
        <p:txBody>
          <a:bodyPr/>
          <a:lstStyle/>
          <a:p>
            <a:pPr marL="0" indent="0">
              <a:buNone/>
            </a:pPr>
            <a:r>
              <a:rPr lang="en-US" dirty="0"/>
              <a:t>Roll Stability control Systems (RCS)</a:t>
            </a:r>
          </a:p>
          <a:p>
            <a:pPr lvl="1"/>
            <a:r>
              <a:rPr lang="en-US" dirty="0"/>
              <a:t>Level 1 Automation – Function Specific</a:t>
            </a:r>
          </a:p>
          <a:p>
            <a:pPr lvl="1"/>
            <a:r>
              <a:rPr lang="en-US" dirty="0"/>
              <a:t>Automatically intervene if a high rollover risk is detected while driving</a:t>
            </a:r>
          </a:p>
          <a:p>
            <a:pPr lvl="1"/>
            <a:endParaRPr lang="en-US" dirty="0"/>
          </a:p>
        </p:txBody>
      </p:sp>
    </p:spTree>
    <p:extLst>
      <p:ext uri="{BB962C8B-B14F-4D97-AF65-F5344CB8AC3E}">
        <p14:creationId xmlns:p14="http://schemas.microsoft.com/office/powerpoint/2010/main" val="270407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Technology</a:t>
            </a:r>
            <a:endParaRPr lang="en-US" dirty="0"/>
          </a:p>
        </p:txBody>
      </p:sp>
      <p:sp>
        <p:nvSpPr>
          <p:cNvPr id="3" name="Content Placeholder 2"/>
          <p:cNvSpPr>
            <a:spLocks noGrp="1"/>
          </p:cNvSpPr>
          <p:nvPr>
            <p:ph idx="1"/>
          </p:nvPr>
        </p:nvSpPr>
        <p:spPr/>
        <p:txBody>
          <a:bodyPr/>
          <a:lstStyle/>
          <a:p>
            <a:pPr marL="0" indent="0">
              <a:buNone/>
            </a:pPr>
            <a:r>
              <a:rPr lang="en-US" dirty="0"/>
              <a:t>Electronic Driver Monitoring/Feedback Systems Monitor:</a:t>
            </a:r>
          </a:p>
          <a:p>
            <a:r>
              <a:rPr lang="en-US" dirty="0"/>
              <a:t>Speed</a:t>
            </a:r>
          </a:p>
          <a:p>
            <a:r>
              <a:rPr lang="en-US" dirty="0"/>
              <a:t>G-forces</a:t>
            </a:r>
          </a:p>
          <a:p>
            <a:r>
              <a:rPr lang="en-US" dirty="0"/>
              <a:t>Fuel Consumption</a:t>
            </a:r>
          </a:p>
          <a:p>
            <a:r>
              <a:rPr lang="en-US" dirty="0"/>
              <a:t>Etc.</a:t>
            </a:r>
          </a:p>
        </p:txBody>
      </p:sp>
    </p:spTree>
    <p:extLst>
      <p:ext uri="{BB962C8B-B14F-4D97-AF65-F5344CB8AC3E}">
        <p14:creationId xmlns:p14="http://schemas.microsoft.com/office/powerpoint/2010/main" val="318501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Technology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Onboard Video Monitoring Systems</a:t>
            </a:r>
          </a:p>
          <a:p>
            <a:r>
              <a:rPr lang="en-US" dirty="0"/>
              <a:t>Continuous video monitoring</a:t>
            </a:r>
          </a:p>
          <a:p>
            <a:pPr lvl="1"/>
            <a:r>
              <a:rPr lang="en-US" dirty="0"/>
              <a:t>May only record when activated</a:t>
            </a:r>
          </a:p>
          <a:p>
            <a:r>
              <a:rPr lang="en-US" dirty="0"/>
              <a:t>May have driving metrics similar to Driver Monitoring/Feedback Systems</a:t>
            </a:r>
          </a:p>
          <a:p>
            <a:r>
              <a:rPr lang="en-US" dirty="0"/>
              <a:t>May have driver audible warning signals</a:t>
            </a:r>
          </a:p>
          <a:p>
            <a:r>
              <a:rPr lang="en-US" dirty="0"/>
              <a:t>Provide learning and/or coaching opportunities</a:t>
            </a:r>
          </a:p>
        </p:txBody>
      </p:sp>
    </p:spTree>
    <p:extLst>
      <p:ext uri="{BB962C8B-B14F-4D97-AF65-F5344CB8AC3E}">
        <p14:creationId xmlns:p14="http://schemas.microsoft.com/office/powerpoint/2010/main" val="125275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Vehicle Features</a:t>
            </a:r>
            <a:endParaRPr lang="en-US" dirty="0"/>
          </a:p>
        </p:txBody>
      </p:sp>
      <p:sp>
        <p:nvSpPr>
          <p:cNvPr id="3" name="Content Placeholder 2"/>
          <p:cNvSpPr>
            <a:spLocks noGrp="1"/>
          </p:cNvSpPr>
          <p:nvPr>
            <p:ph idx="1"/>
          </p:nvPr>
        </p:nvSpPr>
        <p:spPr/>
        <p:txBody>
          <a:bodyPr/>
          <a:lstStyle/>
          <a:p>
            <a:pPr marL="0" indent="0">
              <a:buNone/>
            </a:pPr>
            <a:r>
              <a:rPr lang="en-US" dirty="0"/>
              <a:t>Transmission</a:t>
            </a:r>
          </a:p>
          <a:p>
            <a:r>
              <a:rPr lang="en-US" dirty="0"/>
              <a:t>Automatic </a:t>
            </a:r>
          </a:p>
          <a:p>
            <a:r>
              <a:rPr lang="en-US" dirty="0"/>
              <a:t>Manual </a:t>
            </a:r>
          </a:p>
          <a:p>
            <a:endParaRPr lang="en-US" dirty="0"/>
          </a:p>
          <a:p>
            <a:endParaRPr lang="en-US" dirty="0"/>
          </a:p>
        </p:txBody>
      </p:sp>
      <p:sp>
        <p:nvSpPr>
          <p:cNvPr id="4" name="TextBox 3"/>
          <p:cNvSpPr txBox="1"/>
          <p:nvPr/>
        </p:nvSpPr>
        <p:spPr>
          <a:xfrm>
            <a:off x="228599" y="5226296"/>
            <a:ext cx="8464177" cy="1200329"/>
          </a:xfrm>
          <a:prstGeom prst="rect">
            <a:avLst/>
          </a:prstGeom>
          <a:noFill/>
        </p:spPr>
        <p:txBody>
          <a:bodyPr wrap="none" rtlCol="0">
            <a:spAutoFit/>
          </a:bodyPr>
          <a:lstStyle/>
          <a:p>
            <a:pPr marL="0" indent="0">
              <a:buNone/>
            </a:pPr>
            <a:r>
              <a:rPr lang="en-US" sz="2400" dirty="0">
                <a:solidFill>
                  <a:schemeClr val="bg1"/>
                </a:solidFill>
              </a:rPr>
              <a:t>**Note that there is no “P” on either type of shift mechanism, </a:t>
            </a:r>
          </a:p>
          <a:p>
            <a:pPr marL="0" indent="0">
              <a:buNone/>
            </a:pPr>
            <a:r>
              <a:rPr lang="en-US" sz="2400" dirty="0">
                <a:solidFill>
                  <a:schemeClr val="bg1"/>
                </a:solidFill>
              </a:rPr>
              <a:t>emphasizing that these vehicles are parked in the neutral </a:t>
            </a:r>
          </a:p>
          <a:p>
            <a:pPr marL="0" indent="0">
              <a:buNone/>
            </a:pPr>
            <a:r>
              <a:rPr lang="en-US" sz="2400" dirty="0">
                <a:solidFill>
                  <a:schemeClr val="bg1"/>
                </a:solidFill>
              </a:rPr>
              <a:t>position with the parking brake applied.**</a:t>
            </a:r>
          </a:p>
        </p:txBody>
      </p:sp>
    </p:spTree>
    <p:extLst>
      <p:ext uri="{BB962C8B-B14F-4D97-AF65-F5344CB8AC3E}">
        <p14:creationId xmlns:p14="http://schemas.microsoft.com/office/powerpoint/2010/main" val="4006535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a:t>Automatic Transmissions</a:t>
            </a:r>
            <a:endParaRPr lang="en-US" altLang="en-US" dirty="0"/>
          </a:p>
        </p:txBody>
      </p:sp>
      <p:pic>
        <p:nvPicPr>
          <p:cNvPr id="31748" name="Picture 2" descr="C:\Users\myoung\Desktop\MFRI Update 2013\Automatic Lever Shi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981200"/>
            <a:ext cx="3505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3"/>
          <p:cNvSpPr txBox="1">
            <a:spLocks/>
          </p:cNvSpPr>
          <p:nvPr/>
        </p:nvSpPr>
        <p:spPr>
          <a:xfrm>
            <a:off x="5105400" y="2209800"/>
            <a:ext cx="3886200" cy="3429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a:t>Lever Shift</a:t>
            </a:r>
          </a:p>
          <a:p>
            <a:pPr marL="0" indent="0">
              <a:buFontTx/>
              <a:buNone/>
              <a:defRPr/>
            </a:pPr>
            <a:r>
              <a:rPr lang="en-US" dirty="0"/>
              <a:t>	R – reverse</a:t>
            </a:r>
          </a:p>
          <a:p>
            <a:pPr marL="0" indent="0">
              <a:buFontTx/>
              <a:buNone/>
              <a:defRPr/>
            </a:pPr>
            <a:r>
              <a:rPr lang="en-US" dirty="0"/>
              <a:t>	N – neutral</a:t>
            </a:r>
          </a:p>
          <a:p>
            <a:pPr marL="0" indent="0">
              <a:buFontTx/>
              <a:buNone/>
              <a:defRPr/>
            </a:pPr>
            <a:r>
              <a:rPr lang="en-US" dirty="0"/>
              <a:t>	D – drive</a:t>
            </a:r>
          </a:p>
          <a:p>
            <a:pPr marL="0" indent="0">
              <a:buFontTx/>
              <a:buNone/>
              <a:defRPr/>
            </a:pPr>
            <a:r>
              <a:rPr lang="en-US" dirty="0"/>
              <a:t>Use shift lever to change gears</a:t>
            </a:r>
          </a:p>
          <a:p>
            <a:pPr marL="0" indent="0">
              <a:buFontTx/>
              <a:buNone/>
              <a:defRPr/>
            </a:pP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a:t>Automatic Transmissions</a:t>
            </a:r>
          </a:p>
        </p:txBody>
      </p:sp>
      <p:sp>
        <p:nvSpPr>
          <p:cNvPr id="4" name="Content Placeholder 3"/>
          <p:cNvSpPr>
            <a:spLocks noGrp="1"/>
          </p:cNvSpPr>
          <p:nvPr>
            <p:ph sz="quarter" idx="4294967295"/>
          </p:nvPr>
        </p:nvSpPr>
        <p:spPr>
          <a:xfrm>
            <a:off x="5105400" y="2209800"/>
            <a:ext cx="4038600" cy="3429000"/>
          </a:xfrm>
        </p:spPr>
        <p:txBody>
          <a:bodyPr>
            <a:normAutofit/>
          </a:bodyPr>
          <a:lstStyle/>
          <a:p>
            <a:pPr>
              <a:defRPr/>
            </a:pPr>
            <a:r>
              <a:rPr lang="en-US" dirty="0"/>
              <a:t>Push Button</a:t>
            </a:r>
          </a:p>
          <a:p>
            <a:pPr marL="0" indent="0">
              <a:buFontTx/>
              <a:buNone/>
              <a:defRPr/>
            </a:pPr>
            <a:r>
              <a:rPr lang="en-US" dirty="0"/>
              <a:t>	R – reverse</a:t>
            </a:r>
          </a:p>
          <a:p>
            <a:pPr marL="0" indent="0">
              <a:buFontTx/>
              <a:buNone/>
              <a:defRPr/>
            </a:pPr>
            <a:r>
              <a:rPr lang="en-US" dirty="0"/>
              <a:t>	N – neutral</a:t>
            </a:r>
          </a:p>
          <a:p>
            <a:pPr marL="0" indent="0">
              <a:buFontTx/>
              <a:buNone/>
              <a:defRPr/>
            </a:pPr>
            <a:r>
              <a:rPr lang="en-US" dirty="0"/>
              <a:t>	D – drive</a:t>
            </a:r>
          </a:p>
          <a:p>
            <a:pPr marL="0" indent="0">
              <a:buFontTx/>
              <a:buNone/>
              <a:defRPr/>
            </a:pPr>
            <a:r>
              <a:rPr lang="en-US" dirty="0"/>
              <a:t>	</a:t>
            </a:r>
          </a:p>
        </p:txBody>
      </p:sp>
      <p:pic>
        <p:nvPicPr>
          <p:cNvPr id="5" name="Picture 2" descr="C:\Users\myoung\Desktop\MFRI Update 2013\DSCN0337.JPG"/>
          <p:cNvPicPr>
            <a:picLocks noChangeAspect="1" noChangeArrowheads="1"/>
          </p:cNvPicPr>
          <p:nvPr/>
        </p:nvPicPr>
        <p:blipFill rotWithShape="1">
          <a:blip r:embed="rId3">
            <a:extLst>
              <a:ext uri="{28A0092B-C50C-407E-A947-70E740481C1C}">
                <a14:useLocalDpi xmlns:a14="http://schemas.microsoft.com/office/drawing/2010/main" val="0"/>
              </a:ext>
            </a:extLst>
          </a:blip>
          <a:srcRect l="17124" r="23878"/>
          <a:stretch/>
        </p:blipFill>
        <p:spPr bwMode="auto">
          <a:xfrm>
            <a:off x="762000" y="1887071"/>
            <a:ext cx="353657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dirty="0"/>
              <a:t>Transmission Shift Selector</a:t>
            </a:r>
          </a:p>
        </p:txBody>
      </p:sp>
      <p:sp>
        <p:nvSpPr>
          <p:cNvPr id="5" name="Content Placeholder 4"/>
          <p:cNvSpPr>
            <a:spLocks noGrp="1"/>
          </p:cNvSpPr>
          <p:nvPr>
            <p:ph sz="half" idx="2"/>
          </p:nvPr>
        </p:nvSpPr>
        <p:spPr>
          <a:xfrm>
            <a:off x="4648200" y="1600201"/>
            <a:ext cx="4038600" cy="3733800"/>
          </a:xfrm>
        </p:spPr>
        <p:txBody>
          <a:bodyPr/>
          <a:lstStyle/>
          <a:p>
            <a:pPr marL="0" indent="0">
              <a:buFontTx/>
              <a:buNone/>
              <a:defRPr/>
            </a:pPr>
            <a:endParaRPr lang="en-US" dirty="0"/>
          </a:p>
          <a:p>
            <a:pPr marL="0" indent="0">
              <a:buFontTx/>
              <a:buNone/>
              <a:defRPr/>
            </a:pPr>
            <a:endParaRPr lang="en-US" dirty="0"/>
          </a:p>
          <a:p>
            <a:pPr marL="0" indent="0">
              <a:buFontTx/>
              <a:buNone/>
              <a:defRPr/>
            </a:pPr>
            <a:endParaRPr lang="en-US" dirty="0"/>
          </a:p>
          <a:p>
            <a:pPr marL="0" indent="0">
              <a:buFontTx/>
              <a:buNone/>
              <a:defRPr/>
            </a:pPr>
            <a:r>
              <a:rPr lang="en-US" sz="4000" dirty="0"/>
              <a:t>Use arrow buttons to change gears</a:t>
            </a:r>
          </a:p>
        </p:txBody>
      </p:sp>
      <p:pic>
        <p:nvPicPr>
          <p:cNvPr id="9" name="Picture 2" descr="C:\Users\myoung\Desktop\MFRI Update 2013\Automatic Push 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33944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r>
              <a:rPr lang="en-US" altLang="en-US" dirty="0"/>
              <a:t>General Information - Automatic</a:t>
            </a:r>
          </a:p>
        </p:txBody>
      </p:sp>
      <p:sp>
        <p:nvSpPr>
          <p:cNvPr id="34819" name="Content Placeholder 4"/>
          <p:cNvSpPr>
            <a:spLocks noGrp="1"/>
          </p:cNvSpPr>
          <p:nvPr>
            <p:ph idx="1"/>
          </p:nvPr>
        </p:nvSpPr>
        <p:spPr>
          <a:xfrm>
            <a:off x="381000" y="1828800"/>
            <a:ext cx="8382000" cy="4221163"/>
          </a:xfrm>
        </p:spPr>
        <p:txBody>
          <a:bodyPr>
            <a:noAutofit/>
          </a:bodyPr>
          <a:lstStyle/>
          <a:p>
            <a:r>
              <a:rPr lang="en-US" altLang="en-US" dirty="0"/>
              <a:t>The display window should display the gear the transmission is in</a:t>
            </a:r>
          </a:p>
          <a:p>
            <a:r>
              <a:rPr lang="en-US" altLang="en-US" dirty="0"/>
              <a:t>Use arrow button or shift lever to change gears</a:t>
            </a:r>
          </a:p>
          <a:p>
            <a:r>
              <a:rPr lang="en-US" altLang="en-US" dirty="0"/>
              <a:t>Do not shift from neutral to drive or reverse at engine speeds above idle</a:t>
            </a:r>
          </a:p>
          <a:p>
            <a:r>
              <a:rPr lang="en-US" altLang="en-US" dirty="0"/>
              <a:t>Stop the vehicle completely before shifting from a forward to reverse or reverse to forward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US" altLang="en-US" dirty="0"/>
              <a:t>General Information - Automatic</a:t>
            </a:r>
          </a:p>
        </p:txBody>
      </p:sp>
      <p:sp>
        <p:nvSpPr>
          <p:cNvPr id="35843" name="Content Placeholder 4"/>
          <p:cNvSpPr>
            <a:spLocks noGrp="1"/>
          </p:cNvSpPr>
          <p:nvPr>
            <p:ph idx="1"/>
          </p:nvPr>
        </p:nvSpPr>
        <p:spPr/>
        <p:txBody>
          <a:bodyPr/>
          <a:lstStyle/>
          <a:p>
            <a:r>
              <a:rPr lang="en-US" altLang="en-US" dirty="0"/>
              <a:t>Select drive for all normal driving conditions</a:t>
            </a:r>
          </a:p>
          <a:p>
            <a:r>
              <a:rPr lang="en-US" altLang="en-US" dirty="0"/>
              <a:t>The transmission will upshift and downshift automatically</a:t>
            </a:r>
          </a:p>
          <a:p>
            <a:r>
              <a:rPr lang="en-US" altLang="en-US" dirty="0"/>
              <a:t>Accelerator pedal position influences the automatic shifting</a:t>
            </a:r>
          </a:p>
          <a:p>
            <a:r>
              <a:rPr lang="en-US" altLang="en-US" dirty="0"/>
              <a:t>The lower the gear range, the greater the engine braking power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altLang="en-US" dirty="0"/>
              <a:t>General Information - Automatic</a:t>
            </a:r>
          </a:p>
        </p:txBody>
      </p:sp>
      <p:sp>
        <p:nvSpPr>
          <p:cNvPr id="36867" name="Content Placeholder 4"/>
          <p:cNvSpPr>
            <a:spLocks noGrp="1"/>
          </p:cNvSpPr>
          <p:nvPr>
            <p:ph idx="1"/>
          </p:nvPr>
        </p:nvSpPr>
        <p:spPr/>
        <p:txBody>
          <a:bodyPr>
            <a:normAutofit/>
          </a:bodyPr>
          <a:lstStyle/>
          <a:p>
            <a:r>
              <a:rPr lang="en-US" altLang="en-US" dirty="0"/>
              <a:t>Use up or down arrow button on push button selector to reach the desired gear. On the lever shift selector, depress the override button and move the shift selector to the desired gear</a:t>
            </a:r>
          </a:p>
          <a:p>
            <a:r>
              <a:rPr lang="en-US" altLang="en-US" dirty="0"/>
              <a:t>Use neutral for parking and apply parking brake</a:t>
            </a:r>
          </a:p>
          <a:p>
            <a:r>
              <a:rPr lang="en-US" altLang="en-US" dirty="0"/>
              <a:t>Do not allow the vehicle to coast in neutral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Autofit/>
          </a:bodyPr>
          <a:lstStyle/>
          <a:p>
            <a:pPr eaLnBrk="1" hangingPunct="1"/>
            <a:r>
              <a:rPr lang="en-US" altLang="en-US" sz="4000" dirty="0"/>
              <a:t>Module VI - The Vehicle</a:t>
            </a:r>
          </a:p>
        </p:txBody>
      </p:sp>
      <p:sp>
        <p:nvSpPr>
          <p:cNvPr id="79875" name="Rectangle 3"/>
          <p:cNvSpPr>
            <a:spLocks noGrp="1" noChangeArrowheads="1"/>
          </p:cNvSpPr>
          <p:nvPr>
            <p:ph type="body" idx="1"/>
          </p:nvPr>
        </p:nvSpPr>
        <p:spPr/>
        <p:txBody>
          <a:bodyPr/>
          <a:lstStyle/>
          <a:p>
            <a:pPr marL="609600" indent="-609600" eaLnBrk="1" hangingPunct="1">
              <a:lnSpc>
                <a:spcPct val="90000"/>
              </a:lnSpc>
              <a:buFontTx/>
              <a:buNone/>
            </a:pPr>
            <a:r>
              <a:rPr lang="en-US" altLang="en-US" b="1" dirty="0"/>
              <a:t>Objectives</a:t>
            </a:r>
          </a:p>
          <a:p>
            <a:pPr marL="609600" indent="-609600" eaLnBrk="1" hangingPunct="1">
              <a:lnSpc>
                <a:spcPct val="90000"/>
              </a:lnSpc>
              <a:buFontTx/>
              <a:buNone/>
            </a:pPr>
            <a:endParaRPr lang="en-US" altLang="en-US" sz="1000" b="1" dirty="0"/>
          </a:p>
          <a:p>
            <a:pPr>
              <a:lnSpc>
                <a:spcPct val="90000"/>
              </a:lnSpc>
            </a:pPr>
            <a:r>
              <a:rPr lang="en-US" altLang="en-US" dirty="0"/>
              <a:t>Understand the differences between various vehicle types.</a:t>
            </a:r>
          </a:p>
          <a:p>
            <a:pPr>
              <a:lnSpc>
                <a:spcPct val="90000"/>
              </a:lnSpc>
            </a:pPr>
            <a:endParaRPr lang="en-US" altLang="en-US" sz="1000" dirty="0"/>
          </a:p>
          <a:p>
            <a:pPr>
              <a:lnSpc>
                <a:spcPct val="90000"/>
              </a:lnSpc>
            </a:pPr>
            <a:r>
              <a:rPr lang="en-US" altLang="en-US" dirty="0"/>
              <a:t>Recognize how technology may assist drivers of emergency vehicles.</a:t>
            </a:r>
          </a:p>
          <a:p>
            <a:pPr>
              <a:lnSpc>
                <a:spcPct val="90000"/>
              </a:lnSpc>
            </a:pPr>
            <a:endParaRPr lang="en-US" altLang="en-US" sz="1000" dirty="0"/>
          </a:p>
          <a:p>
            <a:pPr>
              <a:lnSpc>
                <a:spcPct val="90000"/>
              </a:lnSpc>
            </a:pPr>
            <a:r>
              <a:rPr lang="en-US" altLang="en-US" dirty="0"/>
              <a:t>Identify vehicle components and features.</a:t>
            </a:r>
          </a:p>
        </p:txBody>
      </p:sp>
    </p:spTree>
    <p:extLst>
      <p:ext uri="{BB962C8B-B14F-4D97-AF65-F5344CB8AC3E}">
        <p14:creationId xmlns:p14="http://schemas.microsoft.com/office/powerpoint/2010/main" val="139509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Manual Transmission</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865148"/>
            <a:ext cx="333375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altLang="en-US" dirty="0"/>
              <a:t>Shifting Gears -UP</a:t>
            </a:r>
          </a:p>
        </p:txBody>
      </p:sp>
      <p:sp>
        <p:nvSpPr>
          <p:cNvPr id="38915" name="Content Placeholder 3"/>
          <p:cNvSpPr>
            <a:spLocks noGrp="1"/>
          </p:cNvSpPr>
          <p:nvPr>
            <p:ph idx="1"/>
          </p:nvPr>
        </p:nvSpPr>
        <p:spPr/>
        <p:txBody>
          <a:bodyPr>
            <a:normAutofit lnSpcReduction="10000"/>
          </a:bodyPr>
          <a:lstStyle/>
          <a:p>
            <a:r>
              <a:rPr lang="en-US" altLang="en-US" dirty="0"/>
              <a:t>Release accelerator, push in clutch and shift into neutral at the same time</a:t>
            </a:r>
          </a:p>
          <a:p>
            <a:r>
              <a:rPr lang="en-US" altLang="en-US" dirty="0"/>
              <a:t>Release clutch</a:t>
            </a:r>
          </a:p>
          <a:p>
            <a:r>
              <a:rPr lang="en-US" altLang="en-US" dirty="0"/>
              <a:t>Let engine and gears slow down to the rpm required for the next gear</a:t>
            </a:r>
          </a:p>
          <a:p>
            <a:r>
              <a:rPr lang="en-US" altLang="en-US" dirty="0"/>
              <a:t>Push in clutch and shift to higher gear</a:t>
            </a:r>
          </a:p>
          <a:p>
            <a:r>
              <a:rPr lang="en-US" altLang="en-US" dirty="0"/>
              <a:t>Release clutch and press accelerator at the same time</a:t>
            </a:r>
          </a:p>
          <a:p>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dirty="0"/>
              <a:t>Shifting Gears -DOWN</a:t>
            </a:r>
          </a:p>
        </p:txBody>
      </p:sp>
      <p:sp>
        <p:nvSpPr>
          <p:cNvPr id="4" name="Content Placeholder 3"/>
          <p:cNvSpPr>
            <a:spLocks noGrp="1"/>
          </p:cNvSpPr>
          <p:nvPr>
            <p:ph idx="1"/>
          </p:nvPr>
        </p:nvSpPr>
        <p:spPr>
          <a:xfrm>
            <a:off x="457200" y="1905000"/>
            <a:ext cx="8229600" cy="4648200"/>
          </a:xfrm>
        </p:spPr>
        <p:txBody>
          <a:bodyPr>
            <a:normAutofit fontScale="92500" lnSpcReduction="10000"/>
          </a:bodyPr>
          <a:lstStyle/>
          <a:p>
            <a:r>
              <a:rPr lang="en-US" sz="3500" dirty="0"/>
              <a:t>Release accelerator, push in clutch and shift into neutral at the same time</a:t>
            </a:r>
          </a:p>
          <a:p>
            <a:r>
              <a:rPr lang="en-US" sz="3500" dirty="0"/>
              <a:t>Release clutch</a:t>
            </a:r>
          </a:p>
          <a:p>
            <a:r>
              <a:rPr lang="en-US" sz="3500" dirty="0"/>
              <a:t>Press accelerator, increase engine and speed to the rpm required in the lower gear</a:t>
            </a:r>
          </a:p>
          <a:p>
            <a:r>
              <a:rPr lang="en-US" sz="3500" dirty="0"/>
              <a:t>Push in clutch and shift to lower gear at the same time</a:t>
            </a:r>
          </a:p>
          <a:p>
            <a:r>
              <a:rPr lang="en-US" sz="3500" dirty="0"/>
              <a:t>Release clutch and press accelerator at the same time</a:t>
            </a:r>
          </a:p>
          <a:p>
            <a:endParaRPr lang="en-US" dirty="0"/>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457200"/>
            <a:ext cx="8229600" cy="685800"/>
          </a:xfrm>
        </p:spPr>
        <p:txBody>
          <a:bodyPr>
            <a:noAutofit/>
          </a:bodyPr>
          <a:lstStyle/>
          <a:p>
            <a:pPr eaLnBrk="1" hangingPunct="1"/>
            <a:r>
              <a:rPr lang="en-US" altLang="en-US" sz="4000" dirty="0"/>
              <a:t>Special Vehicles</a:t>
            </a:r>
          </a:p>
        </p:txBody>
      </p:sp>
      <p:pic>
        <p:nvPicPr>
          <p:cNvPr id="82947" name="Picture 3" descr="FFCA 020"/>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18714" b="11967"/>
          <a:stretch/>
        </p:blipFill>
        <p:spPr>
          <a:xfrm>
            <a:off x="396312" y="4238294"/>
            <a:ext cx="4038600" cy="2086303"/>
          </a:xfrm>
          <a:solidFill>
            <a:schemeClr val="tx1"/>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8" name="Picture 4" descr="atlan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511" y="2133600"/>
            <a:ext cx="4099489" cy="1906483"/>
          </a:xfrm>
          <a:prstGeom prst="rect">
            <a:avLst/>
          </a:prstGeom>
          <a:solidFill>
            <a:schemeClr val="tx1"/>
          </a:solidFill>
          <a:ln w="9525">
            <a:solidFill>
              <a:schemeClr val="tx1"/>
            </a:solidFill>
            <a:miter lim="800000"/>
            <a:headEnd/>
            <a:tailEnd/>
          </a:ln>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27523" b="9257"/>
          <a:stretch/>
        </p:blipFill>
        <p:spPr>
          <a:xfrm>
            <a:off x="396312" y="2133600"/>
            <a:ext cx="4038599" cy="1906483"/>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43995" b="17836"/>
          <a:stretch/>
        </p:blipFill>
        <p:spPr>
          <a:xfrm>
            <a:off x="4663511" y="4238295"/>
            <a:ext cx="4099489" cy="2086303"/>
          </a:xfrm>
          <a:prstGeom prst="rect">
            <a:avLst/>
          </a:prstGeom>
        </p:spPr>
      </p:pic>
    </p:spTree>
    <p:extLst>
      <p:ext uri="{BB962C8B-B14F-4D97-AF65-F5344CB8AC3E}">
        <p14:creationId xmlns:p14="http://schemas.microsoft.com/office/powerpoint/2010/main" val="193453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6827" y="457200"/>
            <a:ext cx="4310347" cy="707886"/>
          </a:xfrm>
          <a:prstGeom prst="rect">
            <a:avLst/>
          </a:prstGeom>
          <a:noFill/>
        </p:spPr>
        <p:txBody>
          <a:bodyPr wrap="none" rtlCol="0">
            <a:spAutoFit/>
          </a:bodyPr>
          <a:lstStyle/>
          <a:p>
            <a:pPr fontAlgn="auto">
              <a:spcBef>
                <a:spcPts val="0"/>
              </a:spcBef>
              <a:spcAft>
                <a:spcPts val="0"/>
              </a:spcAft>
            </a:pPr>
            <a:r>
              <a:rPr lang="en-US" sz="4000" dirty="0">
                <a:latin typeface="Arial"/>
              </a:rPr>
              <a:t>Glossary of Terms</a:t>
            </a:r>
          </a:p>
        </p:txBody>
      </p:sp>
      <p:sp>
        <p:nvSpPr>
          <p:cNvPr id="4" name="TextBox 3"/>
          <p:cNvSpPr txBox="1"/>
          <p:nvPr/>
        </p:nvSpPr>
        <p:spPr>
          <a:xfrm>
            <a:off x="533400" y="2057400"/>
            <a:ext cx="8382000" cy="3847207"/>
          </a:xfrm>
          <a:prstGeom prst="rect">
            <a:avLst/>
          </a:prstGeom>
          <a:noFill/>
        </p:spPr>
        <p:txBody>
          <a:bodyPr wrap="square" rtlCol="0">
            <a:spAutoFit/>
          </a:bodyPr>
          <a:lstStyle/>
          <a:p>
            <a:pPr fontAlgn="auto">
              <a:spcBef>
                <a:spcPts val="0"/>
              </a:spcBef>
              <a:spcAft>
                <a:spcPts val="0"/>
              </a:spcAft>
            </a:pPr>
            <a:r>
              <a:rPr lang="en-US" sz="3200" u="sng" dirty="0">
                <a:solidFill>
                  <a:schemeClr val="bg1"/>
                </a:solidFill>
                <a:latin typeface="+mj-lt"/>
              </a:rPr>
              <a:t>Ballas</a:t>
            </a:r>
            <a:r>
              <a:rPr lang="en-US" sz="3200" dirty="0">
                <a:solidFill>
                  <a:schemeClr val="bg1"/>
                </a:solidFill>
                <a:latin typeface="+mj-lt"/>
              </a:rPr>
              <a:t>t- Anything that is not secured and may become a projectile.</a:t>
            </a:r>
          </a:p>
          <a:p>
            <a:pPr fontAlgn="auto">
              <a:spcBef>
                <a:spcPts val="0"/>
              </a:spcBef>
              <a:spcAft>
                <a:spcPts val="0"/>
              </a:spcAft>
            </a:pPr>
            <a:endParaRPr lang="en-US" sz="1000" dirty="0">
              <a:solidFill>
                <a:schemeClr val="bg1"/>
              </a:solidFill>
              <a:latin typeface="+mj-lt"/>
            </a:endParaRPr>
          </a:p>
          <a:p>
            <a:pPr fontAlgn="auto">
              <a:spcBef>
                <a:spcPts val="0"/>
              </a:spcBef>
              <a:spcAft>
                <a:spcPts val="0"/>
              </a:spcAft>
            </a:pPr>
            <a:endParaRPr lang="en-US" sz="1000" dirty="0">
              <a:solidFill>
                <a:schemeClr val="bg1"/>
              </a:solidFill>
              <a:latin typeface="+mj-lt"/>
            </a:endParaRPr>
          </a:p>
          <a:p>
            <a:pPr fontAlgn="auto">
              <a:spcBef>
                <a:spcPts val="0"/>
              </a:spcBef>
              <a:spcAft>
                <a:spcPts val="0"/>
              </a:spcAft>
            </a:pPr>
            <a:r>
              <a:rPr lang="en-US" sz="3200" u="sng" dirty="0">
                <a:solidFill>
                  <a:schemeClr val="bg1"/>
                </a:solidFill>
                <a:latin typeface="+mj-lt"/>
              </a:rPr>
              <a:t>Sterile Cab </a:t>
            </a:r>
            <a:r>
              <a:rPr lang="en-US" sz="3200" dirty="0">
                <a:solidFill>
                  <a:schemeClr val="bg1"/>
                </a:solidFill>
                <a:latin typeface="+mj-lt"/>
              </a:rPr>
              <a:t>– eliminating non-essential duties or activities such as; casual conversation, listening to music, eating, and cell phone use, and unnecessary conversation while the apparatus is responding in an emergency mode</a:t>
            </a:r>
            <a:r>
              <a:rPr lang="en-US" sz="3200" dirty="0">
                <a:solidFill>
                  <a:schemeClr val="bg1"/>
                </a:solidFill>
                <a:latin typeface="Arial"/>
              </a:rPr>
              <a:t>. </a:t>
            </a:r>
          </a:p>
        </p:txBody>
      </p:sp>
    </p:spTree>
    <p:extLst>
      <p:ext uri="{BB962C8B-B14F-4D97-AF65-F5344CB8AC3E}">
        <p14:creationId xmlns:p14="http://schemas.microsoft.com/office/powerpoint/2010/main" val="4011046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9" y="2286000"/>
            <a:ext cx="4572000" cy="3429000"/>
          </a:xfrm>
          <a:prstGeom prst="rect">
            <a:avLst/>
          </a:prstGeom>
        </p:spPr>
      </p:pic>
      <p:sp>
        <p:nvSpPr>
          <p:cNvPr id="30722" name="Rectangle 2"/>
          <p:cNvSpPr>
            <a:spLocks noGrp="1" noChangeArrowheads="1"/>
          </p:cNvSpPr>
          <p:nvPr>
            <p:ph type="title"/>
          </p:nvPr>
        </p:nvSpPr>
        <p:spPr/>
        <p:txBody>
          <a:bodyPr>
            <a:normAutofit fontScale="90000"/>
          </a:bodyPr>
          <a:lstStyle/>
          <a:p>
            <a:r>
              <a:rPr lang="en-US" altLang="en-US" dirty="0"/>
              <a:t>Types of Emergency Vehicles</a:t>
            </a:r>
          </a:p>
        </p:txBody>
      </p:sp>
      <p:pic>
        <p:nvPicPr>
          <p:cNvPr id="30725" name="Picture 5" descr="orangerescue"/>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422227" y="1295400"/>
            <a:ext cx="4263258" cy="2923463"/>
          </a:xfrm>
          <a:solidFill>
            <a:schemeClr val="tx1"/>
          </a:solidFill>
          <a:ln>
            <a:solidFill>
              <a:schemeClr val="tx1"/>
            </a:solidFill>
            <a:miter lim="800000"/>
            <a:headEnd/>
            <a:tailEnd/>
          </a:ln>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0819" b="15474"/>
          <a:stretch/>
        </p:blipFill>
        <p:spPr>
          <a:xfrm>
            <a:off x="4422227" y="4378325"/>
            <a:ext cx="4264573" cy="20955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Sterile Cab</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Research Study of Ambulance Operations and Best Practice Considerations for Emergency Medical Services Personnel recommends the securing of all items in the vehicle. </a:t>
            </a:r>
          </a:p>
          <a:p>
            <a:r>
              <a:rPr lang="en-US" dirty="0"/>
              <a:t>NFPA 1901 requires all equipment not required to be used during an emergency response to be contained in a bracket capable of containing its contents through a 9 g force in the longitudinal axis or a 3 g force in any other direction.</a:t>
            </a:r>
          </a:p>
        </p:txBody>
      </p:sp>
    </p:spTree>
    <p:extLst>
      <p:ext uri="{BB962C8B-B14F-4D97-AF65-F5344CB8AC3E}">
        <p14:creationId xmlns:p14="http://schemas.microsoft.com/office/powerpoint/2010/main" val="286760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Sterile Cab</a:t>
            </a:r>
            <a:endParaRPr lang="en-US" dirty="0"/>
          </a:p>
        </p:txBody>
      </p:sp>
      <p:sp>
        <p:nvSpPr>
          <p:cNvPr id="3" name="Content Placeholder 2"/>
          <p:cNvSpPr>
            <a:spLocks noGrp="1"/>
          </p:cNvSpPr>
          <p:nvPr>
            <p:ph idx="1"/>
          </p:nvPr>
        </p:nvSpPr>
        <p:spPr/>
        <p:txBody>
          <a:bodyPr/>
          <a:lstStyle/>
          <a:p>
            <a:r>
              <a:rPr lang="en-US"/>
              <a:t>Personal items such as keys and cellular phones as well as helmets and portable radios are often left unsecure in the cab of emergency vehicles and are a real hazard to responders. These items are known as ballasts.</a:t>
            </a:r>
            <a:endParaRPr lang="en-US" dirty="0"/>
          </a:p>
        </p:txBody>
      </p:sp>
    </p:spTree>
    <p:extLst>
      <p:ext uri="{BB962C8B-B14F-4D97-AF65-F5344CB8AC3E}">
        <p14:creationId xmlns:p14="http://schemas.microsoft.com/office/powerpoint/2010/main" val="257551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Sterile Cab</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800" dirty="0"/>
              <a:t>The goals of a Sterile Cab include but are not limited to:</a:t>
            </a:r>
          </a:p>
          <a:p>
            <a:pPr marL="0" indent="0" algn="ctr">
              <a:buNone/>
            </a:pPr>
            <a:endParaRPr lang="en-US" dirty="0"/>
          </a:p>
          <a:p>
            <a:r>
              <a:rPr lang="en-US" dirty="0"/>
              <a:t>Minimize the use of communication devices     	(hands on and hands free)</a:t>
            </a:r>
          </a:p>
          <a:p>
            <a:r>
              <a:rPr lang="en-US" dirty="0"/>
              <a:t>No texting</a:t>
            </a:r>
          </a:p>
          <a:p>
            <a:r>
              <a:rPr lang="en-US" dirty="0"/>
              <a:t>No eating</a:t>
            </a:r>
          </a:p>
          <a:p>
            <a:r>
              <a:rPr lang="en-US" dirty="0"/>
              <a:t>Turn off music</a:t>
            </a:r>
          </a:p>
          <a:p>
            <a:r>
              <a:rPr lang="en-US" dirty="0"/>
              <a:t>Minimize casual conversations</a:t>
            </a:r>
          </a:p>
          <a:p>
            <a:r>
              <a:rPr lang="en-US" dirty="0"/>
              <a:t>Secure all equipment in the cab to 3 g compliance</a:t>
            </a:r>
          </a:p>
        </p:txBody>
      </p:sp>
      <p:sp>
        <p:nvSpPr>
          <p:cNvPr id="4" name="TextBox 3"/>
          <p:cNvSpPr txBox="1"/>
          <p:nvPr/>
        </p:nvSpPr>
        <p:spPr>
          <a:xfrm>
            <a:off x="533400" y="6202687"/>
            <a:ext cx="2057400" cy="369332"/>
          </a:xfrm>
          <a:prstGeom prst="rect">
            <a:avLst/>
          </a:prstGeom>
          <a:noFill/>
        </p:spPr>
        <p:txBody>
          <a:bodyPr wrap="square" rtlCol="0">
            <a:spAutoFit/>
          </a:bodyPr>
          <a:lstStyle/>
          <a:p>
            <a:r>
              <a:rPr lang="en-US" dirty="0">
                <a:solidFill>
                  <a:schemeClr val="bg1"/>
                </a:solidFill>
              </a:rPr>
              <a:t>PM Fill-In</a:t>
            </a:r>
          </a:p>
        </p:txBody>
      </p:sp>
    </p:spTree>
    <p:extLst>
      <p:ext uri="{BB962C8B-B14F-4D97-AF65-F5344CB8AC3E}">
        <p14:creationId xmlns:p14="http://schemas.microsoft.com/office/powerpoint/2010/main" val="131449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Technology</a:t>
            </a:r>
            <a:endParaRPr lang="en-US" dirty="0"/>
          </a:p>
        </p:txBody>
      </p:sp>
      <p:sp>
        <p:nvSpPr>
          <p:cNvPr id="3" name="Content Placeholder 2"/>
          <p:cNvSpPr>
            <a:spLocks noGrp="1"/>
          </p:cNvSpPr>
          <p:nvPr>
            <p:ph idx="1"/>
          </p:nvPr>
        </p:nvSpPr>
        <p:spPr>
          <a:xfrm>
            <a:off x="152400" y="1752600"/>
            <a:ext cx="8991600" cy="4953000"/>
          </a:xfrm>
        </p:spPr>
        <p:txBody>
          <a:bodyPr>
            <a:normAutofit fontScale="77500" lnSpcReduction="20000"/>
          </a:bodyPr>
          <a:lstStyle/>
          <a:p>
            <a:pPr marL="0" indent="0">
              <a:buNone/>
            </a:pPr>
            <a:r>
              <a:rPr lang="en-US" sz="4100" dirty="0"/>
              <a:t>Advances in technology have led to the development of a number of systems that may assist drivers and have improved safety on the roads.</a:t>
            </a:r>
          </a:p>
          <a:p>
            <a:pPr marL="0" indent="0">
              <a:buNone/>
            </a:pPr>
            <a:endParaRPr lang="en-US" sz="1200" dirty="0"/>
          </a:p>
          <a:p>
            <a:r>
              <a:rPr lang="en-US" sz="3600" dirty="0"/>
              <a:t>Autonomous Vehicle Technology</a:t>
            </a:r>
          </a:p>
          <a:p>
            <a:r>
              <a:rPr lang="en-US" sz="3600" dirty="0"/>
              <a:t>GPS Monitoring Systems</a:t>
            </a:r>
          </a:p>
          <a:p>
            <a:r>
              <a:rPr lang="en-US" sz="3600" dirty="0"/>
              <a:t>Forward Collision Warning Systems (CWS)</a:t>
            </a:r>
          </a:p>
          <a:p>
            <a:r>
              <a:rPr lang="en-US" sz="3600" dirty="0"/>
              <a:t>Lane Departure Warning Systems (LDWS)</a:t>
            </a:r>
          </a:p>
          <a:p>
            <a:r>
              <a:rPr lang="en-US" sz="3600" dirty="0"/>
              <a:t>Roll Stability Control Systems (RSC)</a:t>
            </a:r>
          </a:p>
          <a:p>
            <a:r>
              <a:rPr lang="en-US" sz="3600" dirty="0"/>
              <a:t>Electronic Driver Monitoring/Feedback Systems </a:t>
            </a:r>
          </a:p>
          <a:p>
            <a:r>
              <a:rPr lang="en-US" sz="3600" dirty="0"/>
              <a:t>Onboard Video Monitoring</a:t>
            </a:r>
          </a:p>
        </p:txBody>
      </p:sp>
      <p:sp>
        <p:nvSpPr>
          <p:cNvPr id="4" name="TextBox 3"/>
          <p:cNvSpPr txBox="1"/>
          <p:nvPr/>
        </p:nvSpPr>
        <p:spPr>
          <a:xfrm>
            <a:off x="533400" y="6202687"/>
            <a:ext cx="2057400" cy="369332"/>
          </a:xfrm>
          <a:prstGeom prst="rect">
            <a:avLst/>
          </a:prstGeom>
          <a:noFill/>
        </p:spPr>
        <p:txBody>
          <a:bodyPr wrap="square" rtlCol="0">
            <a:spAutoFit/>
          </a:bodyPr>
          <a:lstStyle/>
          <a:p>
            <a:r>
              <a:rPr lang="en-US" dirty="0">
                <a:solidFill>
                  <a:schemeClr val="bg1"/>
                </a:solidFill>
              </a:rPr>
              <a:t>PM Fill-In</a:t>
            </a:r>
          </a:p>
        </p:txBody>
      </p:sp>
    </p:spTree>
    <p:extLst>
      <p:ext uri="{BB962C8B-B14F-4D97-AF65-F5344CB8AC3E}">
        <p14:creationId xmlns:p14="http://schemas.microsoft.com/office/powerpoint/2010/main" val="313091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r>
              <a:rPr lang="en-US" altLang="en-US"/>
              <a:t>Five Levels of Automation</a:t>
            </a:r>
            <a:endParaRPr lang="en-US" altLang="en-US" dirty="0"/>
          </a:p>
        </p:txBody>
      </p:sp>
      <p:sp>
        <p:nvSpPr>
          <p:cNvPr id="81923" name="Rectangle 3"/>
          <p:cNvSpPr>
            <a:spLocks noGrp="1" noChangeArrowheads="1"/>
          </p:cNvSpPr>
          <p:nvPr>
            <p:ph type="body" idx="1"/>
          </p:nvPr>
        </p:nvSpPr>
        <p:spPr/>
        <p:txBody>
          <a:bodyPr/>
          <a:lstStyle/>
          <a:p>
            <a:r>
              <a:rPr lang="en-US" altLang="en-US" dirty="0"/>
              <a:t>Level 0 – No Automation</a:t>
            </a:r>
          </a:p>
          <a:p>
            <a:r>
              <a:rPr lang="en-US" altLang="en-US" dirty="0"/>
              <a:t>Level 1 – Function Specific</a:t>
            </a:r>
          </a:p>
          <a:p>
            <a:r>
              <a:rPr lang="en-US" altLang="en-US" dirty="0"/>
              <a:t>Level 2 – Combined Function</a:t>
            </a:r>
          </a:p>
          <a:p>
            <a:r>
              <a:rPr lang="en-US" altLang="en-US" dirty="0"/>
              <a:t>Level 3 – Limited Automation</a:t>
            </a:r>
          </a:p>
          <a:p>
            <a:r>
              <a:rPr lang="en-US" altLang="en-US" dirty="0"/>
              <a:t>Level 4 – Full Automation</a:t>
            </a:r>
          </a:p>
        </p:txBody>
      </p:sp>
      <p:sp>
        <p:nvSpPr>
          <p:cNvPr id="4" name="TextBox 3"/>
          <p:cNvSpPr txBox="1"/>
          <p:nvPr/>
        </p:nvSpPr>
        <p:spPr>
          <a:xfrm>
            <a:off x="533400" y="6202687"/>
            <a:ext cx="2057400" cy="369332"/>
          </a:xfrm>
          <a:prstGeom prst="rect">
            <a:avLst/>
          </a:prstGeom>
          <a:noFill/>
        </p:spPr>
        <p:txBody>
          <a:bodyPr wrap="square" rtlCol="0">
            <a:spAutoFit/>
          </a:bodyPr>
          <a:lstStyle/>
          <a:p>
            <a:r>
              <a:rPr lang="en-US" dirty="0">
                <a:solidFill>
                  <a:schemeClr val="bg1"/>
                </a:solidFill>
              </a:rPr>
              <a:t>PM Fill-In</a:t>
            </a:r>
          </a:p>
        </p:txBody>
      </p:sp>
    </p:spTree>
    <p:extLst>
      <p:ext uri="{BB962C8B-B14F-4D97-AF65-F5344CB8AC3E}">
        <p14:creationId xmlns:p14="http://schemas.microsoft.com/office/powerpoint/2010/main" val="1774626420"/>
      </p:ext>
    </p:extLst>
  </p:cSld>
  <p:clrMapOvr>
    <a:masterClrMapping/>
  </p:clrMapOvr>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show</Template>
  <TotalTime>25410</TotalTime>
  <Words>1026</Words>
  <Application>Microsoft Office PowerPoint</Application>
  <PresentationFormat>On-screen Show (4:3)</PresentationFormat>
  <Paragraphs>142</Paragraphs>
  <Slides>23</Slides>
  <Notes>16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23</vt:i4>
      </vt:variant>
    </vt:vector>
  </HeadingPairs>
  <TitlesOfParts>
    <vt:vector size="28" baseType="lpstr">
      <vt:lpstr>Arial</vt:lpstr>
      <vt:lpstr>Calibri</vt:lpstr>
      <vt:lpstr>Office Theme</vt:lpstr>
      <vt:lpstr>1_Custom Design</vt:lpstr>
      <vt:lpstr>2_Custom Design</vt:lpstr>
      <vt:lpstr>Module VI - The Vehicle</vt:lpstr>
      <vt:lpstr>Module VI - The Vehicle</vt:lpstr>
      <vt:lpstr>PowerPoint Presentation</vt:lpstr>
      <vt:lpstr>Types of Emergency Vehicles</vt:lpstr>
      <vt:lpstr>Sterile Cab</vt:lpstr>
      <vt:lpstr>Sterile Cab</vt:lpstr>
      <vt:lpstr>Sterile Cab</vt:lpstr>
      <vt:lpstr>Technology</vt:lpstr>
      <vt:lpstr>Five Levels of Automation</vt:lpstr>
      <vt:lpstr>Technology</vt:lpstr>
      <vt:lpstr>Technology</vt:lpstr>
      <vt:lpstr>Technology</vt:lpstr>
      <vt:lpstr>Vehicle Features</vt:lpstr>
      <vt:lpstr>Automatic Transmissions</vt:lpstr>
      <vt:lpstr>Automatic Transmissions</vt:lpstr>
      <vt:lpstr>Transmission Shift Selector</vt:lpstr>
      <vt:lpstr>General Information - Automatic</vt:lpstr>
      <vt:lpstr>General Information - Automatic</vt:lpstr>
      <vt:lpstr>General Information - Automatic</vt:lpstr>
      <vt:lpstr>Manual Transmission</vt:lpstr>
      <vt:lpstr>Shifting Gears -UP</vt:lpstr>
      <vt:lpstr>Shifting Gears -DOWN</vt:lpstr>
      <vt:lpstr>Special Vehicles</vt:lpstr>
    </vt:vector>
  </TitlesOfParts>
  <Company>espcg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Richard M. Gurba</cp:lastModifiedBy>
  <cp:revision>1046</cp:revision>
  <cp:lastPrinted>2013-10-30T13:04:09Z</cp:lastPrinted>
  <dcterms:created xsi:type="dcterms:W3CDTF">2007-12-31T14:23:53Z</dcterms:created>
  <dcterms:modified xsi:type="dcterms:W3CDTF">2024-04-25T13:04:20Z</dcterms:modified>
</cp:coreProperties>
</file>