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83" r:id="rId2"/>
    <p:sldMasterId id="2147483701" r:id="rId3"/>
  </p:sldMasterIdLst>
  <p:notesMasterIdLst>
    <p:notesMasterId r:id="rId52"/>
  </p:notesMasterIdLst>
  <p:handoutMasterIdLst>
    <p:handoutMasterId r:id="rId53"/>
  </p:handoutMasterIdLst>
  <p:sldIdLst>
    <p:sldId id="1410" r:id="rId4"/>
    <p:sldId id="1411" r:id="rId5"/>
    <p:sldId id="1341" r:id="rId6"/>
    <p:sldId id="1342" r:id="rId7"/>
    <p:sldId id="1343" r:id="rId8"/>
    <p:sldId id="1344" r:id="rId9"/>
    <p:sldId id="1345" r:id="rId10"/>
    <p:sldId id="1346" r:id="rId11"/>
    <p:sldId id="1347" r:id="rId12"/>
    <p:sldId id="1348" r:id="rId13"/>
    <p:sldId id="1349" r:id="rId14"/>
    <p:sldId id="1350" r:id="rId15"/>
    <p:sldId id="1351" r:id="rId16"/>
    <p:sldId id="1352" r:id="rId17"/>
    <p:sldId id="1353" r:id="rId18"/>
    <p:sldId id="1354" r:id="rId19"/>
    <p:sldId id="1355" r:id="rId20"/>
    <p:sldId id="1356" r:id="rId21"/>
    <p:sldId id="1357" r:id="rId22"/>
    <p:sldId id="1366" r:id="rId23"/>
    <p:sldId id="1358" r:id="rId24"/>
    <p:sldId id="1542" r:id="rId25"/>
    <p:sldId id="1359" r:id="rId26"/>
    <p:sldId id="1361" r:id="rId27"/>
    <p:sldId id="1362" r:id="rId28"/>
    <p:sldId id="1363" r:id="rId29"/>
    <p:sldId id="1082" r:id="rId30"/>
    <p:sldId id="1074" r:id="rId31"/>
    <p:sldId id="1075" r:id="rId32"/>
    <p:sldId id="1076" r:id="rId33"/>
    <p:sldId id="1077" r:id="rId34"/>
    <p:sldId id="1078" r:id="rId35"/>
    <p:sldId id="1079" r:id="rId36"/>
    <p:sldId id="1080" r:id="rId37"/>
    <p:sldId id="1081" r:id="rId38"/>
    <p:sldId id="1083" r:id="rId39"/>
    <p:sldId id="1084" r:id="rId40"/>
    <p:sldId id="1085" r:id="rId41"/>
    <p:sldId id="1106" r:id="rId42"/>
    <p:sldId id="1101" r:id="rId43"/>
    <p:sldId id="931" r:id="rId44"/>
    <p:sldId id="923" r:id="rId45"/>
    <p:sldId id="769" r:id="rId46"/>
    <p:sldId id="932" r:id="rId47"/>
    <p:sldId id="933" r:id="rId48"/>
    <p:sldId id="934" r:id="rId49"/>
    <p:sldId id="935" r:id="rId50"/>
    <p:sldId id="1365"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465" autoAdjust="0"/>
    <p:restoredTop sz="88333" autoAdjust="0"/>
  </p:normalViewPr>
  <p:slideViewPr>
    <p:cSldViewPr>
      <p:cViewPr varScale="1">
        <p:scale>
          <a:sx n="115" d="100"/>
          <a:sy n="115" d="100"/>
        </p:scale>
        <p:origin x="16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notesViewPr>
    <p:cSldViewPr>
      <p:cViewPr varScale="1">
        <p:scale>
          <a:sx n="58" d="100"/>
          <a:sy n="58" d="100"/>
        </p:scale>
        <p:origin x="-16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45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45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45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A0393D07-1ADF-43EB-B685-43684A47DC47}" type="slidenum">
              <a:rPr lang="en-US"/>
              <a:pPr>
                <a:defRPr/>
              </a:pPr>
              <a:t>‹#›</a:t>
            </a:fld>
            <a:endParaRPr lang="en-US" dirty="0"/>
          </a:p>
        </p:txBody>
      </p:sp>
    </p:spTree>
    <p:extLst>
      <p:ext uri="{BB962C8B-B14F-4D97-AF65-F5344CB8AC3E}">
        <p14:creationId xmlns:p14="http://schemas.microsoft.com/office/powerpoint/2010/main" val="219291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211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31E5A3A2-8DF0-4818-AF35-667E7A97BC39}" type="slidenum">
              <a:rPr lang="en-US"/>
              <a:pPr>
                <a:defRPr/>
              </a:pPr>
              <a:t>‹#›</a:t>
            </a:fld>
            <a:endParaRPr lang="en-US" dirty="0"/>
          </a:p>
        </p:txBody>
      </p:sp>
    </p:spTree>
    <p:extLst>
      <p:ext uri="{BB962C8B-B14F-4D97-AF65-F5344CB8AC3E}">
        <p14:creationId xmlns:p14="http://schemas.microsoft.com/office/powerpoint/2010/main" val="791005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C707AC1-0A09-4C8D-91C5-85CCA11481C6}" type="slidenum">
              <a:rPr lang="en-US" altLang="en-US"/>
              <a:pPr eaLnBrk="1" hangingPunct="1"/>
              <a:t>24</a:t>
            </a:fld>
            <a:endParaRPr lang="en-US" altLang="en-US"/>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There are three ways that weight transfers can occur: acceleration, deceleration, steering.</a:t>
            </a: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C01D2C-1B59-4044-A267-A99C64575880}" type="slidenum">
              <a:rPr lang="en-US" altLang="en-US" smtClean="0"/>
              <a:pPr eaLnBrk="1" hangingPunct="1"/>
              <a:t>27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08E5A7-2684-4835-A3FB-EFE25B669250}" type="slidenum">
              <a:rPr lang="en-US" altLang="en-US" smtClean="0"/>
              <a:pPr eaLnBrk="1" hangingPunct="1"/>
              <a:t>28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B3BD10-2D99-4080-9A05-7CE14E39F950}" type="slidenum">
              <a:rPr lang="en-US" altLang="en-US" smtClean="0"/>
              <a:pPr eaLnBrk="1" hangingPunct="1"/>
              <a:t>29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2E4AD6-CE00-4AAA-8D43-0414E2F54926}" type="slidenum">
              <a:rPr lang="en-US" altLang="en-US" smtClean="0"/>
              <a:pPr eaLnBrk="1" hangingPunct="1"/>
              <a:t>30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A3B948-95CA-4348-B219-010B0DE5D236}" type="slidenum">
              <a:rPr lang="en-US" altLang="en-US" smtClean="0"/>
              <a:pPr eaLnBrk="1" hangingPunct="1"/>
              <a:t>31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3A13DA-AA4F-47DA-A8CE-2BFE8AB2E5D2}" type="slidenum">
              <a:rPr lang="en-US" altLang="en-US" smtClean="0"/>
              <a:pPr eaLnBrk="1" hangingPunct="1"/>
              <a:t>32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Traction or adhesion is the grip between the tires and the road surface that allows a vehicle to start, stop and/or change direction. Three types of traction influence  the control/or movement of a motor vehicle. Stationary(static), rolling(dynamic), or sliding.</a:t>
            </a:r>
          </a:p>
          <a:p>
            <a:endParaRPr lang="en-US" altLang="en-US">
              <a:latin typeface="Arial" pitchFamily="34" charset="0"/>
            </a:endParaRP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FF12C8-7848-4A7B-A27D-8D37A77A15B9}" type="slidenum">
              <a:rPr lang="en-US" altLang="en-US" smtClean="0"/>
              <a:pPr eaLnBrk="1" hangingPunct="1"/>
              <a:t>33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94A490-EA45-4F6B-8F90-0F1F51031162}" type="slidenum">
              <a:rPr lang="en-US" altLang="en-US" smtClean="0"/>
              <a:pPr eaLnBrk="1" hangingPunct="1"/>
              <a:t>34</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98E1FA-D766-459F-AC5F-97C54E484727}" type="slidenum">
              <a:rPr lang="en-US" altLang="en-US" smtClean="0"/>
              <a:pPr eaLnBrk="1" hangingPunct="1"/>
              <a:t>35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26029C1-D3C8-4EBC-A328-CAF400D76EBF}" type="slidenum">
              <a:rPr lang="en-US" altLang="en-US"/>
              <a:pPr eaLnBrk="1" hangingPunct="1"/>
              <a:t>3</a:t>
            </a:fld>
            <a:endParaRPr lang="en-US" alt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8E81C5-4C48-479C-9263-4478929F0A1A}" type="slidenum">
              <a:rPr lang="en-US" altLang="en-US" smtClean="0"/>
              <a:pPr eaLnBrk="1" hangingPunct="1"/>
              <a:t>36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238F1E-E95D-4D74-8C3D-2FCEDFFF17C6}" type="slidenum">
              <a:rPr lang="en-US" altLang="en-US" smtClean="0"/>
              <a:pPr eaLnBrk="1" hangingPunct="1"/>
              <a:t>37</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D1A1A3-B296-4821-B654-7D2EE57686D4}" type="slidenum">
              <a:rPr lang="en-US" altLang="en-US" smtClean="0"/>
              <a:pPr eaLnBrk="1" hangingPunct="1"/>
              <a:t>38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Be aware of road conditions and pay attention to cautionary signs Using brakes appropriately. </a:t>
            </a:r>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C8C506-ACE0-4D6E-B58F-A1D61B072095}" type="slidenum">
              <a:rPr lang="en-US" altLang="en-US" smtClean="0"/>
              <a:pPr eaLnBrk="1" hangingPunct="1"/>
              <a:t>39</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Grade descent speed should be such that the service brakes are used infrequently and that they remain cool, thus retaining their effectiveness.</a:t>
            </a: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E733FE-6521-48BC-93D3-BE2AA5F0EDA4}" type="slidenum">
              <a:rPr lang="en-US" altLang="en-US" smtClean="0"/>
              <a:pPr eaLnBrk="1" hangingPunct="1"/>
              <a:t>40</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BD18B5D-33CB-497A-A125-0715429E4DF9}" type="slidenum">
              <a:rPr lang="en-US" altLang="en-US" smtClean="0"/>
              <a:pPr eaLnBrk="1" hangingPunct="1"/>
              <a:t>41</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27CADC-5470-43E0-BD2B-8844EBCFC8D2}" type="slidenum">
              <a:rPr lang="en-US" altLang="en-US" smtClean="0"/>
              <a:pPr eaLnBrk="1" hangingPunct="1"/>
              <a:t>42</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Definition of excessive relative speed. </a:t>
            </a: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BAB9B6-9FB0-47D9-8452-4C7E6A57A986}" type="slidenum">
              <a:rPr lang="en-US" altLang="en-US" smtClean="0"/>
              <a:pPr eaLnBrk="1" hangingPunct="1"/>
              <a:t>43</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FCE12B-D3F6-4440-9431-50EE2D105050}" type="slidenum">
              <a:rPr lang="en-US" altLang="en-US" smtClean="0"/>
              <a:pPr eaLnBrk="1" hangingPunct="1"/>
              <a:t>44</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t>The greater the difference in surface heights, the more severe an angle of steering must be applied to overcome the resistance of the road surface against the tires of the vehicle. </a:t>
            </a:r>
          </a:p>
          <a:p>
            <a:endParaRPr lang="en-US" altLang="en-US" dirty="0">
              <a:latin typeface="Arial" pitchFamily="34" charset="0"/>
            </a:endParaRP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495468-EBAB-4B0D-BF33-1FFF8BD7BA63}" type="slidenum">
              <a:rPr lang="en-US" altLang="en-US" smtClean="0"/>
              <a:pPr eaLnBrk="1" hangingPunct="1"/>
              <a:t>45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7051F9C-6A71-4A48-BEBE-583E8CC24CED}" type="slidenum">
              <a:rPr lang="en-US" altLang="en-US"/>
              <a:pPr eaLnBrk="1" hangingPunct="1"/>
              <a:t>4</a:t>
            </a:fld>
            <a:endParaRPr lang="en-US" alt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332652-B73F-4BB2-8863-5FC45B810848}" type="slidenum">
              <a:rPr lang="en-US" altLang="en-US" smtClean="0"/>
              <a:pPr eaLnBrk="1" hangingPunct="1"/>
              <a:t>46</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The emergency vehicle design that affects vehicle handling and influences the physical forces is the design and use of baffling systems on vehicles that carry water. The physical forces of momentum and inertia cause all vehicle weight to shift whenever the driver accelerates, brakes, or turns the vehicle. If the vehicle is carrying water the shift of weight becomes a dynamic movement. The water shifting can easily result in the loss of vehicle control. </a:t>
            </a: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F2B19C-CD2B-4A80-8BD3-9F56B9301866}" type="slidenum">
              <a:rPr lang="en-US" altLang="en-US" smtClean="0"/>
              <a:pPr eaLnBrk="1" hangingPunct="1"/>
              <a:t>47</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0354A5C-B8A6-43E0-BBBA-53198A7170F5}" type="slidenum">
              <a:rPr lang="en-US" altLang="en-US"/>
              <a:pPr eaLnBrk="1" hangingPunct="1"/>
              <a:t>48</a:t>
            </a:fld>
            <a:endParaRPr lang="en-US" altLang="en-US"/>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0A1DDD8-9438-4D2A-AE19-03D6482A740E}" type="slidenum">
              <a:rPr lang="en-US" altLang="en-US"/>
              <a:pPr eaLnBrk="1" hangingPunct="1"/>
              <a:t>5</a:t>
            </a:fld>
            <a:endParaRPr lang="en-US" alt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6FEE4B6-E15F-4F83-859B-154601A58C1F}" type="slidenum">
              <a:rPr lang="en-US" altLang="en-US"/>
              <a:pPr eaLnBrk="1" hangingPunct="1"/>
              <a:t>7</a:t>
            </a:fld>
            <a:endParaRPr lang="en-US" altLang="en-US"/>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9A19D62-3728-4E1E-A58A-E371BF906944}" type="slidenum">
              <a:rPr lang="en-US" altLang="en-US"/>
              <a:pPr eaLnBrk="1" hangingPunct="1"/>
              <a:t>10</a:t>
            </a:fld>
            <a:endParaRPr lang="en-US" altLang="en-US"/>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107AFD7-0871-4427-BAD6-55151DAE64DE}" type="slidenum">
              <a:rPr lang="en-US" altLang="en-US"/>
              <a:pPr eaLnBrk="1" hangingPunct="1"/>
              <a:t>11</a:t>
            </a:fld>
            <a:endParaRPr lang="en-US" altLang="en-US"/>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4056592-A04B-4940-B4D1-6FCEB71FCA7F}" type="slidenum">
              <a:rPr lang="en-US" altLang="en-US"/>
              <a:pPr eaLnBrk="1" hangingPunct="1"/>
              <a:t>16</a:t>
            </a:fld>
            <a:endParaRPr lang="en-US" altLang="en-US"/>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084661F-D163-4A2F-8D0C-29CDF337386D}" type="slidenum">
              <a:rPr lang="en-US" altLang="en-US"/>
              <a:pPr eaLnBrk="1" hangingPunct="1"/>
              <a:t>23</a:t>
            </a:fld>
            <a:endParaRPr lang="en-US" alt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492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533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1328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half" idx="1"/>
          </p:nvPr>
        </p:nvSpPr>
        <p:spPr>
          <a:xfrm>
            <a:off x="533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80921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990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099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533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24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72533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533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724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0682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0804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901952"/>
            <a:ext cx="8229600" cy="4224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514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0858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188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8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8229600" cy="4221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5422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59597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55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7756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6837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22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7409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658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721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5584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endParaRPr lang="en-US"/>
          </a:p>
        </p:txBody>
      </p:sp>
      <p:sp>
        <p:nvSpPr>
          <p:cNvPr id="8" name="Text Placeholder 7"/>
          <p:cNvSpPr>
            <a:spLocks noGrp="1"/>
          </p:cNvSpPr>
          <p:nvPr>
            <p:ph type="body" sz="quarter" idx="11"/>
          </p:nvPr>
        </p:nvSpPr>
        <p:spPr>
          <a:xfrm>
            <a:off x="838200" y="1371600"/>
            <a:ext cx="2819400" cy="25908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2186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0911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4034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5981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340961985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264747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47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40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573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9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031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C77CE-A337-4E22-8FE2-6486A71228F6}"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C9166-19AE-43BE-99DD-56ABB3829840}" type="slidenum">
              <a:rPr lang="en-US" smtClean="0"/>
              <a:t>‹#›</a:t>
            </a:fld>
            <a:endParaRPr lang="en-US"/>
          </a:p>
        </p:txBody>
      </p:sp>
    </p:spTree>
    <p:extLst>
      <p:ext uri="{BB962C8B-B14F-4D97-AF65-F5344CB8AC3E}">
        <p14:creationId xmlns:p14="http://schemas.microsoft.com/office/powerpoint/2010/main" val="50723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8602" y="76200"/>
            <a:ext cx="887011" cy="336058"/>
          </a:xfrm>
          <a:prstGeom prst="rect">
            <a:avLst/>
          </a:prstGeom>
        </p:spPr>
      </p:pic>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81A24-6025-477C-8E87-1B1B927429FD}"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04DC5-8F67-4A5F-A294-28072613B736}" type="slidenum">
              <a:rPr lang="en-US" smtClean="0"/>
              <a:t>‹#›</a:t>
            </a:fld>
            <a:endParaRPr lang="en-US"/>
          </a:p>
        </p:txBody>
      </p:sp>
      <p:pic>
        <p:nvPicPr>
          <p:cNvPr id="10" name="Picture 9"/>
          <p:cNvPicPr>
            <a:picLocks noChangeAspect="1"/>
          </p:cNvPicPr>
          <p:nvPr userDrawn="1"/>
        </p:nvPicPr>
        <p:blipFill rotWithShape="1">
          <a:blip r:embed="rId18">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26144985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13" r:id="rId9"/>
    <p:sldLayoutId id="2147483715" r:id="rId10"/>
    <p:sldLayoutId id="2147483716" r:id="rId11"/>
    <p:sldLayoutId id="2147483717" r:id="rId12"/>
    <p:sldLayoutId id="2147483719" r:id="rId13"/>
    <p:sldLayoutId id="214748372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1DB17-0F13-464E-A02B-19913B2E706B}"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4A8BE-2851-4450-9556-A40C0FD2DDD2}" type="slidenum">
              <a:rPr lang="en-US" smtClean="0"/>
              <a:t>‹#›</a:t>
            </a:fld>
            <a:endParaRPr lang="en-US"/>
          </a:p>
        </p:txBody>
      </p:sp>
      <p:pic>
        <p:nvPicPr>
          <p:cNvPr id="8" name="Picture 7"/>
          <p:cNvPicPr>
            <a:picLocks noChangeAspect="1"/>
          </p:cNvPicPr>
          <p:nvPr userDrawn="1"/>
        </p:nvPicPr>
        <p:blipFill rotWithShape="1">
          <a:blip r:embed="rId11">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8602" y="76645"/>
            <a:ext cx="887011" cy="335168"/>
          </a:xfrm>
          <a:prstGeom prst="rect">
            <a:avLst/>
          </a:prstGeom>
        </p:spPr>
      </p:pic>
    </p:spTree>
    <p:extLst>
      <p:ext uri="{BB962C8B-B14F-4D97-AF65-F5344CB8AC3E}">
        <p14:creationId xmlns:p14="http://schemas.microsoft.com/office/powerpoint/2010/main" val="14688911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ADE14-AAEE-4C31-9035-632CA6E04AAF}"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CF451-1530-4556-A5B6-8A49F3A57C61}" type="slidenum">
              <a:rPr lang="en-US" smtClean="0"/>
              <a:t>‹#›</a:t>
            </a:fld>
            <a:endParaRPr lang="en-US"/>
          </a:p>
        </p:txBody>
      </p:sp>
    </p:spTree>
    <p:extLst>
      <p:ext uri="{BB962C8B-B14F-4D97-AF65-F5344CB8AC3E}">
        <p14:creationId xmlns:p14="http://schemas.microsoft.com/office/powerpoint/2010/main" val="1477920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http://en.wikipedia.org/wiki/Empennage" TargetMode="External"/><Relationship Id="rId5" Type="http://schemas.openxmlformats.org/officeDocument/2006/relationships/hyperlink" Target="http://en.wikipedia.org/wiki/Nose_cone" TargetMode="Externa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a:t>Module VII – Vehicle Dynamics</a:t>
            </a:r>
            <a:endParaRPr lang="en-US" altLang="en-US" dirty="0"/>
          </a:p>
        </p:txBody>
      </p:sp>
      <p:sp>
        <p:nvSpPr>
          <p:cNvPr id="29699" name="Rectangle 3"/>
          <p:cNvSpPr>
            <a:spLocks noGrp="1" noChangeArrowheads="1"/>
          </p:cNvSpPr>
          <p:nvPr>
            <p:ph idx="1"/>
          </p:nvPr>
        </p:nvSpPr>
        <p:spPr/>
        <p:txBody>
          <a:bodyPr/>
          <a:lstStyle/>
          <a:p>
            <a:pPr marL="0" indent="0">
              <a:buNone/>
            </a:pPr>
            <a:r>
              <a:rPr lang="en-US" altLang="en-US" b="1" dirty="0"/>
              <a:t>Goal</a:t>
            </a:r>
          </a:p>
          <a:p>
            <a:pPr marL="0" indent="0">
              <a:buNone/>
            </a:pPr>
            <a:endParaRPr lang="en-US" altLang="en-US" sz="1000" b="1" dirty="0"/>
          </a:p>
          <a:p>
            <a:pPr marL="0" indent="0">
              <a:buNone/>
            </a:pPr>
            <a:r>
              <a:rPr lang="en-US" altLang="en-US" dirty="0"/>
              <a:t>To have the participant understand the forces that act upon vehicles and how both vehicle design and physical forces affect handling.</a:t>
            </a:r>
          </a:p>
        </p:txBody>
      </p:sp>
    </p:spTree>
    <p:extLst>
      <p:ext uri="{BB962C8B-B14F-4D97-AF65-F5344CB8AC3E}">
        <p14:creationId xmlns:p14="http://schemas.microsoft.com/office/powerpoint/2010/main" val="21413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r>
              <a:rPr lang="en-US" altLang="en-US"/>
              <a:t>Vehicles in Motion</a:t>
            </a:r>
          </a:p>
        </p:txBody>
      </p:sp>
      <p:sp>
        <p:nvSpPr>
          <p:cNvPr id="91139" name="Rectangle 3"/>
          <p:cNvSpPr>
            <a:spLocks noGrp="1" noChangeArrowheads="1"/>
          </p:cNvSpPr>
          <p:nvPr>
            <p:ph idx="1"/>
          </p:nvPr>
        </p:nvSpPr>
        <p:spPr/>
        <p:txBody>
          <a:bodyPr/>
          <a:lstStyle/>
          <a:p>
            <a:endParaRPr lang="en-US" altLang="en-US" dirty="0"/>
          </a:p>
          <a:p>
            <a:r>
              <a:rPr lang="en-US" altLang="en-US" dirty="0"/>
              <a:t>Sway (Roll)</a:t>
            </a:r>
          </a:p>
          <a:p>
            <a:r>
              <a:rPr lang="en-US" altLang="en-US" dirty="0"/>
              <a:t>Dive – Squat (Pitch)</a:t>
            </a:r>
          </a:p>
          <a:p>
            <a:r>
              <a:rPr lang="en-US" altLang="en-US" dirty="0"/>
              <a:t>Over steer (Yaw)</a:t>
            </a:r>
          </a:p>
        </p:txBody>
      </p:sp>
    </p:spTree>
    <p:extLst>
      <p:ext uri="{BB962C8B-B14F-4D97-AF65-F5344CB8AC3E}">
        <p14:creationId xmlns:p14="http://schemas.microsoft.com/office/powerpoint/2010/main" val="156878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n-US" altLang="en-US" dirty="0"/>
              <a:t>Vehicles in Motion</a:t>
            </a:r>
          </a:p>
        </p:txBody>
      </p:sp>
      <p:sp>
        <p:nvSpPr>
          <p:cNvPr id="92163" name="Rectangle 3"/>
          <p:cNvSpPr>
            <a:spLocks noGrp="1" noChangeArrowheads="1"/>
          </p:cNvSpPr>
          <p:nvPr>
            <p:ph type="body" idx="1"/>
          </p:nvPr>
        </p:nvSpPr>
        <p:spPr/>
        <p:txBody>
          <a:bodyPr/>
          <a:lstStyle/>
          <a:p>
            <a:endParaRPr lang="en-US" altLang="en-US" dirty="0"/>
          </a:p>
          <a:p>
            <a:r>
              <a:rPr lang="en-US" altLang="en-US" dirty="0"/>
              <a:t>Chassis in Motion</a:t>
            </a:r>
          </a:p>
          <a:p>
            <a:r>
              <a:rPr lang="en-US" altLang="en-US" dirty="0"/>
              <a:t>Controlling Motion</a:t>
            </a:r>
          </a:p>
          <a:p>
            <a:r>
              <a:rPr lang="en-US" altLang="en-US" dirty="0"/>
              <a:t>Weight Transfer</a:t>
            </a:r>
          </a:p>
        </p:txBody>
      </p:sp>
    </p:spTree>
    <p:extLst>
      <p:ext uri="{BB962C8B-B14F-4D97-AF65-F5344CB8AC3E}">
        <p14:creationId xmlns:p14="http://schemas.microsoft.com/office/powerpoint/2010/main" val="397921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Grp="1" noChangeAspect="1"/>
          </p:cNvGraphicFramePr>
          <p:nvPr>
            <p:ph/>
          </p:nvPr>
        </p:nvGraphicFramePr>
        <p:xfrm>
          <a:off x="1524000" y="3352800"/>
          <a:ext cx="5791200" cy="1538288"/>
        </p:xfrm>
        <a:graphic>
          <a:graphicData uri="http://schemas.openxmlformats.org/presentationml/2006/ole">
            <mc:AlternateContent xmlns:mc="http://schemas.openxmlformats.org/markup-compatibility/2006">
              <mc:Choice xmlns:v="urn:schemas-microsoft-com:vml" Requires="v">
                <p:oleObj spid="_x0000_s131311" name="VISIO" r:id="rId3" imgW="4733544" imgH="1252728" progId="Visio.Drawing.4">
                  <p:embed/>
                </p:oleObj>
              </mc:Choice>
              <mc:Fallback>
                <p:oleObj name="VISIO" r:id="rId3" imgW="4733544" imgH="1252728" progId="Visio.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52800"/>
                        <a:ext cx="5791200" cy="153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3187" name="Arc 3"/>
          <p:cNvSpPr>
            <a:spLocks/>
          </p:cNvSpPr>
          <p:nvPr/>
        </p:nvSpPr>
        <p:spPr bwMode="auto">
          <a:xfrm rot="-5400000">
            <a:off x="2556668" y="1067594"/>
            <a:ext cx="3810001" cy="147638"/>
          </a:xfrm>
          <a:custGeom>
            <a:avLst/>
            <a:gdLst>
              <a:gd name="T0" fmla="*/ 3807708 w 21600"/>
              <a:gd name="T1" fmla="*/ 0 h 738"/>
              <a:gd name="T2" fmla="*/ 3810001 w 21600"/>
              <a:gd name="T3" fmla="*/ 147638 h 738"/>
              <a:gd name="T4" fmla="*/ 0 w 21600"/>
              <a:gd name="T5" fmla="*/ 147638 h 738"/>
              <a:gd name="T6" fmla="*/ 0 60000 65536"/>
              <a:gd name="T7" fmla="*/ 0 60000 65536"/>
              <a:gd name="T8" fmla="*/ 0 60000 65536"/>
            </a:gdLst>
            <a:ahLst/>
            <a:cxnLst>
              <a:cxn ang="T6">
                <a:pos x="T0" y="T1"/>
              </a:cxn>
              <a:cxn ang="T7">
                <a:pos x="T2" y="T3"/>
              </a:cxn>
              <a:cxn ang="T8">
                <a:pos x="T4" y="T5"/>
              </a:cxn>
            </a:cxnLst>
            <a:rect l="0" t="0" r="r" b="b"/>
            <a:pathLst>
              <a:path w="21600" h="738" fill="none" extrusionOk="0">
                <a:moveTo>
                  <a:pt x="21587" y="-1"/>
                </a:moveTo>
                <a:cubicBezTo>
                  <a:pt x="21595" y="245"/>
                  <a:pt x="21600" y="491"/>
                  <a:pt x="21600" y="738"/>
                </a:cubicBezTo>
              </a:path>
              <a:path w="21600" h="738" stroke="0" extrusionOk="0">
                <a:moveTo>
                  <a:pt x="21587" y="-1"/>
                </a:moveTo>
                <a:cubicBezTo>
                  <a:pt x="21595" y="245"/>
                  <a:pt x="21600" y="491"/>
                  <a:pt x="21600" y="738"/>
                </a:cubicBezTo>
                <a:lnTo>
                  <a:pt x="0" y="738"/>
                </a:lnTo>
                <a:lnTo>
                  <a:pt x="21587"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8" name="Text Box 4"/>
          <p:cNvSpPr txBox="1">
            <a:spLocks noChangeArrowheads="1"/>
          </p:cNvSpPr>
          <p:nvPr/>
        </p:nvSpPr>
        <p:spPr bwMode="auto">
          <a:xfrm>
            <a:off x="3657600" y="372679"/>
            <a:ext cx="1828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800" b="1" dirty="0"/>
              <a:t>Pitch</a:t>
            </a:r>
          </a:p>
        </p:txBody>
      </p:sp>
      <p:sp>
        <p:nvSpPr>
          <p:cNvPr id="93189" name="Arc 5"/>
          <p:cNvSpPr>
            <a:spLocks/>
          </p:cNvSpPr>
          <p:nvPr/>
        </p:nvSpPr>
        <p:spPr bwMode="auto">
          <a:xfrm rot="13410712" flipV="1">
            <a:off x="2286001" y="1363564"/>
            <a:ext cx="3962400" cy="3886200"/>
          </a:xfrm>
          <a:custGeom>
            <a:avLst/>
            <a:gdLst>
              <a:gd name="T0" fmla="*/ 0 w 21600"/>
              <a:gd name="T1" fmla="*/ 0 h 21600"/>
              <a:gd name="T2" fmla="*/ 3962400 w 21600"/>
              <a:gd name="T3" fmla="*/ 3886200 h 21600"/>
              <a:gd name="T4" fmla="*/ 0 w 21600"/>
              <a:gd name="T5" fmla="*/ 3886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0800">
            <a:solidFill>
              <a:schemeClr val="accent2">
                <a:lumMod val="75000"/>
              </a:schemeClr>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2">
                  <a:lumMod val="40000"/>
                  <a:lumOff val="60000"/>
                </a:schemeClr>
              </a:solidFill>
            </a:endParaRPr>
          </a:p>
        </p:txBody>
      </p:sp>
      <p:sp>
        <p:nvSpPr>
          <p:cNvPr id="93190" name="Text Box 6"/>
          <p:cNvSpPr txBox="1">
            <a:spLocks noChangeArrowheads="1"/>
          </p:cNvSpPr>
          <p:nvPr/>
        </p:nvSpPr>
        <p:spPr bwMode="auto">
          <a:xfrm>
            <a:off x="1149349" y="5257800"/>
            <a:ext cx="64770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u="sng" dirty="0">
                <a:solidFill>
                  <a:schemeClr val="bg1"/>
                </a:solidFill>
              </a:rPr>
              <a:t>Pitch</a:t>
            </a:r>
            <a:r>
              <a:rPr lang="en-US" altLang="en-US" dirty="0">
                <a:solidFill>
                  <a:schemeClr val="bg1"/>
                </a:solidFill>
              </a:rPr>
              <a:t> </a:t>
            </a:r>
            <a:r>
              <a:rPr lang="en-US" altLang="en-US" b="1" dirty="0">
                <a:solidFill>
                  <a:schemeClr val="bg1"/>
                </a:solidFill>
              </a:rPr>
              <a:t>is rotation around an axis running from the driver's left to right in a vehicle; thus the </a:t>
            </a:r>
            <a:r>
              <a:rPr lang="en-US" altLang="en-US" b="1" dirty="0">
                <a:solidFill>
                  <a:srgbClr val="FF0000"/>
                </a:solidFill>
                <a:hlinkClick r:id="rId5" tooltip="Nose cone"/>
              </a:rPr>
              <a:t>front</a:t>
            </a:r>
            <a:r>
              <a:rPr lang="en-US" altLang="en-US" b="1" dirty="0"/>
              <a:t> </a:t>
            </a:r>
            <a:r>
              <a:rPr lang="en-US" altLang="en-US" b="1" dirty="0">
                <a:solidFill>
                  <a:schemeClr val="bg1"/>
                </a:solidFill>
              </a:rPr>
              <a:t>pitches up and the</a:t>
            </a:r>
            <a:r>
              <a:rPr lang="en-US" altLang="en-US" b="1" dirty="0"/>
              <a:t> </a:t>
            </a:r>
            <a:r>
              <a:rPr lang="en-US" altLang="en-US" b="1" u="sng" dirty="0">
                <a:hlinkClick r:id="rId6" tooltip="Empennage"/>
              </a:rPr>
              <a:t>rear</a:t>
            </a:r>
            <a:r>
              <a:rPr lang="en-US" altLang="en-US" b="1" dirty="0"/>
              <a:t> </a:t>
            </a:r>
            <a:r>
              <a:rPr lang="en-US" altLang="en-US" b="1" dirty="0">
                <a:solidFill>
                  <a:schemeClr val="bg1"/>
                </a:solidFill>
              </a:rPr>
              <a:t>down, or vice-versa. </a:t>
            </a:r>
          </a:p>
          <a:p>
            <a:pPr eaLnBrk="1" hangingPunct="1">
              <a:spcBef>
                <a:spcPct val="50000"/>
              </a:spcBef>
            </a:pPr>
            <a:endParaRPr lang="en-US" altLang="en-US" b="1" dirty="0">
              <a:solidFill>
                <a:schemeClr val="bg1"/>
              </a:solidFill>
            </a:endParaRPr>
          </a:p>
        </p:txBody>
      </p:sp>
    </p:spTree>
    <p:extLst>
      <p:ext uri="{BB962C8B-B14F-4D97-AF65-F5344CB8AC3E}">
        <p14:creationId xmlns:p14="http://schemas.microsoft.com/office/powerpoint/2010/main" val="19443956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93186"/>
                                        </p:tgtEl>
                                        <p:attrNameLst>
                                          <p:attrName>r</p:attrName>
                                        </p:attrNameLst>
                                      </p:cBhvr>
                                    </p:animRot>
                                    <p:animRot by="-240000">
                                      <p:cBhvr>
                                        <p:cTn id="7" dur="400" fill="hold">
                                          <p:stCondLst>
                                            <p:cond delay="400"/>
                                          </p:stCondLst>
                                        </p:cTn>
                                        <p:tgtEl>
                                          <p:spTgt spid="93186"/>
                                        </p:tgtEl>
                                        <p:attrNameLst>
                                          <p:attrName>r</p:attrName>
                                        </p:attrNameLst>
                                      </p:cBhvr>
                                    </p:animRot>
                                    <p:animRot by="240000">
                                      <p:cBhvr>
                                        <p:cTn id="8" dur="400" fill="hold">
                                          <p:stCondLst>
                                            <p:cond delay="800"/>
                                          </p:stCondLst>
                                        </p:cTn>
                                        <p:tgtEl>
                                          <p:spTgt spid="93186"/>
                                        </p:tgtEl>
                                        <p:attrNameLst>
                                          <p:attrName>r</p:attrName>
                                        </p:attrNameLst>
                                      </p:cBhvr>
                                    </p:animRot>
                                    <p:animRot by="-240000">
                                      <p:cBhvr>
                                        <p:cTn id="9" dur="400" fill="hold">
                                          <p:stCondLst>
                                            <p:cond delay="1200"/>
                                          </p:stCondLst>
                                        </p:cTn>
                                        <p:tgtEl>
                                          <p:spTgt spid="93186"/>
                                        </p:tgtEl>
                                        <p:attrNameLst>
                                          <p:attrName>r</p:attrName>
                                        </p:attrNameLst>
                                      </p:cBhvr>
                                    </p:animRot>
                                    <p:animRot by="120000">
                                      <p:cBhvr>
                                        <p:cTn id="10" dur="400" fill="hold">
                                          <p:stCondLst>
                                            <p:cond delay="1600"/>
                                          </p:stCondLst>
                                        </p:cTn>
                                        <p:tgtEl>
                                          <p:spTgt spid="931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2"/>
          <p:cNvGraphicFramePr>
            <a:graphicFrameLocks noGrp="1" noChangeAspect="1"/>
          </p:cNvGraphicFramePr>
          <p:nvPr>
            <p:ph/>
            <p:extLst>
              <p:ext uri="{D42A27DB-BD31-4B8C-83A1-F6EECF244321}">
                <p14:modId xmlns:p14="http://schemas.microsoft.com/office/powerpoint/2010/main" val="943852508"/>
              </p:ext>
            </p:extLst>
          </p:nvPr>
        </p:nvGraphicFramePr>
        <p:xfrm>
          <a:off x="2895600" y="3048000"/>
          <a:ext cx="3657600" cy="1871663"/>
        </p:xfrm>
        <a:graphic>
          <a:graphicData uri="http://schemas.openxmlformats.org/presentationml/2006/ole">
            <mc:AlternateContent xmlns:mc="http://schemas.openxmlformats.org/markup-compatibility/2006">
              <mc:Choice xmlns:v="urn:schemas-microsoft-com:vml" Requires="v">
                <p:oleObj spid="_x0000_s132336" name="VISIO" r:id="rId3" imgW="2098548" imgH="1069848" progId="Visio.Drawing.4">
                  <p:embed/>
                </p:oleObj>
              </mc:Choice>
              <mc:Fallback>
                <p:oleObj name="VISIO" r:id="rId3" imgW="2098548" imgH="1069848" progId="Visio.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048000"/>
                        <a:ext cx="3657600" cy="187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4211" name="Text Box 3"/>
          <p:cNvSpPr txBox="1">
            <a:spLocks noChangeArrowheads="1"/>
          </p:cNvSpPr>
          <p:nvPr/>
        </p:nvSpPr>
        <p:spPr bwMode="auto">
          <a:xfrm>
            <a:off x="3657600" y="381000"/>
            <a:ext cx="1828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800" b="1" dirty="0"/>
              <a:t>Yaw</a:t>
            </a:r>
          </a:p>
        </p:txBody>
      </p:sp>
      <p:sp>
        <p:nvSpPr>
          <p:cNvPr id="94212" name="Arc 4"/>
          <p:cNvSpPr>
            <a:spLocks/>
          </p:cNvSpPr>
          <p:nvPr/>
        </p:nvSpPr>
        <p:spPr bwMode="auto">
          <a:xfrm rot="13694611" flipV="1">
            <a:off x="2857501" y="1049927"/>
            <a:ext cx="3429000" cy="3810000"/>
          </a:xfrm>
          <a:custGeom>
            <a:avLst/>
            <a:gdLst>
              <a:gd name="T0" fmla="*/ 0 w 21600"/>
              <a:gd name="T1" fmla="*/ 0 h 21600"/>
              <a:gd name="T2" fmla="*/ 3429000 w 21600"/>
              <a:gd name="T3" fmla="*/ 3810000 h 21600"/>
              <a:gd name="T4" fmla="*/ 0 w 21600"/>
              <a:gd name="T5" fmla="*/ 3810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0800">
            <a:solidFill>
              <a:schemeClr val="accent2">
                <a:lumMod val="75000"/>
              </a:schemeClr>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3" name="Text Box 5"/>
          <p:cNvSpPr txBox="1">
            <a:spLocks noChangeArrowheads="1"/>
          </p:cNvSpPr>
          <p:nvPr/>
        </p:nvSpPr>
        <p:spPr bwMode="auto">
          <a:xfrm>
            <a:off x="1562100" y="5181600"/>
            <a:ext cx="58674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u="sng" dirty="0">
                <a:solidFill>
                  <a:schemeClr val="bg1"/>
                </a:solidFill>
              </a:rPr>
              <a:t>Yaw</a:t>
            </a:r>
            <a:r>
              <a:rPr lang="en-US" altLang="en-US" sz="2400" dirty="0">
                <a:solidFill>
                  <a:schemeClr val="bg1"/>
                </a:solidFill>
              </a:rPr>
              <a:t> </a:t>
            </a:r>
            <a:r>
              <a:rPr lang="en-US" altLang="en-US" sz="2400" b="1" dirty="0">
                <a:solidFill>
                  <a:schemeClr val="bg1"/>
                </a:solidFill>
              </a:rPr>
              <a:t>is rotation about an axis drawn from top to bottom, and perpendicular to the other two axes. </a:t>
            </a:r>
          </a:p>
          <a:p>
            <a:pPr eaLnBrk="1" hangingPunct="1">
              <a:spcBef>
                <a:spcPct val="50000"/>
              </a:spcBef>
            </a:pPr>
            <a:endParaRPr lang="en-US" altLang="en-US" b="1" dirty="0">
              <a:solidFill>
                <a:schemeClr val="bg1"/>
              </a:solidFill>
            </a:endParaRPr>
          </a:p>
        </p:txBody>
      </p:sp>
    </p:spTree>
    <p:extLst>
      <p:ext uri="{BB962C8B-B14F-4D97-AF65-F5344CB8AC3E}">
        <p14:creationId xmlns:p14="http://schemas.microsoft.com/office/powerpoint/2010/main" val="175235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94210"/>
                                        </p:tgtEl>
                                        <p:attrNameLst>
                                          <p:attrName>r</p:attrName>
                                        </p:attrNameLst>
                                      </p:cBhvr>
                                    </p:animRot>
                                    <p:animRot by="-240000">
                                      <p:cBhvr>
                                        <p:cTn id="7" dur="400" fill="hold">
                                          <p:stCondLst>
                                            <p:cond delay="400"/>
                                          </p:stCondLst>
                                        </p:cTn>
                                        <p:tgtEl>
                                          <p:spTgt spid="94210"/>
                                        </p:tgtEl>
                                        <p:attrNameLst>
                                          <p:attrName>r</p:attrName>
                                        </p:attrNameLst>
                                      </p:cBhvr>
                                    </p:animRot>
                                    <p:animRot by="240000">
                                      <p:cBhvr>
                                        <p:cTn id="8" dur="400" fill="hold">
                                          <p:stCondLst>
                                            <p:cond delay="800"/>
                                          </p:stCondLst>
                                        </p:cTn>
                                        <p:tgtEl>
                                          <p:spTgt spid="94210"/>
                                        </p:tgtEl>
                                        <p:attrNameLst>
                                          <p:attrName>r</p:attrName>
                                        </p:attrNameLst>
                                      </p:cBhvr>
                                    </p:animRot>
                                    <p:animRot by="-240000">
                                      <p:cBhvr>
                                        <p:cTn id="9" dur="400" fill="hold">
                                          <p:stCondLst>
                                            <p:cond delay="1200"/>
                                          </p:stCondLst>
                                        </p:cTn>
                                        <p:tgtEl>
                                          <p:spTgt spid="94210"/>
                                        </p:tgtEl>
                                        <p:attrNameLst>
                                          <p:attrName>r</p:attrName>
                                        </p:attrNameLst>
                                      </p:cBhvr>
                                    </p:animRot>
                                    <p:animRot by="120000">
                                      <p:cBhvr>
                                        <p:cTn id="10" dur="400" fill="hold">
                                          <p:stCondLst>
                                            <p:cond delay="1600"/>
                                          </p:stCondLst>
                                        </p:cTn>
                                        <p:tgtEl>
                                          <p:spTgt spid="942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Grp="1" noChangeAspect="1"/>
          </p:cNvGraphicFramePr>
          <p:nvPr>
            <p:ph/>
          </p:nvPr>
        </p:nvGraphicFramePr>
        <p:xfrm>
          <a:off x="2590800" y="2362200"/>
          <a:ext cx="3810000" cy="2838450"/>
        </p:xfrm>
        <a:graphic>
          <a:graphicData uri="http://schemas.openxmlformats.org/presentationml/2006/ole">
            <mc:AlternateContent xmlns:mc="http://schemas.openxmlformats.org/markup-compatibility/2006">
              <mc:Choice xmlns:v="urn:schemas-microsoft-com:vml" Requires="v">
                <p:oleObj spid="_x0000_s133360" name="VISIO" r:id="rId3" imgW="958596" imgH="714756" progId="Visio.Drawing.4">
                  <p:embed/>
                </p:oleObj>
              </mc:Choice>
              <mc:Fallback>
                <p:oleObj name="VISIO" r:id="rId3" imgW="958596" imgH="714756" progId="Visio.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362200"/>
                        <a:ext cx="38100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5235" name="Arc 3"/>
          <p:cNvSpPr>
            <a:spLocks/>
          </p:cNvSpPr>
          <p:nvPr/>
        </p:nvSpPr>
        <p:spPr bwMode="auto">
          <a:xfrm rot="13694611" flipV="1">
            <a:off x="2819399" y="871251"/>
            <a:ext cx="3429000" cy="3810000"/>
          </a:xfrm>
          <a:custGeom>
            <a:avLst/>
            <a:gdLst>
              <a:gd name="T0" fmla="*/ 0 w 21600"/>
              <a:gd name="T1" fmla="*/ 0 h 21600"/>
              <a:gd name="T2" fmla="*/ 3429000 w 21600"/>
              <a:gd name="T3" fmla="*/ 3810000 h 21600"/>
              <a:gd name="T4" fmla="*/ 0 w 21600"/>
              <a:gd name="T5" fmla="*/ 3810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50800">
            <a:solidFill>
              <a:schemeClr val="accent2">
                <a:lumMod val="75000"/>
              </a:schemeClr>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6" name="Text Box 4"/>
          <p:cNvSpPr txBox="1">
            <a:spLocks noChangeArrowheads="1"/>
          </p:cNvSpPr>
          <p:nvPr/>
        </p:nvSpPr>
        <p:spPr bwMode="auto">
          <a:xfrm>
            <a:off x="3390900" y="457201"/>
            <a:ext cx="2362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4400" b="1" dirty="0"/>
              <a:t>Roll</a:t>
            </a:r>
          </a:p>
        </p:txBody>
      </p:sp>
      <p:sp>
        <p:nvSpPr>
          <p:cNvPr id="95237" name="Text Box 5"/>
          <p:cNvSpPr txBox="1">
            <a:spLocks noChangeArrowheads="1"/>
          </p:cNvSpPr>
          <p:nvPr/>
        </p:nvSpPr>
        <p:spPr bwMode="auto">
          <a:xfrm>
            <a:off x="1181100" y="5181600"/>
            <a:ext cx="66294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u="sng" dirty="0">
                <a:solidFill>
                  <a:schemeClr val="bg1"/>
                </a:solidFill>
              </a:rPr>
              <a:t>Roll</a:t>
            </a:r>
            <a:r>
              <a:rPr lang="en-US" altLang="en-US" sz="2000" dirty="0">
                <a:solidFill>
                  <a:schemeClr val="bg1"/>
                </a:solidFill>
              </a:rPr>
              <a:t> </a:t>
            </a:r>
            <a:r>
              <a:rPr lang="en-US" altLang="en-US" sz="2000" b="1" dirty="0">
                <a:solidFill>
                  <a:schemeClr val="bg1"/>
                </a:solidFill>
              </a:rPr>
              <a:t>is rotation around an axis drawn through the body of the vehicle from rear to front in the normal direction of travel, or the direction the driver faces. </a:t>
            </a:r>
          </a:p>
          <a:p>
            <a:pPr eaLnBrk="1" hangingPunct="1">
              <a:spcBef>
                <a:spcPct val="50000"/>
              </a:spcBef>
            </a:pPr>
            <a:endParaRPr lang="en-US" altLang="en-US" b="1" dirty="0"/>
          </a:p>
        </p:txBody>
      </p:sp>
    </p:spTree>
    <p:extLst>
      <p:ext uri="{BB962C8B-B14F-4D97-AF65-F5344CB8AC3E}">
        <p14:creationId xmlns:p14="http://schemas.microsoft.com/office/powerpoint/2010/main" val="102581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95234"/>
                                        </p:tgtEl>
                                        <p:attrNameLst>
                                          <p:attrName>r</p:attrName>
                                        </p:attrNameLst>
                                      </p:cBhvr>
                                    </p:animRot>
                                    <p:animRot by="-240000">
                                      <p:cBhvr>
                                        <p:cTn id="7" dur="400" fill="hold">
                                          <p:stCondLst>
                                            <p:cond delay="400"/>
                                          </p:stCondLst>
                                        </p:cTn>
                                        <p:tgtEl>
                                          <p:spTgt spid="95234"/>
                                        </p:tgtEl>
                                        <p:attrNameLst>
                                          <p:attrName>r</p:attrName>
                                        </p:attrNameLst>
                                      </p:cBhvr>
                                    </p:animRot>
                                    <p:animRot by="240000">
                                      <p:cBhvr>
                                        <p:cTn id="8" dur="400" fill="hold">
                                          <p:stCondLst>
                                            <p:cond delay="800"/>
                                          </p:stCondLst>
                                        </p:cTn>
                                        <p:tgtEl>
                                          <p:spTgt spid="95234"/>
                                        </p:tgtEl>
                                        <p:attrNameLst>
                                          <p:attrName>r</p:attrName>
                                        </p:attrNameLst>
                                      </p:cBhvr>
                                    </p:animRot>
                                    <p:animRot by="-240000">
                                      <p:cBhvr>
                                        <p:cTn id="9" dur="400" fill="hold">
                                          <p:stCondLst>
                                            <p:cond delay="1200"/>
                                          </p:stCondLst>
                                        </p:cTn>
                                        <p:tgtEl>
                                          <p:spTgt spid="95234"/>
                                        </p:tgtEl>
                                        <p:attrNameLst>
                                          <p:attrName>r</p:attrName>
                                        </p:attrNameLst>
                                      </p:cBhvr>
                                    </p:animRot>
                                    <p:animRot by="120000">
                                      <p:cBhvr>
                                        <p:cTn id="10" dur="400" fill="hold">
                                          <p:stCondLst>
                                            <p:cond delay="1600"/>
                                          </p:stCondLst>
                                        </p:cTn>
                                        <p:tgtEl>
                                          <p:spTgt spid="952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n-US" altLang="en-US"/>
              <a:t>Vehicle Characteristics</a:t>
            </a:r>
          </a:p>
        </p:txBody>
      </p:sp>
      <p:sp>
        <p:nvSpPr>
          <p:cNvPr id="96259" name="Rectangle 3"/>
          <p:cNvSpPr>
            <a:spLocks noGrp="1" noChangeArrowheads="1"/>
          </p:cNvSpPr>
          <p:nvPr>
            <p:ph type="body" idx="1"/>
          </p:nvPr>
        </p:nvSpPr>
        <p:spPr/>
        <p:txBody>
          <a:bodyPr/>
          <a:lstStyle/>
          <a:p>
            <a:endParaRPr lang="en-US" altLang="en-US" sz="2000" dirty="0"/>
          </a:p>
          <a:p>
            <a:r>
              <a:rPr lang="en-US" altLang="en-US" dirty="0"/>
              <a:t>Total Weight and Weight Distribution</a:t>
            </a:r>
          </a:p>
          <a:p>
            <a:r>
              <a:rPr lang="en-US" altLang="en-US" dirty="0"/>
              <a:t>Suspension System</a:t>
            </a:r>
          </a:p>
          <a:p>
            <a:r>
              <a:rPr lang="en-US" altLang="en-US" dirty="0"/>
              <a:t>Braking System(s)</a:t>
            </a:r>
          </a:p>
          <a:p>
            <a:r>
              <a:rPr lang="en-US" altLang="en-US" dirty="0"/>
              <a:t>Baffling System</a:t>
            </a:r>
          </a:p>
          <a:p>
            <a:r>
              <a:rPr lang="en-US" altLang="en-US" dirty="0"/>
              <a:t>Rollover Awareness</a:t>
            </a:r>
          </a:p>
        </p:txBody>
      </p:sp>
    </p:spTree>
    <p:extLst>
      <p:ext uri="{BB962C8B-B14F-4D97-AF65-F5344CB8AC3E}">
        <p14:creationId xmlns:p14="http://schemas.microsoft.com/office/powerpoint/2010/main" val="389958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n-US" altLang="en-US"/>
              <a:t>Vehicle Characteristics</a:t>
            </a:r>
          </a:p>
        </p:txBody>
      </p:sp>
      <p:sp>
        <p:nvSpPr>
          <p:cNvPr id="97283" name="Rectangle 3"/>
          <p:cNvSpPr>
            <a:spLocks noGrp="1" noChangeArrowheads="1"/>
          </p:cNvSpPr>
          <p:nvPr>
            <p:ph type="body" idx="1"/>
          </p:nvPr>
        </p:nvSpPr>
        <p:spPr/>
        <p:txBody>
          <a:bodyPr/>
          <a:lstStyle/>
          <a:p>
            <a:pPr marL="0" indent="0">
              <a:buNone/>
            </a:pPr>
            <a:r>
              <a:rPr lang="en-US" altLang="en-US" dirty="0"/>
              <a:t>Total Weight and Weight Distribution</a:t>
            </a:r>
          </a:p>
          <a:p>
            <a:pPr lvl="1"/>
            <a:r>
              <a:rPr lang="en-US" altLang="en-US" dirty="0"/>
              <a:t>Gross Axle Weight Rating (GAWR)</a:t>
            </a:r>
          </a:p>
          <a:p>
            <a:pPr lvl="1"/>
            <a:r>
              <a:rPr lang="en-US" altLang="en-US" dirty="0"/>
              <a:t>Gross Vehicle Weight Rating (GVWR) or (GCWR)</a:t>
            </a:r>
          </a:p>
          <a:p>
            <a:pPr lvl="1"/>
            <a:r>
              <a:rPr lang="en-US" altLang="en-US" dirty="0"/>
              <a:t>Weight Distribution – Horizontal and Vertical Centers of Gravity</a:t>
            </a:r>
          </a:p>
        </p:txBody>
      </p:sp>
    </p:spTree>
    <p:extLst>
      <p:ext uri="{BB962C8B-B14F-4D97-AF65-F5344CB8AC3E}">
        <p14:creationId xmlns:p14="http://schemas.microsoft.com/office/powerpoint/2010/main" val="305951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Autofit/>
          </a:bodyPr>
          <a:lstStyle/>
          <a:p>
            <a:pPr eaLnBrk="1" hangingPunct="1"/>
            <a:r>
              <a:rPr lang="en-US" altLang="en-US" sz="4000" dirty="0"/>
              <a:t>Vehicle Characteristics</a:t>
            </a:r>
          </a:p>
        </p:txBody>
      </p:sp>
      <p:sp>
        <p:nvSpPr>
          <p:cNvPr id="98307" name="Rectangle 3"/>
          <p:cNvSpPr>
            <a:spLocks noGrp="1" noChangeArrowheads="1"/>
          </p:cNvSpPr>
          <p:nvPr>
            <p:ph sz="half" idx="1"/>
          </p:nvPr>
        </p:nvSpPr>
        <p:spPr>
          <a:xfrm>
            <a:off x="457200" y="2209800"/>
            <a:ext cx="4038600" cy="3916363"/>
          </a:xfrm>
        </p:spPr>
        <p:txBody>
          <a:bodyPr/>
          <a:lstStyle/>
          <a:p>
            <a:pPr marL="609600" indent="-609600" eaLnBrk="1" hangingPunct="1">
              <a:buFontTx/>
              <a:buNone/>
            </a:pPr>
            <a:r>
              <a:rPr lang="en-US" altLang="en-US" sz="3200" dirty="0"/>
              <a:t>Suspension System</a:t>
            </a:r>
          </a:p>
          <a:p>
            <a:pPr marL="609600" indent="-609600" eaLnBrk="1" hangingPunct="1">
              <a:buFontTx/>
              <a:buNone/>
            </a:pPr>
            <a:endParaRPr lang="en-US" altLang="en-US" sz="1000" dirty="0"/>
          </a:p>
          <a:p>
            <a:pPr marL="609600" indent="-609600" eaLnBrk="1" hangingPunct="1">
              <a:buFont typeface="Monotype Sorts" pitchFamily="2" charset="2"/>
              <a:buAutoNum type="arabicPeriod"/>
            </a:pPr>
            <a:r>
              <a:rPr lang="en-US" altLang="en-US" sz="2800" dirty="0"/>
              <a:t>Axles</a:t>
            </a:r>
          </a:p>
          <a:p>
            <a:pPr marL="609600" indent="-609600" eaLnBrk="1" hangingPunct="1">
              <a:buFont typeface="Monotype Sorts" pitchFamily="2" charset="2"/>
              <a:buAutoNum type="arabicPeriod"/>
            </a:pPr>
            <a:r>
              <a:rPr lang="en-US" altLang="en-US" sz="2800" dirty="0"/>
              <a:t>Springs</a:t>
            </a:r>
          </a:p>
          <a:p>
            <a:pPr marL="609600" indent="-609600" eaLnBrk="1" hangingPunct="1">
              <a:buFont typeface="Monotype Sorts" pitchFamily="2" charset="2"/>
              <a:buAutoNum type="arabicPeriod"/>
            </a:pPr>
            <a:r>
              <a:rPr lang="en-US" altLang="en-US" sz="2800" dirty="0"/>
              <a:t>Wheels and Tires</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495800" cy="33782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27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n-US" altLang="en-US"/>
              <a:t>Braking Systems</a:t>
            </a:r>
          </a:p>
        </p:txBody>
      </p:sp>
      <p:sp>
        <p:nvSpPr>
          <p:cNvPr id="99331" name="Rectangle 3"/>
          <p:cNvSpPr>
            <a:spLocks noGrp="1" noChangeArrowheads="1"/>
          </p:cNvSpPr>
          <p:nvPr>
            <p:ph type="body" idx="1"/>
          </p:nvPr>
        </p:nvSpPr>
        <p:spPr/>
        <p:txBody>
          <a:bodyPr/>
          <a:lstStyle/>
          <a:p>
            <a:endParaRPr lang="en-US" altLang="en-US" dirty="0"/>
          </a:p>
          <a:p>
            <a:r>
              <a:rPr lang="en-US" altLang="en-US" dirty="0"/>
              <a:t>Standard</a:t>
            </a:r>
          </a:p>
          <a:p>
            <a:r>
              <a:rPr lang="en-US" altLang="en-US" dirty="0"/>
              <a:t>Parking or Service</a:t>
            </a:r>
          </a:p>
          <a:p>
            <a:r>
              <a:rPr lang="en-US" altLang="en-US" dirty="0"/>
              <a:t>Auxiliary Braking Systems</a:t>
            </a:r>
          </a:p>
        </p:txBody>
      </p:sp>
    </p:spTree>
    <p:extLst>
      <p:ext uri="{BB962C8B-B14F-4D97-AF65-F5344CB8AC3E}">
        <p14:creationId xmlns:p14="http://schemas.microsoft.com/office/powerpoint/2010/main" val="1528114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r>
              <a:rPr lang="en-US" altLang="en-US" dirty="0"/>
              <a:t>Standard</a:t>
            </a:r>
          </a:p>
        </p:txBody>
      </p:sp>
      <p:sp>
        <p:nvSpPr>
          <p:cNvPr id="100355" name="Rectangle 3"/>
          <p:cNvSpPr>
            <a:spLocks noGrp="1" noChangeArrowheads="1"/>
          </p:cNvSpPr>
          <p:nvPr>
            <p:ph idx="1"/>
          </p:nvPr>
        </p:nvSpPr>
        <p:spPr/>
        <p:txBody>
          <a:bodyPr/>
          <a:lstStyle/>
          <a:p>
            <a:endParaRPr lang="en-US" altLang="en-US"/>
          </a:p>
          <a:p>
            <a:endParaRPr lang="en-US" altLang="en-US"/>
          </a:p>
        </p:txBody>
      </p:sp>
      <p:pic>
        <p:nvPicPr>
          <p:cNvPr id="100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8001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86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r>
              <a:rPr lang="en-US" altLang="en-US" dirty="0"/>
              <a:t>Module VII – Vehicle Dynamics</a:t>
            </a:r>
          </a:p>
        </p:txBody>
      </p:sp>
      <p:sp>
        <p:nvSpPr>
          <p:cNvPr id="79875" name="Rectangle 3"/>
          <p:cNvSpPr>
            <a:spLocks noGrp="1" noChangeArrowheads="1"/>
          </p:cNvSpPr>
          <p:nvPr>
            <p:ph type="body" idx="1"/>
          </p:nvPr>
        </p:nvSpPr>
        <p:spPr/>
        <p:txBody>
          <a:bodyPr/>
          <a:lstStyle/>
          <a:p>
            <a:pPr marL="0" indent="0">
              <a:buNone/>
            </a:pPr>
            <a:r>
              <a:rPr lang="en-US" altLang="en-US" b="1" dirty="0"/>
              <a:t>Objectives</a:t>
            </a:r>
          </a:p>
          <a:p>
            <a:pPr marL="0" indent="0">
              <a:buNone/>
            </a:pPr>
            <a:endParaRPr lang="en-US" altLang="en-US" sz="1000" b="1" dirty="0"/>
          </a:p>
          <a:p>
            <a:r>
              <a:rPr lang="en-US" altLang="en-US" dirty="0"/>
              <a:t>Understand the physical forces that affect vehicle handling.</a:t>
            </a:r>
          </a:p>
          <a:p>
            <a:endParaRPr lang="en-US" altLang="en-US" sz="1000" dirty="0"/>
          </a:p>
          <a:p>
            <a:r>
              <a:rPr lang="en-US" altLang="en-US" dirty="0"/>
              <a:t>Recognize that vehicle characteristics  influence the effect of physical forces on emergency vehicles.</a:t>
            </a:r>
          </a:p>
        </p:txBody>
      </p:sp>
    </p:spTree>
    <p:extLst>
      <p:ext uri="{BB962C8B-B14F-4D97-AF65-F5344CB8AC3E}">
        <p14:creationId xmlns:p14="http://schemas.microsoft.com/office/powerpoint/2010/main" val="144345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Air Brake System</a:t>
            </a:r>
          </a:p>
        </p:txBody>
      </p:sp>
      <p:sp>
        <p:nvSpPr>
          <p:cNvPr id="3" name="Content Placeholder 2"/>
          <p:cNvSpPr>
            <a:spLocks noGrp="1"/>
          </p:cNvSpPr>
          <p:nvPr>
            <p:ph idx="1"/>
          </p:nvPr>
        </p:nvSpPr>
        <p:spPr/>
        <p:txBody>
          <a:bodyPr/>
          <a:lstStyle/>
          <a:p>
            <a:r>
              <a:rPr lang="en-US" dirty="0"/>
              <a:t>Foot Brake Valve</a:t>
            </a:r>
          </a:p>
          <a:p>
            <a:r>
              <a:rPr lang="en-US" dirty="0"/>
              <a:t>Front &amp; Rear Axle Tanks</a:t>
            </a:r>
          </a:p>
          <a:p>
            <a:r>
              <a:rPr lang="en-US" dirty="0"/>
              <a:t>Main Air Supply Tank</a:t>
            </a:r>
          </a:p>
          <a:p>
            <a:r>
              <a:rPr lang="en-US" dirty="0"/>
              <a:t>Air Dryer</a:t>
            </a:r>
          </a:p>
          <a:p>
            <a:r>
              <a:rPr lang="en-US" dirty="0"/>
              <a:t>Compressor</a:t>
            </a:r>
          </a:p>
          <a:p>
            <a:r>
              <a:rPr lang="en-US" dirty="0"/>
              <a:t>Governor</a:t>
            </a:r>
          </a:p>
        </p:txBody>
      </p:sp>
    </p:spTree>
    <p:extLst>
      <p:ext uri="{BB962C8B-B14F-4D97-AF65-F5344CB8AC3E}">
        <p14:creationId xmlns:p14="http://schemas.microsoft.com/office/powerpoint/2010/main" val="278469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n-US" altLang="en-US"/>
              <a:t>Braking Systems</a:t>
            </a:r>
          </a:p>
        </p:txBody>
      </p:sp>
      <p:sp>
        <p:nvSpPr>
          <p:cNvPr id="101379" name="Rectangle 3"/>
          <p:cNvSpPr>
            <a:spLocks noGrp="1" noChangeArrowheads="1"/>
          </p:cNvSpPr>
          <p:nvPr>
            <p:ph type="body" idx="1"/>
          </p:nvPr>
        </p:nvSpPr>
        <p:spPr/>
        <p:txBody>
          <a:bodyPr>
            <a:normAutofit lnSpcReduction="10000"/>
          </a:bodyPr>
          <a:lstStyle/>
          <a:p>
            <a:pPr marL="0" indent="0">
              <a:buNone/>
            </a:pPr>
            <a:r>
              <a:rPr lang="en-US" altLang="en-US" dirty="0"/>
              <a:t>Braking Systems</a:t>
            </a:r>
          </a:p>
          <a:p>
            <a:pPr lvl="1"/>
            <a:r>
              <a:rPr lang="en-US" altLang="en-US" dirty="0"/>
              <a:t>Electronic Braking Control Systems (ECBS) brake by wire</a:t>
            </a:r>
          </a:p>
          <a:p>
            <a:pPr lvl="1"/>
            <a:r>
              <a:rPr lang="en-US" altLang="en-US" dirty="0"/>
              <a:t>Anti-lock Braking Systems (ABS)</a:t>
            </a:r>
          </a:p>
          <a:p>
            <a:pPr lvl="1"/>
            <a:r>
              <a:rPr lang="en-US" altLang="en-US" dirty="0"/>
              <a:t>Secondary or Auxiliary Braking Systems</a:t>
            </a:r>
          </a:p>
          <a:p>
            <a:pPr lvl="2"/>
            <a:r>
              <a:rPr lang="en-US" altLang="en-US" dirty="0"/>
              <a:t>Driveline Retarder</a:t>
            </a:r>
          </a:p>
          <a:p>
            <a:pPr lvl="2"/>
            <a:r>
              <a:rPr lang="en-US" altLang="en-US" dirty="0"/>
              <a:t>Compression or Engine Brake</a:t>
            </a:r>
          </a:p>
          <a:p>
            <a:pPr lvl="2"/>
            <a:r>
              <a:rPr lang="en-US" altLang="en-US" dirty="0"/>
              <a:t>Exhaust Brake</a:t>
            </a:r>
          </a:p>
          <a:p>
            <a:pPr lvl="2"/>
            <a:r>
              <a:rPr lang="en-US" altLang="en-US" dirty="0"/>
              <a:t>Automatic Transmission Retarder</a:t>
            </a:r>
          </a:p>
        </p:txBody>
      </p:sp>
    </p:spTree>
    <p:extLst>
      <p:ext uri="{BB962C8B-B14F-4D97-AF65-F5344CB8AC3E}">
        <p14:creationId xmlns:p14="http://schemas.microsoft.com/office/powerpoint/2010/main" val="144124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Braking Systems</a:t>
            </a:r>
          </a:p>
        </p:txBody>
      </p:sp>
      <p:sp>
        <p:nvSpPr>
          <p:cNvPr id="3" name="Content Placeholder 2"/>
          <p:cNvSpPr>
            <a:spLocks noGrp="1"/>
          </p:cNvSpPr>
          <p:nvPr>
            <p:ph idx="1"/>
          </p:nvPr>
        </p:nvSpPr>
        <p:spPr/>
        <p:txBody>
          <a:bodyPr/>
          <a:lstStyle/>
          <a:p>
            <a:r>
              <a:rPr lang="en-US" dirty="0"/>
              <a:t>Auxiliary brakes increase the life of brake linings</a:t>
            </a:r>
          </a:p>
          <a:p>
            <a:r>
              <a:rPr lang="en-US" dirty="0"/>
              <a:t>Some auxiliary braking devices should be shut off when the apparatus is being operated on slippery/wet surfaces</a:t>
            </a:r>
          </a:p>
          <a:p>
            <a:pPr lvl="1"/>
            <a:r>
              <a:rPr lang="en-US" dirty="0"/>
              <a:t>Check your vehicle’s operation manual</a:t>
            </a:r>
          </a:p>
        </p:txBody>
      </p:sp>
    </p:spTree>
    <p:extLst>
      <p:ext uri="{BB962C8B-B14F-4D97-AF65-F5344CB8AC3E}">
        <p14:creationId xmlns:p14="http://schemas.microsoft.com/office/powerpoint/2010/main" val="136293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28600"/>
            <a:ext cx="8229600" cy="1143000"/>
          </a:xfrm>
        </p:spPr>
        <p:txBody>
          <a:bodyPr>
            <a:normAutofit/>
          </a:bodyPr>
          <a:lstStyle/>
          <a:p>
            <a:pPr eaLnBrk="1" hangingPunct="1"/>
            <a:r>
              <a:rPr lang="en-US" altLang="en-US" sz="4000" dirty="0"/>
              <a:t>Vehicle Characteristics</a:t>
            </a:r>
          </a:p>
        </p:txBody>
      </p:sp>
      <p:sp>
        <p:nvSpPr>
          <p:cNvPr id="102403" name="Rectangle 3"/>
          <p:cNvSpPr>
            <a:spLocks noGrp="1" noChangeArrowheads="1"/>
          </p:cNvSpPr>
          <p:nvPr>
            <p:ph type="body" sz="half" idx="1"/>
          </p:nvPr>
        </p:nvSpPr>
        <p:spPr>
          <a:xfrm>
            <a:off x="381000" y="2332038"/>
            <a:ext cx="4038600" cy="4525962"/>
          </a:xfrm>
        </p:spPr>
        <p:txBody>
          <a:bodyPr/>
          <a:lstStyle/>
          <a:p>
            <a:pPr eaLnBrk="1" hangingPunct="1">
              <a:buFontTx/>
              <a:buNone/>
            </a:pPr>
            <a:endParaRPr lang="en-US" altLang="en-US" sz="2800" dirty="0"/>
          </a:p>
          <a:p>
            <a:pPr eaLnBrk="1" hangingPunct="1">
              <a:buFontTx/>
              <a:buNone/>
            </a:pPr>
            <a:r>
              <a:rPr lang="en-US" altLang="en-US" dirty="0"/>
              <a:t>Baffling Systems</a:t>
            </a:r>
          </a:p>
        </p:txBody>
      </p:sp>
      <p:pic>
        <p:nvPicPr>
          <p:cNvPr id="102404" name="Picture 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11153" y="2438400"/>
            <a:ext cx="5017294" cy="3344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276097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altLang="en-US"/>
              <a:t>Vehicle Characteristics</a:t>
            </a:r>
          </a:p>
        </p:txBody>
      </p:sp>
      <p:sp>
        <p:nvSpPr>
          <p:cNvPr id="104451" name="Rectangle 3"/>
          <p:cNvSpPr>
            <a:spLocks noGrp="1" noChangeArrowheads="1"/>
          </p:cNvSpPr>
          <p:nvPr>
            <p:ph type="body" idx="1"/>
          </p:nvPr>
        </p:nvSpPr>
        <p:spPr/>
        <p:txBody>
          <a:bodyPr/>
          <a:lstStyle/>
          <a:p>
            <a:pPr marL="0" indent="0">
              <a:buNone/>
            </a:pPr>
            <a:r>
              <a:rPr lang="en-US" altLang="en-US" dirty="0"/>
              <a:t>Rollover Awareness</a:t>
            </a:r>
          </a:p>
          <a:p>
            <a:pPr lvl="1"/>
            <a:r>
              <a:rPr lang="en-US" altLang="en-US" dirty="0"/>
              <a:t> Center of Gravity</a:t>
            </a:r>
          </a:p>
          <a:p>
            <a:pPr lvl="1"/>
            <a:r>
              <a:rPr lang="en-US" altLang="en-US" dirty="0"/>
              <a:t> Road Conditions</a:t>
            </a:r>
          </a:p>
          <a:p>
            <a:pPr lvl="1"/>
            <a:r>
              <a:rPr lang="en-US" altLang="en-US" dirty="0"/>
              <a:t> Seatbelts</a:t>
            </a:r>
          </a:p>
          <a:p>
            <a:pPr lvl="1"/>
            <a:endParaRPr lang="en-US" altLang="en-US" dirty="0"/>
          </a:p>
          <a:p>
            <a:pPr lvl="1"/>
            <a:endParaRPr lang="en-US" altLang="en-US" dirty="0"/>
          </a:p>
        </p:txBody>
      </p:sp>
    </p:spTree>
    <p:extLst>
      <p:ext uri="{BB962C8B-B14F-4D97-AF65-F5344CB8AC3E}">
        <p14:creationId xmlns:p14="http://schemas.microsoft.com/office/powerpoint/2010/main" val="3986440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r>
              <a:rPr lang="en-US" altLang="en-US" dirty="0"/>
              <a:t>Stability Factor Calculation</a:t>
            </a:r>
          </a:p>
        </p:txBody>
      </p:sp>
      <p:sp>
        <p:nvSpPr>
          <p:cNvPr id="105475" name="Rectangle 3"/>
          <p:cNvSpPr>
            <a:spLocks noGrp="1" noChangeArrowheads="1"/>
          </p:cNvSpPr>
          <p:nvPr>
            <p:ph sz="half" idx="1"/>
          </p:nvPr>
        </p:nvSpPr>
        <p:spPr>
          <a:xfrm>
            <a:off x="304800" y="1600200"/>
            <a:ext cx="4876800" cy="4876800"/>
          </a:xfrm>
        </p:spPr>
        <p:txBody>
          <a:bodyPr>
            <a:noAutofit/>
          </a:bodyPr>
          <a:lstStyle/>
          <a:p>
            <a:r>
              <a:rPr lang="en-US" altLang="en-US" sz="3200" dirty="0"/>
              <a:t>Estimate where the middle of the water tank is and measure the distance from that point to the floor. (H)</a:t>
            </a:r>
          </a:p>
          <a:p>
            <a:r>
              <a:rPr lang="en-US" altLang="en-US" sz="3200" dirty="0"/>
              <a:t>Measure the distance the rear wheels are from the center of the drivers side rear tire to the passenger side rear tire. (T)</a:t>
            </a:r>
          </a:p>
        </p:txBody>
      </p:sp>
      <p:pic>
        <p:nvPicPr>
          <p:cNvPr id="105476" name="Picture 4" descr="TankerDiagram"/>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86400" y="1981200"/>
            <a:ext cx="2755669" cy="3811385"/>
          </a:xfrm>
        </p:spPr>
      </p:pic>
    </p:spTree>
    <p:extLst>
      <p:ext uri="{BB962C8B-B14F-4D97-AF65-F5344CB8AC3E}">
        <p14:creationId xmlns:p14="http://schemas.microsoft.com/office/powerpoint/2010/main" val="3755342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eaLnBrk="1" hangingPunct="1"/>
            <a:r>
              <a:rPr lang="en-US" altLang="en-US" sz="3600"/>
              <a:t>Stability Factor Calculation</a:t>
            </a:r>
            <a:endParaRPr lang="en-US" altLang="en-US" sz="3600" dirty="0"/>
          </a:p>
        </p:txBody>
      </p:sp>
      <p:graphicFrame>
        <p:nvGraphicFramePr>
          <p:cNvPr id="467972" name="Group 4"/>
          <p:cNvGraphicFramePr>
            <a:graphicFrameLocks noGrp="1"/>
          </p:cNvGraphicFramePr>
          <p:nvPr>
            <p:ph sz="half" idx="2"/>
            <p:extLst>
              <p:ext uri="{D42A27DB-BD31-4B8C-83A1-F6EECF244321}">
                <p14:modId xmlns:p14="http://schemas.microsoft.com/office/powerpoint/2010/main" val="3399293509"/>
              </p:ext>
            </p:extLst>
          </p:nvPr>
        </p:nvGraphicFramePr>
        <p:xfrm>
          <a:off x="1066800" y="1933075"/>
          <a:ext cx="4040188" cy="4572000"/>
        </p:xfrm>
        <a:graphic>
          <a:graphicData uri="http://schemas.openxmlformats.org/drawingml/2006/table">
            <a:tbl>
              <a:tblPr/>
              <a:tblGrid>
                <a:gridCol w="2020094">
                  <a:extLst>
                    <a:ext uri="{9D8B030D-6E8A-4147-A177-3AD203B41FA5}">
                      <a16:colId xmlns:a16="http://schemas.microsoft.com/office/drawing/2014/main" val="20000"/>
                    </a:ext>
                  </a:extLst>
                </a:gridCol>
                <a:gridCol w="2020094">
                  <a:extLst>
                    <a:ext uri="{9D8B030D-6E8A-4147-A177-3AD203B41FA5}">
                      <a16:colId xmlns:a16="http://schemas.microsoft.com/office/drawing/2014/main" val="20001"/>
                    </a:ext>
                  </a:extLst>
                </a:gridCol>
              </a:tblGrid>
              <a:tr h="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Height</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SSF</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8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2’</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1.5</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873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3’</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1.0</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8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4’</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.75</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88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5’</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.6</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88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6’</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.5</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88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7’</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.42</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873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8’</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.375</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889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9’</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.333</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80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10’</a:t>
                      </a:r>
                    </a:p>
                  </a:txBody>
                  <a:tcPr marL="138521" marR="1385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.3</a:t>
                      </a:r>
                    </a:p>
                  </a:txBody>
                  <a:tcPr marL="138521" marR="1385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pic>
        <p:nvPicPr>
          <p:cNvPr id="106499" name="Picture 3" descr="TankerDiagram"/>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486400" y="1905000"/>
            <a:ext cx="3429000" cy="4628149"/>
          </a:xfrm>
          <a:solidFill>
            <a:schemeClr val="tx1"/>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8007" name="Text Box 39"/>
          <p:cNvSpPr txBox="1">
            <a:spLocks noChangeArrowheads="1"/>
          </p:cNvSpPr>
          <p:nvPr/>
        </p:nvSpPr>
        <p:spPr bwMode="auto">
          <a:xfrm>
            <a:off x="76200" y="4219075"/>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400" b="1" dirty="0">
                <a:solidFill>
                  <a:schemeClr val="bg1"/>
                </a:solidFill>
              </a:rPr>
              <a:t>T = 6’</a:t>
            </a:r>
          </a:p>
        </p:txBody>
      </p:sp>
    </p:spTree>
    <p:extLst>
      <p:ext uri="{BB962C8B-B14F-4D97-AF65-F5344CB8AC3E}">
        <p14:creationId xmlns:p14="http://schemas.microsoft.com/office/powerpoint/2010/main" val="227681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a:t>Weight Transfer</a:t>
            </a:r>
            <a:endParaRPr lang="en-US" altLang="en-US" dirty="0"/>
          </a:p>
        </p:txBody>
      </p:sp>
      <p:sp>
        <p:nvSpPr>
          <p:cNvPr id="40963" name="Content Placeholder 4"/>
          <p:cNvSpPr>
            <a:spLocks noGrp="1"/>
          </p:cNvSpPr>
          <p:nvPr>
            <p:ph idx="1"/>
          </p:nvPr>
        </p:nvSpPr>
        <p:spPr/>
        <p:txBody>
          <a:bodyPr/>
          <a:lstStyle/>
          <a:p>
            <a:r>
              <a:rPr lang="en-US" altLang="en-US" dirty="0"/>
              <a:t>The amount of weight on your tire is what ultimately determines its traction limit. Too little weight and the rubber doesn’t stick to the road; too much weight causes it to stick too hard and creates excess heat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a:t>Vehicle Balance and Traction Concepts</a:t>
            </a:r>
            <a:endParaRPr lang="en-US" altLang="en-US" dirty="0"/>
          </a:p>
        </p:txBody>
      </p:sp>
      <p:sp>
        <p:nvSpPr>
          <p:cNvPr id="41987" name="Content Placeholder 4"/>
          <p:cNvSpPr>
            <a:spLocks noGrp="1"/>
          </p:cNvSpPr>
          <p:nvPr>
            <p:ph idx="1"/>
          </p:nvPr>
        </p:nvSpPr>
        <p:spPr/>
        <p:txBody>
          <a:bodyPr/>
          <a:lstStyle/>
          <a:p>
            <a:r>
              <a:rPr lang="en-US" altLang="en-US"/>
              <a:t>When the vehicle is in motion:</a:t>
            </a:r>
          </a:p>
          <a:p>
            <a:pPr lvl="1"/>
            <a:r>
              <a:rPr lang="en-US" altLang="en-US"/>
              <a:t>Sudden steering, braking and/or acceleration change vehicle balance and traction dramatically</a:t>
            </a:r>
          </a:p>
          <a:p>
            <a:pPr lvl="1"/>
            <a:r>
              <a:rPr lang="en-US" altLang="en-US"/>
              <a:t>Sudden loss of vehicle balance causes traction loss and traction loss compounds crash results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tLang="en-US"/>
              <a:t>Vehicle Balance and Traction Concepts</a:t>
            </a:r>
            <a:endParaRPr lang="en-US" altLang="en-US" dirty="0"/>
          </a:p>
        </p:txBody>
      </p:sp>
      <p:sp>
        <p:nvSpPr>
          <p:cNvPr id="43011" name="Content Placeholder 4"/>
          <p:cNvSpPr>
            <a:spLocks noGrp="1"/>
          </p:cNvSpPr>
          <p:nvPr>
            <p:ph idx="1"/>
          </p:nvPr>
        </p:nvSpPr>
        <p:spPr/>
        <p:txBody>
          <a:bodyPr/>
          <a:lstStyle/>
          <a:p>
            <a:r>
              <a:rPr lang="en-US" altLang="en-US"/>
              <a:t>When brakes are applied:</a:t>
            </a:r>
          </a:p>
          <a:p>
            <a:pPr lvl="1"/>
            <a:r>
              <a:rPr lang="en-US" altLang="en-US"/>
              <a:t>Weight or center of mass transfers to the front of the vehicle</a:t>
            </a:r>
          </a:p>
          <a:p>
            <a:pPr lvl="1"/>
            <a:r>
              <a:rPr lang="en-US" altLang="en-US"/>
              <a:t>Causes a noticeable drop of the front of the vehicle and a rise in the rear</a:t>
            </a:r>
          </a:p>
          <a:p>
            <a:pPr lvl="1"/>
            <a:r>
              <a:rPr lang="en-US" altLang="en-US"/>
              <a:t>Occupants feel a forward movement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altLang="en-US"/>
              <a:t>Vehicle Dynamics Overview</a:t>
            </a:r>
          </a:p>
        </p:txBody>
      </p:sp>
      <p:sp>
        <p:nvSpPr>
          <p:cNvPr id="83971" name="Rectangle 3"/>
          <p:cNvSpPr>
            <a:spLocks noGrp="1" noChangeArrowheads="1"/>
          </p:cNvSpPr>
          <p:nvPr>
            <p:ph type="body" idx="1"/>
          </p:nvPr>
        </p:nvSpPr>
        <p:spPr/>
        <p:txBody>
          <a:bodyPr/>
          <a:lstStyle/>
          <a:p>
            <a:r>
              <a:rPr lang="en-US" altLang="en-US" dirty="0"/>
              <a:t>Driving Too Fast</a:t>
            </a:r>
          </a:p>
          <a:p>
            <a:r>
              <a:rPr lang="en-US" altLang="en-US" dirty="0"/>
              <a:t>Accelerating Too Quickly</a:t>
            </a:r>
          </a:p>
          <a:p>
            <a:r>
              <a:rPr lang="en-US" altLang="en-US" dirty="0"/>
              <a:t>Traction Control</a:t>
            </a:r>
          </a:p>
          <a:p>
            <a:r>
              <a:rPr lang="en-US" altLang="en-US" dirty="0"/>
              <a:t>Braking Too Hard</a:t>
            </a:r>
          </a:p>
          <a:p>
            <a:r>
              <a:rPr lang="en-US" altLang="en-US" dirty="0"/>
              <a:t>Brake Fade</a:t>
            </a:r>
          </a:p>
          <a:p>
            <a:r>
              <a:rPr lang="en-US" altLang="en-US" dirty="0"/>
              <a:t>Changing Direction</a:t>
            </a:r>
          </a:p>
          <a:p>
            <a:r>
              <a:rPr lang="en-US" altLang="en-US" dirty="0"/>
              <a:t>Traveling Through a Curve</a:t>
            </a:r>
          </a:p>
        </p:txBody>
      </p:sp>
    </p:spTree>
    <p:extLst>
      <p:ext uri="{BB962C8B-B14F-4D97-AF65-F5344CB8AC3E}">
        <p14:creationId xmlns:p14="http://schemas.microsoft.com/office/powerpoint/2010/main" val="2957394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a:t>Vehicle Balance and Traction Concepts</a:t>
            </a:r>
            <a:endParaRPr lang="en-US" altLang="en-US" dirty="0"/>
          </a:p>
        </p:txBody>
      </p:sp>
      <p:sp>
        <p:nvSpPr>
          <p:cNvPr id="44035" name="Content Placeholder 4"/>
          <p:cNvSpPr>
            <a:spLocks noGrp="1"/>
          </p:cNvSpPr>
          <p:nvPr>
            <p:ph idx="1"/>
          </p:nvPr>
        </p:nvSpPr>
        <p:spPr/>
        <p:txBody>
          <a:bodyPr/>
          <a:lstStyle/>
          <a:p>
            <a:r>
              <a:rPr lang="en-US" altLang="en-US"/>
              <a:t>When acceleration is applied:</a:t>
            </a:r>
          </a:p>
          <a:p>
            <a:pPr lvl="1"/>
            <a:r>
              <a:rPr lang="en-US" altLang="en-US"/>
              <a:t>Weight or center of mass transfers to the rear of the vehicle</a:t>
            </a:r>
          </a:p>
          <a:p>
            <a:pPr lvl="1"/>
            <a:r>
              <a:rPr lang="en-US" altLang="en-US"/>
              <a:t>Causes a noticeable rise to the front of the vehicle and a drop in the rear of the vehicle</a:t>
            </a:r>
          </a:p>
          <a:p>
            <a:pPr lvl="1"/>
            <a:r>
              <a:rPr lang="en-US" altLang="en-US"/>
              <a:t>Occupants feel a rearward movement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altLang="en-US" dirty="0"/>
              <a:t>Vehicle Balance and Traction Concepts</a:t>
            </a:r>
          </a:p>
        </p:txBody>
      </p:sp>
      <p:sp>
        <p:nvSpPr>
          <p:cNvPr id="45059" name="Content Placeholder 4"/>
          <p:cNvSpPr>
            <a:spLocks noGrp="1"/>
          </p:cNvSpPr>
          <p:nvPr>
            <p:ph idx="1"/>
          </p:nvPr>
        </p:nvSpPr>
        <p:spPr/>
        <p:txBody>
          <a:bodyPr/>
          <a:lstStyle/>
          <a:p>
            <a:r>
              <a:rPr lang="en-US" altLang="en-US"/>
              <a:t>When steering is applied:</a:t>
            </a:r>
          </a:p>
          <a:p>
            <a:pPr lvl="1"/>
            <a:r>
              <a:rPr lang="en-US" altLang="en-US"/>
              <a:t>Weight or center of mass transfers to the front right or left of the vehicle</a:t>
            </a:r>
          </a:p>
          <a:p>
            <a:pPr lvl="1"/>
            <a:r>
              <a:rPr lang="en-US" altLang="en-US"/>
              <a:t>Causes a noticeable drop and tilt of the front of the vehicle and a rise and tilt of the rear of the vehicle</a:t>
            </a:r>
          </a:p>
          <a:p>
            <a:pPr lvl="1"/>
            <a:r>
              <a:rPr lang="en-US" altLang="en-US"/>
              <a:t>Occupants feel a movement forward to the corner of the vehicle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a:t>Vehicle Balance and Traction Concepts</a:t>
            </a:r>
            <a:endParaRPr lang="en-US" altLang="en-US" dirty="0"/>
          </a:p>
        </p:txBody>
      </p:sp>
      <p:sp>
        <p:nvSpPr>
          <p:cNvPr id="46083" name="Content Placeholder 4"/>
          <p:cNvSpPr>
            <a:spLocks noGrp="1"/>
          </p:cNvSpPr>
          <p:nvPr>
            <p:ph idx="1"/>
          </p:nvPr>
        </p:nvSpPr>
        <p:spPr/>
        <p:txBody>
          <a:bodyPr/>
          <a:lstStyle/>
          <a:p>
            <a:r>
              <a:rPr lang="en-US" altLang="en-US"/>
              <a:t>Key to vehicle operation:</a:t>
            </a:r>
          </a:p>
          <a:p>
            <a:pPr lvl="1"/>
            <a:r>
              <a:rPr lang="en-US" altLang="en-US"/>
              <a:t> Smooth and efficient steering, braking, and accelerator movements</a:t>
            </a:r>
          </a:p>
          <a:p>
            <a:pPr lvl="1"/>
            <a:r>
              <a:rPr lang="en-US" altLang="en-US"/>
              <a:t> Any abrupt movements or changes of the vehicle are transferred to the vehicle suspension and have a significant affect on the balance of the vehicle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r>
              <a:rPr lang="en-US" altLang="en-US"/>
              <a:t>Vehicle Balance and Traction Concepts</a:t>
            </a:r>
            <a:endParaRPr lang="en-US" altLang="en-US" dirty="0"/>
          </a:p>
        </p:txBody>
      </p:sp>
      <p:sp>
        <p:nvSpPr>
          <p:cNvPr id="47107" name="Content Placeholder 4"/>
          <p:cNvSpPr>
            <a:spLocks noGrp="1"/>
          </p:cNvSpPr>
          <p:nvPr>
            <p:ph idx="1"/>
          </p:nvPr>
        </p:nvSpPr>
        <p:spPr/>
        <p:txBody>
          <a:bodyPr/>
          <a:lstStyle/>
          <a:p>
            <a:r>
              <a:rPr lang="en-US" altLang="en-US" dirty="0"/>
              <a:t>Traction concerns:</a:t>
            </a:r>
          </a:p>
          <a:p>
            <a:pPr lvl="1"/>
            <a:r>
              <a:rPr lang="en-US" altLang="en-US" dirty="0"/>
              <a:t> Stationary (Static) – A stationary vehicle parked on a flat surface with brakes set is an example of static traction. It has greatest resistance to movement. There is greater traction between a stationary wheel and a road than a sliding wheel and a road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altLang="en-US"/>
              <a:t>Vehicle Balance and Traction Concepts</a:t>
            </a:r>
            <a:endParaRPr lang="en-US" altLang="en-US" dirty="0"/>
          </a:p>
        </p:txBody>
      </p:sp>
      <p:sp>
        <p:nvSpPr>
          <p:cNvPr id="48131" name="Content Placeholder 4"/>
          <p:cNvSpPr>
            <a:spLocks noGrp="1"/>
          </p:cNvSpPr>
          <p:nvPr>
            <p:ph idx="1"/>
          </p:nvPr>
        </p:nvSpPr>
        <p:spPr/>
        <p:txBody>
          <a:bodyPr/>
          <a:lstStyle/>
          <a:p>
            <a:r>
              <a:rPr lang="en-US" altLang="en-US" dirty="0"/>
              <a:t>Traction concerns:</a:t>
            </a:r>
          </a:p>
          <a:p>
            <a:pPr lvl="1"/>
            <a:r>
              <a:rPr lang="en-US" altLang="en-US" dirty="0"/>
              <a:t> Rolling (dynamic) –There is more traction between a rolling and wheel and the road. This is why a driver needs to keep the wheels rolling and not lock the brakes when trying to steer or stop a vehicle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US" altLang="en-US"/>
              <a:t>Vehicle Balance and Traction Concepts</a:t>
            </a:r>
            <a:endParaRPr lang="en-US" altLang="en-US" dirty="0"/>
          </a:p>
        </p:txBody>
      </p:sp>
      <p:sp>
        <p:nvSpPr>
          <p:cNvPr id="49155" name="Content Placeholder 4"/>
          <p:cNvSpPr>
            <a:spLocks noGrp="1"/>
          </p:cNvSpPr>
          <p:nvPr>
            <p:ph idx="1"/>
          </p:nvPr>
        </p:nvSpPr>
        <p:spPr/>
        <p:txBody>
          <a:bodyPr/>
          <a:lstStyle/>
          <a:p>
            <a:r>
              <a:rPr lang="en-US" altLang="en-US"/>
              <a:t>Traction concerns:</a:t>
            </a:r>
          </a:p>
          <a:p>
            <a:pPr lvl="1"/>
            <a:r>
              <a:rPr lang="en-US" altLang="en-US"/>
              <a:t> Sliding – Traction between tires and the road does not remain constant. Sand, gravel or water on the road decrease the level of traction. As speed increases, traction between the tires and the road surface decrease. With the decrease traction, the possibility of skidding or sliding increases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r>
              <a:rPr lang="en-US" altLang="en-US"/>
              <a:t>Matching Speed to Road Conditions</a:t>
            </a:r>
            <a:endParaRPr lang="en-US" altLang="en-US" dirty="0"/>
          </a:p>
        </p:txBody>
      </p:sp>
      <p:sp>
        <p:nvSpPr>
          <p:cNvPr id="50179" name="Content Placeholder 4"/>
          <p:cNvSpPr>
            <a:spLocks noGrp="1"/>
          </p:cNvSpPr>
          <p:nvPr>
            <p:ph sz="half" idx="4294967295"/>
          </p:nvPr>
        </p:nvSpPr>
        <p:spPr>
          <a:xfrm>
            <a:off x="4724400" y="3028950"/>
            <a:ext cx="4419600" cy="2381250"/>
          </a:xfrm>
        </p:spPr>
        <p:txBody>
          <a:bodyPr/>
          <a:lstStyle/>
          <a:p>
            <a:r>
              <a:rPr lang="en-US" altLang="en-US" dirty="0"/>
              <a:t>Slippery surfaces</a:t>
            </a:r>
          </a:p>
        </p:txBody>
      </p:sp>
      <p:pic>
        <p:nvPicPr>
          <p:cNvPr id="50180" name="Picture 2" descr="C:\Users\myoung\Desktop\MFRI Update 2013\DSCN0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altLang="en-US"/>
              <a:t>Matching Speed to Road Conditions</a:t>
            </a:r>
            <a:endParaRPr lang="en-US" altLang="en-US" dirty="0"/>
          </a:p>
        </p:txBody>
      </p:sp>
      <p:sp>
        <p:nvSpPr>
          <p:cNvPr id="5" name="Content Placeholder 4"/>
          <p:cNvSpPr>
            <a:spLocks noGrp="1"/>
          </p:cNvSpPr>
          <p:nvPr>
            <p:ph sz="half" idx="4294967295"/>
          </p:nvPr>
        </p:nvSpPr>
        <p:spPr>
          <a:xfrm>
            <a:off x="6400800" y="2362200"/>
            <a:ext cx="2743200" cy="2895600"/>
          </a:xfrm>
        </p:spPr>
        <p:txBody>
          <a:bodyPr/>
          <a:lstStyle/>
          <a:p>
            <a:pPr>
              <a:defRPr/>
            </a:pPr>
            <a:r>
              <a:rPr lang="en-US" dirty="0"/>
              <a:t>Curves</a:t>
            </a:r>
          </a:p>
          <a:p>
            <a:pPr marL="0" indent="0">
              <a:buFontTx/>
              <a:buNone/>
              <a:defRPr/>
            </a:pPr>
            <a:endParaRPr lang="en-US" dirty="0"/>
          </a:p>
        </p:txBody>
      </p:sp>
      <p:pic>
        <p:nvPicPr>
          <p:cNvPr id="51204" name="Picture 2" descr="C:\Users\myoung\Desktop\MFRI Update 2013\DSCN0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fontScale="90000"/>
          </a:bodyPr>
          <a:lstStyle/>
          <a:p>
            <a:r>
              <a:rPr lang="en-US" altLang="en-US"/>
              <a:t>Matching Speed to Road Conditions</a:t>
            </a:r>
            <a:endParaRPr lang="en-US" altLang="en-US" dirty="0"/>
          </a:p>
        </p:txBody>
      </p:sp>
      <p:sp>
        <p:nvSpPr>
          <p:cNvPr id="52227" name="Content Placeholder 4"/>
          <p:cNvSpPr>
            <a:spLocks noGrp="1"/>
          </p:cNvSpPr>
          <p:nvPr>
            <p:ph sz="half" idx="4294967295"/>
          </p:nvPr>
        </p:nvSpPr>
        <p:spPr>
          <a:xfrm>
            <a:off x="5791200" y="2286000"/>
            <a:ext cx="3352800" cy="3048000"/>
          </a:xfrm>
        </p:spPr>
        <p:txBody>
          <a:bodyPr/>
          <a:lstStyle/>
          <a:p>
            <a:r>
              <a:rPr lang="en-US" altLang="en-US"/>
              <a:t>Downhill grade</a:t>
            </a:r>
          </a:p>
        </p:txBody>
      </p:sp>
      <p:pic>
        <p:nvPicPr>
          <p:cNvPr id="522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133600"/>
            <a:ext cx="47498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altLang="en-US"/>
              <a:t>Matching Speed to Road Conditions</a:t>
            </a:r>
            <a:endParaRPr lang="en-US" altLang="en-US" dirty="0"/>
          </a:p>
        </p:txBody>
      </p:sp>
      <p:sp>
        <p:nvSpPr>
          <p:cNvPr id="53251" name="Content Placeholder 4"/>
          <p:cNvSpPr>
            <a:spLocks noGrp="1"/>
          </p:cNvSpPr>
          <p:nvPr>
            <p:ph sz="half" idx="4294967295"/>
          </p:nvPr>
        </p:nvSpPr>
        <p:spPr>
          <a:xfrm>
            <a:off x="5994400" y="2362200"/>
            <a:ext cx="3149600" cy="2819400"/>
          </a:xfrm>
        </p:spPr>
        <p:txBody>
          <a:bodyPr/>
          <a:lstStyle/>
          <a:p>
            <a:r>
              <a:rPr lang="en-US" altLang="en-US"/>
              <a:t>Steep grade</a:t>
            </a:r>
          </a:p>
        </p:txBody>
      </p:sp>
      <p:pic>
        <p:nvPicPr>
          <p:cNvPr id="53252" name="Picture 2" descr="C:\Users\myoung\Desktop\MFRI Update 2013\Steep Grade 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568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457200"/>
            <a:ext cx="8229600" cy="685800"/>
          </a:xfrm>
        </p:spPr>
        <p:txBody>
          <a:bodyPr>
            <a:normAutofit fontScale="90000"/>
          </a:bodyPr>
          <a:lstStyle/>
          <a:p>
            <a:r>
              <a:rPr lang="en-US" altLang="en-US" dirty="0"/>
              <a:t>Physical Forces</a:t>
            </a:r>
          </a:p>
        </p:txBody>
      </p:sp>
      <p:sp>
        <p:nvSpPr>
          <p:cNvPr id="84995" name="Rectangle 3"/>
          <p:cNvSpPr>
            <a:spLocks noGrp="1" noChangeArrowheads="1"/>
          </p:cNvSpPr>
          <p:nvPr>
            <p:ph type="body" sz="half" idx="1"/>
          </p:nvPr>
        </p:nvSpPr>
        <p:spPr>
          <a:xfrm>
            <a:off x="609600" y="1981200"/>
            <a:ext cx="4038600" cy="4525962"/>
          </a:xfrm>
        </p:spPr>
        <p:txBody>
          <a:bodyPr/>
          <a:lstStyle/>
          <a:p>
            <a:r>
              <a:rPr lang="en-US" altLang="en-US" dirty="0"/>
              <a:t>Friction</a:t>
            </a:r>
          </a:p>
          <a:p>
            <a:r>
              <a:rPr lang="en-US" altLang="en-US" dirty="0"/>
              <a:t>Velocity</a:t>
            </a:r>
          </a:p>
          <a:p>
            <a:r>
              <a:rPr lang="en-US" altLang="en-US" dirty="0"/>
              <a:t>Momentum and Inertia</a:t>
            </a:r>
          </a:p>
          <a:p>
            <a:r>
              <a:rPr lang="en-US" altLang="en-US" dirty="0"/>
              <a:t>Centrifugal Force</a:t>
            </a:r>
          </a:p>
        </p:txBody>
      </p:sp>
    </p:spTree>
    <p:extLst>
      <p:ext uri="{BB962C8B-B14F-4D97-AF65-F5344CB8AC3E}">
        <p14:creationId xmlns:p14="http://schemas.microsoft.com/office/powerpoint/2010/main" val="399587737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4"/>
          <p:cNvSpPr>
            <a:spLocks noGrp="1"/>
          </p:cNvSpPr>
          <p:nvPr>
            <p:ph type="subTitle" idx="1"/>
          </p:nvPr>
        </p:nvSpPr>
        <p:spPr>
          <a:xfrm>
            <a:off x="914400" y="2895600"/>
            <a:ext cx="7315200" cy="1752600"/>
          </a:xfrm>
        </p:spPr>
        <p:txBody>
          <a:bodyPr>
            <a:noAutofit/>
          </a:bodyPr>
          <a:lstStyle/>
          <a:p>
            <a:pPr algn="l"/>
            <a:r>
              <a:rPr lang="en-US" altLang="en-US" sz="3600" dirty="0">
                <a:solidFill>
                  <a:schemeClr val="bg1"/>
                </a:solidFill>
              </a:rPr>
              <a:t>When descending grade, remember that frequent use of service brakes causes them to become hot, which results in a reduction of their stopping ability.</a:t>
            </a:r>
          </a:p>
        </p:txBody>
      </p:sp>
      <p:sp>
        <p:nvSpPr>
          <p:cNvPr id="54274" name="Title 1"/>
          <p:cNvSpPr>
            <a:spLocks noGrp="1"/>
          </p:cNvSpPr>
          <p:nvPr>
            <p:ph type="title"/>
          </p:nvPr>
        </p:nvSpPr>
        <p:spPr>
          <a:xfrm>
            <a:off x="685800" y="1447800"/>
            <a:ext cx="7772400" cy="1470025"/>
          </a:xfrm>
        </p:spPr>
        <p:txBody>
          <a:bodyPr/>
          <a:lstStyle/>
          <a:p>
            <a:r>
              <a:rPr lang="en-US" altLang="en-US" dirty="0">
                <a:solidFill>
                  <a:srgbClr val="FF0000"/>
                </a:solidFill>
              </a:rPr>
              <a:t>Warning</a:t>
            </a:r>
          </a:p>
        </p:txBody>
      </p:sp>
      <p:sp>
        <p:nvSpPr>
          <p:cNvPr id="4" name="Title 1"/>
          <p:cNvSpPr txBox="1">
            <a:spLocks/>
          </p:cNvSpPr>
          <p:nvPr/>
        </p:nvSpPr>
        <p:spPr>
          <a:xfrm>
            <a:off x="457200" y="457200"/>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4000" dirty="0"/>
              <a:t>Matching Speed to Road Conditions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fontScale="90000"/>
          </a:bodyPr>
          <a:lstStyle/>
          <a:p>
            <a:r>
              <a:rPr lang="en-US" altLang="en-US"/>
              <a:t>Rollover Prevention</a:t>
            </a:r>
            <a:endParaRPr lang="en-US" altLang="en-US" dirty="0"/>
          </a:p>
        </p:txBody>
      </p:sp>
      <p:sp>
        <p:nvSpPr>
          <p:cNvPr id="3" name="Content Placeholder 2"/>
          <p:cNvSpPr>
            <a:spLocks noGrp="1"/>
          </p:cNvSpPr>
          <p:nvPr>
            <p:ph idx="1"/>
          </p:nvPr>
        </p:nvSpPr>
        <p:spPr/>
        <p:txBody>
          <a:bodyPr>
            <a:normAutofit lnSpcReduction="10000"/>
          </a:bodyPr>
          <a:lstStyle/>
          <a:p>
            <a:r>
              <a:rPr lang="en-US" dirty="0"/>
              <a:t> FEMA/USFA White Paper Findings</a:t>
            </a:r>
          </a:p>
          <a:p>
            <a:pPr lvl="1"/>
            <a:endParaRPr lang="en-US" dirty="0"/>
          </a:p>
          <a:p>
            <a:pPr lvl="1"/>
            <a:r>
              <a:rPr lang="en-US" b="1" u="sng" dirty="0"/>
              <a:t>Driver error</a:t>
            </a:r>
            <a:r>
              <a:rPr lang="en-US" dirty="0"/>
              <a:t> is a major factor in nearly all                       incidents</a:t>
            </a:r>
          </a:p>
          <a:p>
            <a:pPr lvl="1"/>
            <a:r>
              <a:rPr lang="en-US" dirty="0"/>
              <a:t>Majority are </a:t>
            </a:r>
            <a:r>
              <a:rPr lang="en-US" b="1" u="sng" dirty="0"/>
              <a:t>single vehicle</a:t>
            </a:r>
            <a:r>
              <a:rPr lang="en-US" dirty="0"/>
              <a:t> crashes</a:t>
            </a:r>
          </a:p>
          <a:p>
            <a:pPr lvl="1"/>
            <a:r>
              <a:rPr lang="en-US" b="1" u="sng" dirty="0"/>
              <a:t>Inexperience or lack of specific training</a:t>
            </a:r>
            <a:r>
              <a:rPr lang="en-US" dirty="0"/>
              <a:t> is major factor</a:t>
            </a:r>
          </a:p>
          <a:p>
            <a:pPr lvl="1"/>
            <a:r>
              <a:rPr lang="en-US" dirty="0"/>
              <a:t>Failure to </a:t>
            </a:r>
            <a:r>
              <a:rPr lang="en-US" b="1" u="sng" dirty="0"/>
              <a:t>wear seat belts</a:t>
            </a:r>
            <a:r>
              <a:rPr lang="en-US" dirty="0"/>
              <a:t> contributes to many fatalities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altLang="en-US"/>
              <a:t>Common Rollover Circumstances</a:t>
            </a:r>
            <a:endParaRPr lang="en-US" altLang="en-US" dirty="0"/>
          </a:p>
        </p:txBody>
      </p:sp>
      <p:sp>
        <p:nvSpPr>
          <p:cNvPr id="56323" name="Rectangle 3"/>
          <p:cNvSpPr>
            <a:spLocks noGrp="1" noChangeArrowheads="1"/>
          </p:cNvSpPr>
          <p:nvPr>
            <p:ph idx="1"/>
          </p:nvPr>
        </p:nvSpPr>
        <p:spPr/>
        <p:txBody>
          <a:bodyPr/>
          <a:lstStyle/>
          <a:p>
            <a:r>
              <a:rPr lang="en-US" altLang="en-US"/>
              <a:t>Too much relative speed into curve or corner</a:t>
            </a:r>
          </a:p>
          <a:p>
            <a:r>
              <a:rPr lang="en-US" altLang="en-US"/>
              <a:t>Soft shoulder drop-off</a:t>
            </a:r>
          </a:p>
          <a:p>
            <a:r>
              <a:rPr lang="en-US" altLang="en-US"/>
              <a:t>Uneven surface drop-off and improper recovery</a:t>
            </a:r>
          </a:p>
          <a:p>
            <a:endParaRPr lang="en-US" altLang="en-US"/>
          </a:p>
          <a:p>
            <a:endParaRPr lang="en-US" alt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altLang="en-US"/>
              <a:t>Excessive Relative Speed</a:t>
            </a:r>
            <a:endParaRPr lang="en-US" altLang="en-US" dirty="0"/>
          </a:p>
        </p:txBody>
      </p:sp>
      <p:sp>
        <p:nvSpPr>
          <p:cNvPr id="57347" name="Content Placeholder 2"/>
          <p:cNvSpPr>
            <a:spLocks noGrp="1"/>
          </p:cNvSpPr>
          <p:nvPr>
            <p:ph idx="1"/>
          </p:nvPr>
        </p:nvSpPr>
        <p:spPr/>
        <p:txBody>
          <a:bodyPr/>
          <a:lstStyle/>
          <a:p>
            <a:r>
              <a:rPr lang="en-US" altLang="en-US" dirty="0"/>
              <a:t>Vehicle speed measured at any MPH which is considered unsafe in relationship  to your environment, road conditions, and your vehicle</a:t>
            </a:r>
          </a:p>
          <a:p>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altLang="en-US"/>
              <a:t>Rollover Prevention</a:t>
            </a:r>
            <a:endParaRPr lang="en-US" altLang="en-US" dirty="0"/>
          </a:p>
        </p:txBody>
      </p:sp>
      <p:sp>
        <p:nvSpPr>
          <p:cNvPr id="58371" name="Content Placeholder 2"/>
          <p:cNvSpPr>
            <a:spLocks noGrp="1"/>
          </p:cNvSpPr>
          <p:nvPr>
            <p:ph idx="1"/>
          </p:nvPr>
        </p:nvSpPr>
        <p:spPr/>
        <p:txBody>
          <a:bodyPr>
            <a:normAutofit/>
          </a:bodyPr>
          <a:lstStyle/>
          <a:p>
            <a:r>
              <a:rPr lang="en-US" altLang="en-US" dirty="0"/>
              <a:t>Soft Shoulder Drop off</a:t>
            </a:r>
          </a:p>
          <a:p>
            <a:pPr lvl="1"/>
            <a:r>
              <a:rPr lang="en-US" altLang="en-US" dirty="0"/>
              <a:t> Unpaved road or paved road w/unpaved shoulder</a:t>
            </a:r>
          </a:p>
          <a:p>
            <a:endParaRPr lang="en-US" altLang="en-US" sz="1500" dirty="0"/>
          </a:p>
          <a:p>
            <a:pPr lvl="1"/>
            <a:r>
              <a:rPr lang="en-US" altLang="en-US" dirty="0"/>
              <a:t>Tires drop-off onto shoulder &amp; may begin to sink</a:t>
            </a:r>
          </a:p>
          <a:p>
            <a:endParaRPr lang="en-US" altLang="en-US" sz="1500" dirty="0"/>
          </a:p>
          <a:p>
            <a:pPr lvl="1"/>
            <a:r>
              <a:rPr lang="en-US" altLang="en-US" dirty="0"/>
              <a:t>Driver brakes abruptly</a:t>
            </a:r>
          </a:p>
          <a:p>
            <a:pPr lvl="2"/>
            <a:r>
              <a:rPr lang="en-US" altLang="en-US" dirty="0"/>
              <a:t>Transferring considerable vehicle weight causing wheels to plow</a:t>
            </a:r>
          </a:p>
          <a:p>
            <a:pPr lvl="2"/>
            <a:r>
              <a:rPr lang="en-US" altLang="en-US" dirty="0"/>
              <a:t>Slowing vehicle abruptly and sinking into soft shoulder</a:t>
            </a:r>
          </a:p>
          <a:p>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altLang="en-US"/>
              <a:t>Rollover Prevention</a:t>
            </a:r>
            <a:endParaRPr lang="en-US" altLang="en-US" dirty="0"/>
          </a:p>
        </p:txBody>
      </p:sp>
      <p:sp>
        <p:nvSpPr>
          <p:cNvPr id="3" name="Content Placeholder 2"/>
          <p:cNvSpPr>
            <a:spLocks noGrp="1"/>
          </p:cNvSpPr>
          <p:nvPr>
            <p:ph idx="1"/>
          </p:nvPr>
        </p:nvSpPr>
        <p:spPr/>
        <p:txBody>
          <a:bodyPr>
            <a:normAutofit/>
          </a:bodyPr>
          <a:lstStyle/>
          <a:p>
            <a:r>
              <a:rPr lang="en-US" dirty="0"/>
              <a:t>Uneven Surface Drop off and Improper Recovery </a:t>
            </a:r>
          </a:p>
          <a:p>
            <a:pPr lvl="1"/>
            <a:r>
              <a:rPr lang="en-US" dirty="0"/>
              <a:t>Travel likely on road with an unpaved shoulder</a:t>
            </a:r>
          </a:p>
          <a:p>
            <a:pPr lvl="1"/>
            <a:r>
              <a:rPr lang="en-US" dirty="0"/>
              <a:t>Driver drifts off of paved surface with right tires</a:t>
            </a:r>
          </a:p>
          <a:p>
            <a:pPr lvl="1"/>
            <a:r>
              <a:rPr lang="en-US" dirty="0"/>
              <a:t>In an attempt to get vehicle back onto road surface, the driver over steers hard left</a:t>
            </a:r>
          </a:p>
          <a:p>
            <a:pPr lvl="2"/>
            <a:endParaRPr lang="en-US" dirty="0"/>
          </a:p>
          <a:p>
            <a:pPr lvl="1"/>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fontScale="90000"/>
          </a:bodyPr>
          <a:lstStyle/>
          <a:p>
            <a:r>
              <a:rPr lang="en-US" altLang="en-US"/>
              <a:t>Rollover Prevention</a:t>
            </a:r>
            <a:endParaRPr lang="en-US" altLang="en-US" dirty="0"/>
          </a:p>
        </p:txBody>
      </p:sp>
      <p:sp>
        <p:nvSpPr>
          <p:cNvPr id="60420" name="Rectangle 3"/>
          <p:cNvSpPr>
            <a:spLocks noGrp="1" noChangeArrowheads="1"/>
          </p:cNvSpPr>
          <p:nvPr>
            <p:ph idx="1"/>
          </p:nvPr>
        </p:nvSpPr>
        <p:spPr/>
        <p:txBody>
          <a:bodyPr/>
          <a:lstStyle/>
          <a:p>
            <a:r>
              <a:rPr lang="en-US" altLang="en-US" dirty="0"/>
              <a:t>Body Roll</a:t>
            </a:r>
          </a:p>
          <a:p>
            <a:pPr lvl="1"/>
            <a:r>
              <a:rPr lang="en-US" altLang="en-US" dirty="0"/>
              <a:t>The </a:t>
            </a:r>
            <a:r>
              <a:rPr lang="en-US" altLang="en-US" b="1" u="sng" dirty="0"/>
              <a:t>movement of the body &amp; chassis</a:t>
            </a:r>
            <a:r>
              <a:rPr lang="en-US" altLang="en-US" dirty="0"/>
              <a:t> onto the suspension &amp; tires</a:t>
            </a:r>
          </a:p>
          <a:p>
            <a:pPr lvl="1"/>
            <a:r>
              <a:rPr lang="en-US" altLang="en-US" dirty="0"/>
              <a:t>Dynamic </a:t>
            </a:r>
            <a:r>
              <a:rPr lang="en-US" altLang="en-US" b="1" u="sng" dirty="0"/>
              <a:t>weight transfer causes</a:t>
            </a:r>
            <a:r>
              <a:rPr lang="en-US" altLang="en-US" dirty="0"/>
              <a:t> changes in the vehicle’s weight distribution on:</a:t>
            </a:r>
          </a:p>
          <a:p>
            <a:pPr lvl="2"/>
            <a:r>
              <a:rPr lang="en-US" altLang="en-US" dirty="0"/>
              <a:t>Each axle</a:t>
            </a:r>
          </a:p>
          <a:p>
            <a:pPr lvl="2"/>
            <a:r>
              <a:rPr lang="en-US" altLang="en-US" dirty="0"/>
              <a:t>Each tire</a:t>
            </a:r>
          </a:p>
          <a:p>
            <a:pPr lvl="2"/>
            <a:r>
              <a:rPr lang="en-US" altLang="en-US" dirty="0"/>
              <a:t>Center of gravity</a:t>
            </a:r>
            <a:br>
              <a:rPr lang="en-US" altLang="en-US" dirty="0"/>
            </a:br>
            <a:endParaRPr lang="en-US" altLang="en-US" dirty="0"/>
          </a:p>
        </p:txBody>
      </p:sp>
      <p:sp>
        <p:nvSpPr>
          <p:cNvPr id="60418" name="Slide Number Placeholder 6"/>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95116A-5406-4C99-BF85-D1DFE72C3830}" type="slidenum">
              <a:rPr lang="en-US" altLang="en-US"/>
              <a:pPr eaLnBrk="1" hangingPunct="1"/>
              <a:t>46</a:t>
            </a:fld>
            <a:endParaRPr lang="en-US"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normAutofit fontScale="90000"/>
          </a:bodyPr>
          <a:lstStyle/>
          <a:p>
            <a:r>
              <a:rPr lang="en-US" altLang="en-US" dirty="0"/>
              <a:t>Rollover Prevention</a:t>
            </a:r>
          </a:p>
        </p:txBody>
      </p:sp>
      <p:sp>
        <p:nvSpPr>
          <p:cNvPr id="96260" name="Rectangle 3"/>
          <p:cNvSpPr>
            <a:spLocks noGrp="1" noChangeArrowheads="1"/>
          </p:cNvSpPr>
          <p:nvPr>
            <p:ph idx="1"/>
          </p:nvPr>
        </p:nvSpPr>
        <p:spPr/>
        <p:txBody>
          <a:bodyPr>
            <a:normAutofit fontScale="25000" lnSpcReduction="20000"/>
          </a:bodyPr>
          <a:lstStyle/>
          <a:p>
            <a:pPr eaLnBrk="1" hangingPunct="1">
              <a:defRPr/>
            </a:pPr>
            <a:r>
              <a:rPr lang="en-US" sz="12800" dirty="0"/>
              <a:t>Causes of Body Roll</a:t>
            </a:r>
          </a:p>
          <a:p>
            <a:pPr lvl="1">
              <a:defRPr/>
            </a:pPr>
            <a:r>
              <a:rPr lang="en-US" sz="11200" dirty="0"/>
              <a:t>Acceleration</a:t>
            </a:r>
          </a:p>
          <a:p>
            <a:pPr lvl="1">
              <a:defRPr/>
            </a:pPr>
            <a:r>
              <a:rPr lang="en-US" sz="11200" dirty="0"/>
              <a:t>Water Slosh</a:t>
            </a:r>
          </a:p>
          <a:p>
            <a:pPr lvl="1">
              <a:defRPr/>
            </a:pPr>
            <a:r>
              <a:rPr lang="en-US" sz="11200" dirty="0"/>
              <a:t>Steering motion</a:t>
            </a:r>
          </a:p>
          <a:p>
            <a:pPr lvl="1">
              <a:defRPr/>
            </a:pPr>
            <a:r>
              <a:rPr lang="en-US" sz="11200" dirty="0"/>
              <a:t>Road configurations</a:t>
            </a:r>
          </a:p>
          <a:p>
            <a:pPr lvl="1">
              <a:defRPr/>
            </a:pPr>
            <a:r>
              <a:rPr lang="en-US" sz="11200" dirty="0"/>
              <a:t>Driving thru a curve</a:t>
            </a:r>
          </a:p>
          <a:p>
            <a:pPr lvl="1">
              <a:defRPr/>
            </a:pPr>
            <a:r>
              <a:rPr lang="en-US" sz="11200" dirty="0"/>
              <a:t>Tire sidewall flexibility</a:t>
            </a:r>
          </a:p>
          <a:p>
            <a:pPr lvl="1">
              <a:defRPr/>
            </a:pPr>
            <a:r>
              <a:rPr lang="en-US" sz="11200" dirty="0"/>
              <a:t>Personnel moving inside vehicle</a:t>
            </a:r>
          </a:p>
          <a:p>
            <a:pPr lvl="1">
              <a:defRPr/>
            </a:pPr>
            <a:endParaRPr lang="en-US" sz="7400" dirty="0"/>
          </a:p>
          <a:p>
            <a:pPr lvl="1">
              <a:defRPr/>
            </a:pPr>
            <a:endParaRPr lang="en-US" dirty="0"/>
          </a:p>
          <a:p>
            <a:pPr lvl="1">
              <a:defRPr/>
            </a:pPr>
            <a:endParaRPr lang="en-US" dirty="0"/>
          </a:p>
          <a:p>
            <a:pPr marL="457200" lvl="1" indent="0">
              <a:buFontTx/>
              <a:buNone/>
              <a:defRPr/>
            </a:pPr>
            <a:endParaRPr lang="en-US" dirty="0"/>
          </a:p>
          <a:p>
            <a:pPr lvl="1">
              <a:defRPr/>
            </a:pPr>
            <a:endParaRPr lang="en-US" dirty="0"/>
          </a:p>
          <a:p>
            <a:pPr lvl="1">
              <a:defRPr/>
            </a:pPr>
            <a:endParaRPr lang="en-US" dirty="0"/>
          </a:p>
          <a:p>
            <a:pPr marL="457200" lvl="1" indent="0">
              <a:buFontTx/>
              <a:buNone/>
              <a:defRPr/>
            </a:pPr>
            <a:endParaRPr lang="en-US" dirty="0"/>
          </a:p>
          <a:p>
            <a:pPr marL="914400" lvl="2" indent="0">
              <a:buClr>
                <a:srgbClr val="FFFF00"/>
              </a:buClr>
              <a:buFontTx/>
              <a:buNone/>
              <a:defRPr/>
            </a:pPr>
            <a:br>
              <a:rPr lang="en-US" dirty="0"/>
            </a:br>
            <a:endParaRPr lang="en-US" dirty="0"/>
          </a:p>
        </p:txBody>
      </p:sp>
      <p:sp>
        <p:nvSpPr>
          <p:cNvPr id="61442" name="Slide Number Placeholder 6"/>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30902F-AC2D-4C89-B3D6-9EF6DFE6E126}" type="slidenum">
              <a:rPr lang="en-US" altLang="en-US"/>
              <a:pPr eaLnBrk="1" hangingPunct="1"/>
              <a:t>47</a:t>
            </a:fld>
            <a:endParaRPr lang="en-US"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US" altLang="en-US" dirty="0"/>
              <a:t>Wear Seatbelts &amp; Slow Down</a:t>
            </a:r>
          </a:p>
        </p:txBody>
      </p:sp>
      <p:pic>
        <p:nvPicPr>
          <p:cNvPr id="108548" name="Picture 6" descr="ambulance wrecke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341348"/>
            <a:ext cx="4038600" cy="3043667"/>
          </a:xfrm>
        </p:spPr>
      </p:pic>
      <p:pic>
        <p:nvPicPr>
          <p:cNvPr id="108547" name="Picture 4" descr="photo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420824"/>
            <a:ext cx="4038600" cy="2884714"/>
          </a:xfrm>
        </p:spPr>
      </p:pic>
    </p:spTree>
    <p:extLst>
      <p:ext uri="{BB962C8B-B14F-4D97-AF65-F5344CB8AC3E}">
        <p14:creationId xmlns:p14="http://schemas.microsoft.com/office/powerpoint/2010/main" val="223729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457200"/>
            <a:ext cx="8229600" cy="685800"/>
          </a:xfrm>
        </p:spPr>
        <p:txBody>
          <a:bodyPr>
            <a:noAutofit/>
          </a:bodyPr>
          <a:lstStyle/>
          <a:p>
            <a:pPr eaLnBrk="1" hangingPunct="1"/>
            <a:r>
              <a:rPr lang="en-US" altLang="en-US" sz="4000" dirty="0"/>
              <a:t>Physical Forces</a:t>
            </a:r>
          </a:p>
        </p:txBody>
      </p:sp>
      <p:sp>
        <p:nvSpPr>
          <p:cNvPr id="86019" name="Rectangle 3"/>
          <p:cNvSpPr>
            <a:spLocks noGrp="1" noChangeArrowheads="1"/>
          </p:cNvSpPr>
          <p:nvPr>
            <p:ph type="body" sz="half" idx="1"/>
          </p:nvPr>
        </p:nvSpPr>
        <p:spPr>
          <a:xfrm>
            <a:off x="228600" y="1981200"/>
            <a:ext cx="4033838" cy="4525962"/>
          </a:xfrm>
        </p:spPr>
        <p:txBody>
          <a:bodyPr/>
          <a:lstStyle/>
          <a:p>
            <a:pPr eaLnBrk="1" hangingPunct="1">
              <a:buFontTx/>
              <a:buNone/>
            </a:pPr>
            <a:r>
              <a:rPr lang="en-US" altLang="en-US" sz="2800" dirty="0"/>
              <a:t>	</a:t>
            </a:r>
            <a:r>
              <a:rPr lang="en-US" altLang="en-US" u="sng" dirty="0"/>
              <a:t>Friction</a:t>
            </a:r>
            <a:r>
              <a:rPr lang="en-US" altLang="en-US" dirty="0"/>
              <a:t> – resistance to motion between two moving objects that touch.</a:t>
            </a:r>
          </a:p>
          <a:p>
            <a:pPr eaLnBrk="1" hangingPunct="1">
              <a:buFontTx/>
              <a:buNone/>
            </a:pPr>
            <a:endParaRPr lang="en-US" altLang="en-US" sz="1000" dirty="0"/>
          </a:p>
          <a:p>
            <a:pPr lvl="1" eaLnBrk="1" hangingPunct="1"/>
            <a:r>
              <a:rPr lang="en-US" altLang="en-US" dirty="0"/>
              <a:t>Tire/Road Friction</a:t>
            </a:r>
          </a:p>
          <a:p>
            <a:pPr lvl="1" eaLnBrk="1" hangingPunct="1"/>
            <a:r>
              <a:rPr lang="en-US" altLang="en-US" dirty="0"/>
              <a:t>Brake Friction</a:t>
            </a:r>
          </a:p>
          <a:p>
            <a:pPr lvl="1" eaLnBrk="1" hangingPunct="1"/>
            <a:r>
              <a:rPr lang="en-US" altLang="en-US" dirty="0"/>
              <a:t>Steering Friction</a:t>
            </a:r>
          </a:p>
        </p:txBody>
      </p:sp>
      <p:pic>
        <p:nvPicPr>
          <p:cNvPr id="86020" name="Picture 4" descr="MVC-001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286000"/>
            <a:ext cx="4033838" cy="3328988"/>
          </a:xfrm>
          <a:solidFill>
            <a:schemeClr val="tx1"/>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18974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altLang="en-US" dirty="0"/>
              <a:t>Physical Forces</a:t>
            </a:r>
          </a:p>
        </p:txBody>
      </p:sp>
      <p:sp>
        <p:nvSpPr>
          <p:cNvPr id="87043" name="Rectangle 3"/>
          <p:cNvSpPr>
            <a:spLocks noGrp="1" noChangeArrowheads="1"/>
          </p:cNvSpPr>
          <p:nvPr>
            <p:ph type="body" idx="1"/>
          </p:nvPr>
        </p:nvSpPr>
        <p:spPr/>
        <p:txBody>
          <a:bodyPr/>
          <a:lstStyle/>
          <a:p>
            <a:pPr marL="0" indent="0">
              <a:buNone/>
            </a:pPr>
            <a:r>
              <a:rPr lang="en-US" altLang="en-US" dirty="0"/>
              <a:t>Velocity – speed</a:t>
            </a:r>
          </a:p>
          <a:p>
            <a:endParaRPr lang="en-US" altLang="en-US" sz="1000" dirty="0"/>
          </a:p>
          <a:p>
            <a:pPr lvl="1"/>
            <a:r>
              <a:rPr lang="en-US" altLang="en-US" dirty="0"/>
              <a:t>Acceleration (velocity increase)</a:t>
            </a:r>
          </a:p>
          <a:p>
            <a:pPr lvl="1"/>
            <a:r>
              <a:rPr lang="en-US" altLang="en-US" dirty="0"/>
              <a:t>Deceleration (velocity decrease)</a:t>
            </a:r>
          </a:p>
          <a:p>
            <a:pPr lvl="1"/>
            <a:r>
              <a:rPr lang="en-US" altLang="en-US" dirty="0"/>
              <a:t>Braking (velocity decrease)</a:t>
            </a:r>
          </a:p>
        </p:txBody>
      </p:sp>
      <p:sp>
        <p:nvSpPr>
          <p:cNvPr id="4" name="TextBox 3"/>
          <p:cNvSpPr txBox="1"/>
          <p:nvPr/>
        </p:nvSpPr>
        <p:spPr>
          <a:xfrm>
            <a:off x="533400" y="6202687"/>
            <a:ext cx="2057400" cy="369332"/>
          </a:xfrm>
          <a:prstGeom prst="rect">
            <a:avLst/>
          </a:prstGeom>
          <a:noFill/>
        </p:spPr>
        <p:txBody>
          <a:bodyPr wrap="square" rtlCol="0">
            <a:spAutoFit/>
          </a:bodyPr>
          <a:lstStyle/>
          <a:p>
            <a:r>
              <a:rPr lang="en-US" dirty="0">
                <a:solidFill>
                  <a:schemeClr val="bg1"/>
                </a:solidFill>
              </a:rPr>
              <a:t>PM Fill-In</a:t>
            </a:r>
          </a:p>
        </p:txBody>
      </p:sp>
    </p:spTree>
    <p:extLst>
      <p:ext uri="{BB962C8B-B14F-4D97-AF65-F5344CB8AC3E}">
        <p14:creationId xmlns:p14="http://schemas.microsoft.com/office/powerpoint/2010/main" val="4571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Autofit/>
          </a:bodyPr>
          <a:lstStyle/>
          <a:p>
            <a:pPr eaLnBrk="1" hangingPunct="1"/>
            <a:r>
              <a:rPr lang="en-US" altLang="en-US" sz="4000" dirty="0"/>
              <a:t>Physical Forces</a:t>
            </a:r>
          </a:p>
        </p:txBody>
      </p:sp>
      <p:sp>
        <p:nvSpPr>
          <p:cNvPr id="88067" name="Rectangle 3"/>
          <p:cNvSpPr>
            <a:spLocks noGrp="1" noChangeArrowheads="1"/>
          </p:cNvSpPr>
          <p:nvPr>
            <p:ph type="body" idx="1"/>
          </p:nvPr>
        </p:nvSpPr>
        <p:spPr/>
        <p:txBody>
          <a:bodyPr/>
          <a:lstStyle/>
          <a:p>
            <a:pPr eaLnBrk="1" hangingPunct="1">
              <a:buFontTx/>
              <a:buNone/>
            </a:pPr>
            <a:r>
              <a:rPr lang="en-US" altLang="en-US" sz="2800" dirty="0"/>
              <a:t>	</a:t>
            </a:r>
          </a:p>
          <a:p>
            <a:pPr eaLnBrk="1" hangingPunct="1">
              <a:buFontTx/>
              <a:buNone/>
            </a:pPr>
            <a:r>
              <a:rPr lang="en-US" altLang="en-US" sz="2800" dirty="0"/>
              <a:t>	</a:t>
            </a:r>
            <a:r>
              <a:rPr lang="en-US" altLang="en-US" u="sng" dirty="0"/>
              <a:t>Momentum</a:t>
            </a:r>
            <a:r>
              <a:rPr lang="en-US" altLang="en-US" dirty="0"/>
              <a:t> – is measured as the product of the object’s mass or weight times its velocity.</a:t>
            </a:r>
          </a:p>
          <a:p>
            <a:pPr eaLnBrk="1" hangingPunct="1">
              <a:buFontTx/>
              <a:buNone/>
            </a:pPr>
            <a:endParaRPr lang="en-US" altLang="en-US" sz="1000" dirty="0"/>
          </a:p>
          <a:p>
            <a:pPr eaLnBrk="1" hangingPunct="1">
              <a:buFontTx/>
              <a:buNone/>
            </a:pPr>
            <a:r>
              <a:rPr lang="en-US" altLang="en-US" dirty="0"/>
              <a:t>	</a:t>
            </a:r>
            <a:r>
              <a:rPr lang="en-US" altLang="en-US" u="sng" dirty="0"/>
              <a:t>Inertia</a:t>
            </a:r>
            <a:r>
              <a:rPr lang="en-US" altLang="en-US" dirty="0"/>
              <a:t> – the force it takes for a moving object to stay in motion in the same direction.</a:t>
            </a:r>
            <a:endParaRPr lang="en-US" altLang="en-US" u="sng" dirty="0"/>
          </a:p>
        </p:txBody>
      </p:sp>
    </p:spTree>
    <p:extLst>
      <p:ext uri="{BB962C8B-B14F-4D97-AF65-F5344CB8AC3E}">
        <p14:creationId xmlns:p14="http://schemas.microsoft.com/office/powerpoint/2010/main" val="421517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Autofit/>
          </a:bodyPr>
          <a:lstStyle/>
          <a:p>
            <a:pPr eaLnBrk="1" hangingPunct="1"/>
            <a:r>
              <a:rPr lang="en-US" altLang="en-US" sz="4000" dirty="0"/>
              <a:t>Physical Forces</a:t>
            </a:r>
          </a:p>
        </p:txBody>
      </p:sp>
      <p:sp>
        <p:nvSpPr>
          <p:cNvPr id="89091" name="Rectangle 3"/>
          <p:cNvSpPr>
            <a:spLocks noGrp="1" noChangeArrowheads="1"/>
          </p:cNvSpPr>
          <p:nvPr>
            <p:ph type="body" idx="1"/>
          </p:nvPr>
        </p:nvSpPr>
        <p:spPr/>
        <p:txBody>
          <a:bodyPr/>
          <a:lstStyle/>
          <a:p>
            <a:pPr eaLnBrk="1" hangingPunct="1">
              <a:buFontTx/>
              <a:buNone/>
            </a:pPr>
            <a:r>
              <a:rPr lang="en-US" altLang="en-US" sz="2800" dirty="0"/>
              <a:t>	</a:t>
            </a:r>
            <a:r>
              <a:rPr lang="en-US" altLang="en-US" u="sng" dirty="0"/>
              <a:t>Centrifugal Force</a:t>
            </a:r>
            <a:r>
              <a:rPr lang="en-US" altLang="en-US" dirty="0"/>
              <a:t> – the force caused by inertia, </a:t>
            </a:r>
          </a:p>
          <a:p>
            <a:pPr eaLnBrk="1" hangingPunct="1">
              <a:buFontTx/>
              <a:buNone/>
            </a:pPr>
            <a:r>
              <a:rPr lang="en-US" altLang="en-US" dirty="0"/>
              <a:t>	which tends to make a rotating body move away from the center of rotation.</a:t>
            </a:r>
          </a:p>
          <a:p>
            <a:pPr eaLnBrk="1" hangingPunct="1">
              <a:buFontTx/>
              <a:buNone/>
            </a:pPr>
            <a:endParaRPr lang="en-US" altLang="en-US" sz="2800" u="sng" dirty="0"/>
          </a:p>
        </p:txBody>
      </p:sp>
    </p:spTree>
    <p:extLst>
      <p:ext uri="{BB962C8B-B14F-4D97-AF65-F5344CB8AC3E}">
        <p14:creationId xmlns:p14="http://schemas.microsoft.com/office/powerpoint/2010/main" val="19537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rot="-835258">
            <a:off x="1790811" y="4169378"/>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0116" name="Rectangle 4"/>
          <p:cNvSpPr>
            <a:spLocks noGrp="1" noChangeArrowheads="1"/>
          </p:cNvSpPr>
          <p:nvPr>
            <p:ph type="body" sz="half" idx="4294967295"/>
          </p:nvPr>
        </p:nvSpPr>
        <p:spPr>
          <a:xfrm>
            <a:off x="266700" y="1752600"/>
            <a:ext cx="8610600" cy="4449763"/>
          </a:xfrm>
          <a:solidFill>
            <a:schemeClr val="bg1"/>
          </a:solidFill>
        </p:spPr>
        <p:txBody>
          <a:bodyPr/>
          <a:lstStyle/>
          <a:p>
            <a:pPr eaLnBrk="1" hangingPunct="1">
              <a:buFontTx/>
              <a:buNone/>
            </a:pPr>
            <a:r>
              <a:rPr lang="en-US" altLang="en-US" sz="2800" u="sng" dirty="0">
                <a:solidFill>
                  <a:schemeClr val="tx1"/>
                </a:solidFill>
              </a:rPr>
              <a:t>Centrifugal Force</a:t>
            </a:r>
          </a:p>
        </p:txBody>
      </p:sp>
      <p:pic>
        <p:nvPicPr>
          <p:cNvPr id="90117" name="Picture 5"/>
          <p:cNvPicPr>
            <a:picLocks noGrp="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1181100" y="2245668"/>
            <a:ext cx="6781800" cy="3886200"/>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0115" name="Rectangle 3"/>
          <p:cNvSpPr>
            <a:spLocks noGrp="1" noChangeArrowheads="1"/>
          </p:cNvSpPr>
          <p:nvPr>
            <p:ph type="title" idx="4294967295"/>
          </p:nvPr>
        </p:nvSpPr>
        <p:spPr>
          <a:xfrm>
            <a:off x="457200" y="457200"/>
            <a:ext cx="8229600" cy="685800"/>
          </a:xfrm>
        </p:spPr>
        <p:txBody>
          <a:bodyPr/>
          <a:lstStyle/>
          <a:p>
            <a:pPr eaLnBrk="1" hangingPunct="1"/>
            <a:r>
              <a:rPr lang="en-US" altLang="en-US" sz="3600" dirty="0"/>
              <a:t>Physical Forces</a:t>
            </a:r>
          </a:p>
        </p:txBody>
      </p:sp>
      <p:sp>
        <p:nvSpPr>
          <p:cNvPr id="90118" name="Rectangle 6"/>
          <p:cNvSpPr>
            <a:spLocks noChangeArrowheads="1"/>
          </p:cNvSpPr>
          <p:nvPr/>
        </p:nvSpPr>
        <p:spPr bwMode="auto">
          <a:xfrm rot="20875944">
            <a:off x="3183767" y="5445315"/>
            <a:ext cx="1371600" cy="449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90119"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224975" y="5410200"/>
            <a:ext cx="2362200" cy="749300"/>
          </a:xfrm>
          <a:noFill/>
        </p:spPr>
      </p:pic>
    </p:spTree>
    <p:extLst>
      <p:ext uri="{BB962C8B-B14F-4D97-AF65-F5344CB8AC3E}">
        <p14:creationId xmlns:p14="http://schemas.microsoft.com/office/powerpoint/2010/main" val="19123601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90119"/>
                                        </p:tgtEl>
                                        <p:attrNameLst>
                                          <p:attrName>ppt_x</p:attrName>
                                        </p:attrNameLst>
                                      </p:cBhvr>
                                      <p:tavLst>
                                        <p:tav tm="0">
                                          <p:val>
                                            <p:strVal val="ppt_x"/>
                                          </p:val>
                                        </p:tav>
                                        <p:tav tm="100000">
                                          <p:val>
                                            <p:strVal val="1+ppt_w/2"/>
                                          </p:val>
                                        </p:tav>
                                      </p:tavLst>
                                    </p:anim>
                                    <p:anim calcmode="lin" valueType="num">
                                      <p:cBhvr additive="base">
                                        <p:cTn id="7" dur="500"/>
                                        <p:tgtEl>
                                          <p:spTgt spid="90119"/>
                                        </p:tgtEl>
                                        <p:attrNameLst>
                                          <p:attrName>ppt_y</p:attrName>
                                        </p:attrNameLst>
                                      </p:cBhvr>
                                      <p:tavLst>
                                        <p:tav tm="0">
                                          <p:val>
                                            <p:strVal val="ppt_y"/>
                                          </p:val>
                                        </p:tav>
                                        <p:tav tm="100000">
                                          <p:val>
                                            <p:strVal val="ppt_y"/>
                                          </p:val>
                                        </p:tav>
                                      </p:tavLst>
                                    </p:anim>
                                    <p:set>
                                      <p:cBhvr>
                                        <p:cTn id="8" dur="1" fill="hold">
                                          <p:stCondLst>
                                            <p:cond delay="499"/>
                                          </p:stCondLst>
                                        </p:cTn>
                                        <p:tgtEl>
                                          <p:spTgt spid="90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show</Template>
  <TotalTime>25411</TotalTime>
  <Words>1597</Words>
  <Application>Microsoft Office PowerPoint</Application>
  <PresentationFormat>On-screen Show (4:3)</PresentationFormat>
  <Paragraphs>276</Paragraphs>
  <Slides>48</Slides>
  <Notes>32</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5" baseType="lpstr">
      <vt:lpstr>Arial</vt:lpstr>
      <vt:lpstr>Calibri</vt:lpstr>
      <vt:lpstr>Monotype Sorts</vt:lpstr>
      <vt:lpstr>Office Theme</vt:lpstr>
      <vt:lpstr>1_Custom Design</vt:lpstr>
      <vt:lpstr>2_Custom Design</vt:lpstr>
      <vt:lpstr>VISIO</vt:lpstr>
      <vt:lpstr>Module VII – Vehicle Dynamics</vt:lpstr>
      <vt:lpstr>Module VII – Vehicle Dynamics</vt:lpstr>
      <vt:lpstr>Vehicle Dynamics Overview</vt:lpstr>
      <vt:lpstr>Physical Forces</vt:lpstr>
      <vt:lpstr>Physical Forces</vt:lpstr>
      <vt:lpstr>Physical Forces</vt:lpstr>
      <vt:lpstr>Physical Forces</vt:lpstr>
      <vt:lpstr>Physical Forces</vt:lpstr>
      <vt:lpstr>Physical Forces</vt:lpstr>
      <vt:lpstr>Vehicles in Motion</vt:lpstr>
      <vt:lpstr>Vehicles in Motion</vt:lpstr>
      <vt:lpstr>PowerPoint Presentation</vt:lpstr>
      <vt:lpstr>PowerPoint Presentation</vt:lpstr>
      <vt:lpstr>PowerPoint Presentation</vt:lpstr>
      <vt:lpstr>Vehicle Characteristics</vt:lpstr>
      <vt:lpstr>Vehicle Characteristics</vt:lpstr>
      <vt:lpstr>Vehicle Characteristics</vt:lpstr>
      <vt:lpstr>Braking Systems</vt:lpstr>
      <vt:lpstr>Standard</vt:lpstr>
      <vt:lpstr>Air Brake System</vt:lpstr>
      <vt:lpstr>Braking Systems</vt:lpstr>
      <vt:lpstr>Braking Systems</vt:lpstr>
      <vt:lpstr>Vehicle Characteristics</vt:lpstr>
      <vt:lpstr>Vehicle Characteristics</vt:lpstr>
      <vt:lpstr>Stability Factor Calculation</vt:lpstr>
      <vt:lpstr>Stability Factor Calculation</vt:lpstr>
      <vt:lpstr>Weight Transfer</vt:lpstr>
      <vt:lpstr>Vehicle Balance and Traction Concepts</vt:lpstr>
      <vt:lpstr>Vehicle Balance and Traction Concepts</vt:lpstr>
      <vt:lpstr>Vehicle Balance and Traction Concepts</vt:lpstr>
      <vt:lpstr>Vehicle Balance and Traction Concepts</vt:lpstr>
      <vt:lpstr>Vehicle Balance and Traction Concepts</vt:lpstr>
      <vt:lpstr>Vehicle Balance and Traction Concepts</vt:lpstr>
      <vt:lpstr>Vehicle Balance and Traction Concepts</vt:lpstr>
      <vt:lpstr>Vehicle Balance and Traction Concepts</vt:lpstr>
      <vt:lpstr>Matching Speed to Road Conditions</vt:lpstr>
      <vt:lpstr>Matching Speed to Road Conditions</vt:lpstr>
      <vt:lpstr>Matching Speed to Road Conditions</vt:lpstr>
      <vt:lpstr>Matching Speed to Road Conditions</vt:lpstr>
      <vt:lpstr>Warning</vt:lpstr>
      <vt:lpstr>Rollover Prevention</vt:lpstr>
      <vt:lpstr>Common Rollover Circumstances</vt:lpstr>
      <vt:lpstr>Excessive Relative Speed</vt:lpstr>
      <vt:lpstr>Rollover Prevention</vt:lpstr>
      <vt:lpstr>Rollover Prevention</vt:lpstr>
      <vt:lpstr>Rollover Prevention</vt:lpstr>
      <vt:lpstr>Rollover Prevention</vt:lpstr>
      <vt:lpstr>Wear Seatbelts &amp; Slow Down</vt:lpstr>
    </vt:vector>
  </TitlesOfParts>
  <Company>espcg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Richard M. Gurba</cp:lastModifiedBy>
  <cp:revision>1046</cp:revision>
  <cp:lastPrinted>2013-10-30T13:04:09Z</cp:lastPrinted>
  <dcterms:created xsi:type="dcterms:W3CDTF">2007-12-31T14:23:53Z</dcterms:created>
  <dcterms:modified xsi:type="dcterms:W3CDTF">2024-04-25T13:01:20Z</dcterms:modified>
</cp:coreProperties>
</file>