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683" r:id="rId2"/>
    <p:sldMasterId id="2147483701" r:id="rId3"/>
  </p:sldMasterIdLst>
  <p:notesMasterIdLst>
    <p:notesMasterId r:id="rId64"/>
  </p:notesMasterIdLst>
  <p:handoutMasterIdLst>
    <p:handoutMasterId r:id="rId65"/>
  </p:handoutMasterIdLst>
  <p:sldIdLst>
    <p:sldId id="501" r:id="rId4"/>
    <p:sldId id="1367" r:id="rId5"/>
    <p:sldId id="1368" r:id="rId6"/>
    <p:sldId id="1369" r:id="rId7"/>
    <p:sldId id="1370" r:id="rId8"/>
    <p:sldId id="506" r:id="rId9"/>
    <p:sldId id="541" r:id="rId10"/>
    <p:sldId id="957" r:id="rId11"/>
    <p:sldId id="1371" r:id="rId12"/>
    <p:sldId id="1372" r:id="rId13"/>
    <p:sldId id="1373" r:id="rId14"/>
    <p:sldId id="1374" r:id="rId15"/>
    <p:sldId id="1375" r:id="rId16"/>
    <p:sldId id="677" r:id="rId17"/>
    <p:sldId id="512" r:id="rId18"/>
    <p:sldId id="1376" r:id="rId19"/>
    <p:sldId id="1469" r:id="rId20"/>
    <p:sldId id="1377" r:id="rId21"/>
    <p:sldId id="1378" r:id="rId22"/>
    <p:sldId id="1379" r:id="rId23"/>
    <p:sldId id="1380" r:id="rId24"/>
    <p:sldId id="1381" r:id="rId25"/>
    <p:sldId id="1382" r:id="rId26"/>
    <p:sldId id="1383" r:id="rId27"/>
    <p:sldId id="1412" r:id="rId28"/>
    <p:sldId id="1386" r:id="rId29"/>
    <p:sldId id="1384" r:id="rId30"/>
    <p:sldId id="1385" r:id="rId31"/>
    <p:sldId id="1387" r:id="rId32"/>
    <p:sldId id="1388" r:id="rId33"/>
    <p:sldId id="1389" r:id="rId34"/>
    <p:sldId id="1390" r:id="rId35"/>
    <p:sldId id="1177" r:id="rId36"/>
    <p:sldId id="1566" r:id="rId37"/>
    <p:sldId id="1441" r:id="rId38"/>
    <p:sldId id="1442" r:id="rId39"/>
    <p:sldId id="1436" r:id="rId40"/>
    <p:sldId id="1437" r:id="rId41"/>
    <p:sldId id="1391" r:id="rId42"/>
    <p:sldId id="950" r:id="rId43"/>
    <p:sldId id="1392" r:id="rId44"/>
    <p:sldId id="1219" r:id="rId45"/>
    <p:sldId id="1444" r:id="rId46"/>
    <p:sldId id="938" r:id="rId47"/>
    <p:sldId id="939" r:id="rId48"/>
    <p:sldId id="940" r:id="rId49"/>
    <p:sldId id="941" r:id="rId50"/>
    <p:sldId id="942" r:id="rId51"/>
    <p:sldId id="943" r:id="rId52"/>
    <p:sldId id="944" r:id="rId53"/>
    <p:sldId id="1455" r:id="rId54"/>
    <p:sldId id="1453" r:id="rId55"/>
    <p:sldId id="1454" r:id="rId56"/>
    <p:sldId id="1445" r:id="rId57"/>
    <p:sldId id="1467" r:id="rId58"/>
    <p:sldId id="1468" r:id="rId59"/>
    <p:sldId id="1446" r:id="rId60"/>
    <p:sldId id="1447" r:id="rId61"/>
    <p:sldId id="1448" r:id="rId62"/>
    <p:sldId id="1449" r:id="rId6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465" autoAdjust="0"/>
    <p:restoredTop sz="88333" autoAdjust="0"/>
  </p:normalViewPr>
  <p:slideViewPr>
    <p:cSldViewPr>
      <p:cViewPr varScale="1">
        <p:scale>
          <a:sx n="115" d="100"/>
          <a:sy n="115" d="100"/>
        </p:scale>
        <p:origin x="167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220"/>
    </p:cViewPr>
  </p:sorterViewPr>
  <p:notesViewPr>
    <p:cSldViewPr>
      <p:cViewPr varScale="1">
        <p:scale>
          <a:sx n="58" d="100"/>
          <a:sy n="58" d="100"/>
        </p:scale>
        <p:origin x="-16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45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245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45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A0393D07-1ADF-43EB-B685-43684A47DC47}" type="slidenum">
              <a:rPr lang="en-US"/>
              <a:pPr>
                <a:defRPr/>
              </a:pPr>
              <a:t>‹#›</a:t>
            </a:fld>
            <a:endParaRPr lang="en-US" dirty="0"/>
          </a:p>
        </p:txBody>
      </p:sp>
    </p:spTree>
    <p:extLst>
      <p:ext uri="{BB962C8B-B14F-4D97-AF65-F5344CB8AC3E}">
        <p14:creationId xmlns:p14="http://schemas.microsoft.com/office/powerpoint/2010/main" val="2192911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2211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31E5A3A2-8DF0-4818-AF35-667E7A97BC39}" type="slidenum">
              <a:rPr lang="en-US"/>
              <a:pPr>
                <a:defRPr/>
              </a:pPr>
              <a:t>‹#›</a:t>
            </a:fld>
            <a:endParaRPr lang="en-US" dirty="0"/>
          </a:p>
        </p:txBody>
      </p:sp>
    </p:spTree>
    <p:extLst>
      <p:ext uri="{BB962C8B-B14F-4D97-AF65-F5344CB8AC3E}">
        <p14:creationId xmlns:p14="http://schemas.microsoft.com/office/powerpoint/2010/main" val="791005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Module Goal. The goal is to get your driver prepared for the emergency response.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CF0F6472-D727-4221-88B9-134660A57CDB}" type="slidenum">
              <a:rPr lang="en-US" altLang="en-US"/>
              <a:pPr eaLnBrk="1" hangingPunct="1"/>
              <a:t>19</a:t>
            </a:fld>
            <a:endParaRPr lang="en-US" altLang="en-US"/>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934720" y="4415790"/>
            <a:ext cx="5140960" cy="4183380"/>
          </a:xfrm>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EC479E1-8288-4880-B40D-60F1D79083A9}" type="slidenum">
              <a:rPr lang="en-US" altLang="en-US"/>
              <a:pPr eaLnBrk="1" hangingPunct="1"/>
              <a:t>23</a:t>
            </a:fld>
            <a:endParaRPr lang="en-US" altLang="en-US"/>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F574555-2EB8-4751-8A8C-4F5E865F6ED6}" type="slidenum">
              <a:rPr lang="en-US" altLang="en-US"/>
              <a:pPr eaLnBrk="1" hangingPunct="1"/>
              <a:t>30</a:t>
            </a:fld>
            <a:endParaRPr lang="en-US" altLang="en-US"/>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9716C6F2-60BA-4D2E-9A8C-9F71AC94DB86}" type="slidenum">
              <a:rPr lang="en-US" altLang="en-US"/>
              <a:pPr eaLnBrk="1" hangingPunct="1"/>
              <a:t>32</a:t>
            </a:fld>
            <a:endParaRPr lang="en-US" altLang="en-US"/>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According to the U.S. Census Bureau statistical abstract, and as of December, 2010, the total number of bridges in the United States is 604,474. Among them, </a:t>
            </a:r>
          </a:p>
          <a:p>
            <a:r>
              <a:rPr lang="en-US" altLang="en-US">
                <a:latin typeface="Arial" pitchFamily="34" charset="0"/>
              </a:rPr>
              <a:t>146, 633 were found to be deficient and obsolete in the year 2010. As of 2010, 69,223 bridges were structurally deficient, and 77,410 bridges were functionally obsolete. The data is based on the National Bridge Inventory</a:t>
            </a:r>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5C74B4-9042-4892-A05D-31E1CC2D2722}" type="slidenum">
              <a:rPr lang="en-US" altLang="en-US" smtClean="0"/>
              <a:pPr eaLnBrk="1" hangingPunct="1"/>
              <a:t>33</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7301" eaLnBrk="0" fontAlgn="base" hangingPunct="0">
              <a:spcBef>
                <a:spcPct val="30000"/>
              </a:spcBef>
              <a:spcAft>
                <a:spcPct val="0"/>
              </a:spcAft>
            </a:pPr>
            <a:r>
              <a:rPr lang="en-US" altLang="en-US" dirty="0"/>
              <a:t>Discuss</a:t>
            </a:r>
            <a:r>
              <a:rPr lang="en-US" altLang="en-US" baseline="0" dirty="0"/>
              <a:t> how to handle</a:t>
            </a:r>
            <a:r>
              <a:rPr lang="en-US" altLang="en-US" dirty="0"/>
              <a:t> strong gusts of wind</a:t>
            </a:r>
            <a:r>
              <a:rPr lang="en-US" altLang="en-US" baseline="0" dirty="0"/>
              <a:t> while driving:</a:t>
            </a:r>
          </a:p>
          <a:p>
            <a:pPr marL="504732" indent="-504732">
              <a:buFontTx/>
              <a:buAutoNum type="arabicPeriod"/>
              <a:defRPr/>
            </a:pPr>
            <a:r>
              <a:rPr lang="en-US" dirty="0"/>
              <a:t>Reduce speed</a:t>
            </a:r>
          </a:p>
          <a:p>
            <a:pPr marL="504732" indent="-504732">
              <a:buFontTx/>
              <a:buAutoNum type="arabicPeriod"/>
              <a:defRPr/>
            </a:pPr>
            <a:r>
              <a:rPr lang="en-US" dirty="0"/>
              <a:t>Check for oncoming traffic</a:t>
            </a:r>
          </a:p>
          <a:p>
            <a:pPr marL="504732" indent="-504732">
              <a:buFontTx/>
              <a:buAutoNum type="arabicPeriod"/>
              <a:defRPr/>
            </a:pPr>
            <a:r>
              <a:rPr lang="en-US" dirty="0"/>
              <a:t>Adjust lane position</a:t>
            </a:r>
          </a:p>
          <a:p>
            <a:pPr marL="504732" indent="-504732">
              <a:buFontTx/>
              <a:buAutoNum type="arabicPeriod"/>
              <a:defRPr/>
            </a:pPr>
            <a:r>
              <a:rPr lang="en-US" dirty="0"/>
              <a:t>Do not over steer when responding to the gust</a:t>
            </a:r>
          </a:p>
          <a:p>
            <a:pPr marL="504732" indent="-504732">
              <a:buFontTx/>
              <a:buAutoNum type="arabicPeriod"/>
              <a:defRPr/>
            </a:pPr>
            <a:r>
              <a:rPr lang="en-US" dirty="0"/>
              <a:t> Prepare to counter steer</a:t>
            </a:r>
          </a:p>
          <a:p>
            <a:pPr marL="504732" indent="-504732">
              <a:buFontTx/>
              <a:buAutoNum type="arabicPeriod"/>
              <a:defRPr/>
            </a:pPr>
            <a:r>
              <a:rPr lang="en-US"/>
              <a:t> Stay off the brake</a:t>
            </a:r>
          </a:p>
          <a:p>
            <a:pPr defTabSz="897301" eaLnBrk="0" fontAlgn="base" hangingPunct="0">
              <a:spcBef>
                <a:spcPct val="30000"/>
              </a:spcBef>
              <a:spcAft>
                <a:spcPct val="0"/>
              </a:spcAft>
            </a:pPr>
            <a:endParaRPr lang="en-US" altLang="en-US" dirty="0">
              <a:latin typeface="Arial" pitchFamily="34" charset="0"/>
            </a:endParaRPr>
          </a:p>
        </p:txBody>
      </p:sp>
      <p:sp>
        <p:nvSpPr>
          <p:cNvPr id="312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3C704166-B749-4DAF-A514-D984ADE067B6}" type="slidenum">
              <a:rPr lang="en-US" altLang="en-US" smtClean="0">
                <a:solidFill>
                  <a:prstClr val="black"/>
                </a:solidFill>
              </a:rPr>
              <a:pPr eaLnBrk="1" hangingPunct="1"/>
              <a:t>34</a:t>
            </a:fld>
            <a:endParaRPr lang="en-US"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40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53BC40-73E1-4DDF-BD09-7EF3C2FFFEE6}" type="slidenum">
              <a:rPr lang="en-US" altLang="en-US" smtClean="0"/>
              <a:pPr eaLnBrk="1" hangingPunct="1"/>
              <a:t>35</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42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F541333-2E9E-4152-9AB2-0269A1CF099F}" type="slidenum">
              <a:rPr lang="en-US" altLang="en-US" smtClean="0"/>
              <a:pPr eaLnBrk="1" hangingPunct="1"/>
              <a:t>36</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335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3EE849-348C-4464-8E93-824D95CC99B9}" type="slidenum">
              <a:rPr lang="en-US" altLang="en-US" smtClean="0"/>
              <a:pPr eaLnBrk="1" hangingPunct="1"/>
              <a:t>37</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36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32BF9C-2E02-45A2-96A3-0911ED134750}" type="slidenum">
              <a:rPr lang="en-US" altLang="en-US" smtClean="0"/>
              <a:pPr eaLnBrk="1" hangingPunct="1"/>
              <a:t>38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21F7AB65-F1FE-44D6-B1FE-42F2B19E25CE}" type="slidenum">
              <a:rPr lang="en-US" altLang="en-US"/>
              <a:pPr eaLnBrk="1" hangingPunct="1"/>
              <a:t>4</a:t>
            </a:fld>
            <a:endParaRPr lang="en-US" altLang="en-US"/>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Cautionary speeds were designed for passenger cars. Do not exceed cautionary speeds.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349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29EFA0-6038-4684-8717-4F1FA01CC424}" type="slidenum">
              <a:rPr lang="en-US" altLang="en-US" smtClean="0"/>
              <a:pPr eaLnBrk="1" hangingPunct="1"/>
              <a:t>42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Check the  operators manual for specific guidelines on use and how to turn them off. </a:t>
            </a:r>
          </a:p>
        </p:txBody>
      </p:sp>
      <p:sp>
        <p:nvSpPr>
          <p:cNvPr id="311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22A42E-1A4A-4875-90E2-42A9EBC3C9BE}" type="slidenum">
              <a:rPr lang="en-US" altLang="en-US" smtClean="0"/>
              <a:pPr eaLnBrk="1" hangingPunct="1"/>
              <a:t>43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 </a:t>
            </a: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AA70C29-3482-40B2-9EB4-5AA07301DA89}" type="slidenum">
              <a:rPr lang="en-US" altLang="en-US" smtClean="0"/>
              <a:pPr eaLnBrk="1" hangingPunct="1"/>
              <a:t>44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56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FE26F3-095E-45FE-8DAB-9E1C512D11A8}" type="slidenum">
              <a:rPr lang="en-US" altLang="en-US" smtClean="0"/>
              <a:pPr eaLnBrk="1" hangingPunct="1"/>
              <a:t>45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a:ln/>
        </p:spPr>
      </p:sp>
      <p:sp>
        <p:nvSpPr>
          <p:cNvPr id="357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57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3FA796-D5AF-4547-8212-9ACDA7A15424}" type="slidenum">
              <a:rPr lang="en-US" altLang="en-US" smtClean="0"/>
              <a:pPr eaLnBrk="1" hangingPunct="1"/>
              <a:t>46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58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A287A8-8B58-44E9-83B0-F62F0E0C9E0B}" type="slidenum">
              <a:rPr lang="en-US" altLang="en-US" smtClean="0"/>
              <a:pPr eaLnBrk="1" hangingPunct="1"/>
              <a:t>47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59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6572E8-90B3-46BF-AA3E-16955F06FBAB}" type="slidenum">
              <a:rPr lang="en-US" altLang="en-US" smtClean="0"/>
              <a:pPr eaLnBrk="1" hangingPunct="1"/>
              <a:t>48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ln/>
        </p:spPr>
      </p:sp>
      <p:sp>
        <p:nvSpPr>
          <p:cNvPr id="360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60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990591-437B-46A1-97EB-E4776E74987F}" type="slidenum">
              <a:rPr lang="en-US" altLang="en-US" smtClean="0"/>
              <a:pPr eaLnBrk="1" hangingPunct="1"/>
              <a:t>49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ln/>
        </p:spPr>
      </p:sp>
      <p:sp>
        <p:nvSpPr>
          <p:cNvPr id="361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361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7FC678-BFF6-4738-9035-8866524FD46A}" type="slidenum">
              <a:rPr lang="en-US" altLang="en-US" smtClean="0"/>
              <a:pPr eaLnBrk="1" hangingPunct="1"/>
              <a:t>50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Each driver is responsible for the safety of himself,  fellow firefighters and the public.  You have to expected the unexpected and train annually.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73B6928-98E9-429E-8E2C-986B5A6FB30A}" type="slidenum">
              <a:rPr lang="en-US" altLang="en-US"/>
              <a:pPr eaLnBrk="1" hangingPunct="1"/>
              <a:t>59</a:t>
            </a:fld>
            <a:endParaRPr lang="en-US" altLang="en-US"/>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VFIS teaches skid avoidance vs. skid recovery.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Example of actions that may result in lost control.</a:t>
            </a:r>
          </a:p>
        </p:txBody>
      </p:sp>
      <p:sp>
        <p:nvSpPr>
          <p:cNvPr id="286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B4E985-5476-46FE-99D2-A0C3E7CFAFC3}" type="slidenum">
              <a:rPr lang="en-US" altLang="en-US" smtClean="0"/>
              <a:pPr eaLnBrk="1" hangingPunct="1"/>
              <a:t>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FD30F7D-1044-4D26-9158-529F0271B690}" type="slidenum">
              <a:rPr lang="en-US" altLang="en-US"/>
              <a:pPr eaLnBrk="1" hangingPunct="1"/>
              <a:t>16</a:t>
            </a:fld>
            <a:endParaRPr lang="en-US" alt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88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5B6E943-FEDE-4C56-BAD3-187134122E8E}" type="slidenum">
              <a:rPr lang="en-US" altLang="en-US" smtClean="0"/>
              <a:pPr eaLnBrk="1" hangingPunct="1"/>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4920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533400" y="23320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3320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13284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a:t>Click to edit Master title style</a:t>
            </a:r>
          </a:p>
        </p:txBody>
      </p:sp>
      <p:sp>
        <p:nvSpPr>
          <p:cNvPr id="3" name="Content Placeholder 2"/>
          <p:cNvSpPr>
            <a:spLocks noGrp="1"/>
          </p:cNvSpPr>
          <p:nvPr>
            <p:ph sz="half" idx="1"/>
          </p:nvPr>
        </p:nvSpPr>
        <p:spPr>
          <a:xfrm>
            <a:off x="533400" y="23320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280921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533400" y="23320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24400" y="2332038"/>
            <a:ext cx="4038600" cy="4525962"/>
          </a:xfrm>
        </p:spPr>
        <p:txBody>
          <a:bodyPr/>
          <a:lstStyle/>
          <a:p>
            <a:pPr lvl="0"/>
            <a:endParaRPr lang="en-US" noProof="0"/>
          </a:p>
        </p:txBody>
      </p:sp>
    </p:spTree>
    <p:extLst>
      <p:ext uri="{BB962C8B-B14F-4D97-AF65-F5344CB8AC3E}">
        <p14:creationId xmlns:p14="http://schemas.microsoft.com/office/powerpoint/2010/main" val="335284567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9906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533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24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972533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533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724400" y="23320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06822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0804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901952"/>
            <a:ext cx="8229600" cy="42245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514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60858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1188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8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05000"/>
            <a:ext cx="8229600" cy="4221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5422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59597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555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7756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66837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22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7409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5658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3721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5584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lstStyle/>
          <a:p>
            <a:endParaRPr lang="en-US"/>
          </a:p>
        </p:txBody>
      </p:sp>
      <p:sp>
        <p:nvSpPr>
          <p:cNvPr id="8" name="Text Placeholder 7"/>
          <p:cNvSpPr>
            <a:spLocks noGrp="1"/>
          </p:cNvSpPr>
          <p:nvPr>
            <p:ph type="body" sz="quarter" idx="11"/>
          </p:nvPr>
        </p:nvSpPr>
        <p:spPr>
          <a:xfrm>
            <a:off x="838200" y="1371600"/>
            <a:ext cx="2819400" cy="25908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62186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0911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4034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5981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spTree>
    <p:extLst>
      <p:ext uri="{BB962C8B-B14F-4D97-AF65-F5344CB8AC3E}">
        <p14:creationId xmlns:p14="http://schemas.microsoft.com/office/powerpoint/2010/main" val="3409619851"/>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spTree>
    <p:extLst>
      <p:ext uri="{BB962C8B-B14F-4D97-AF65-F5344CB8AC3E}">
        <p14:creationId xmlns:p14="http://schemas.microsoft.com/office/powerpoint/2010/main" val="264747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247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40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573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9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031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BC77CE-A337-4E22-8FE2-6486A71228F6}"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C9166-19AE-43BE-99DD-56ABB3829840}" type="slidenum">
              <a:rPr lang="en-US" smtClean="0"/>
              <a:t>‹#›</a:t>
            </a:fld>
            <a:endParaRPr lang="en-US"/>
          </a:p>
        </p:txBody>
      </p:sp>
    </p:spTree>
    <p:extLst>
      <p:ext uri="{BB962C8B-B14F-4D97-AF65-F5344CB8AC3E}">
        <p14:creationId xmlns:p14="http://schemas.microsoft.com/office/powerpoint/2010/main" val="50723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8602" y="76200"/>
            <a:ext cx="887011" cy="336058"/>
          </a:xfrm>
          <a:prstGeom prst="rect">
            <a:avLst/>
          </a:prstGeom>
        </p:spPr>
      </p:pic>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81A24-6025-477C-8E87-1B1B927429FD}" type="datetimeFigureOut">
              <a:rPr lang="en-US" smtClean="0"/>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04DC5-8F67-4A5F-A294-28072613B736}" type="slidenum">
              <a:rPr lang="en-US" smtClean="0"/>
              <a:t>‹#›</a:t>
            </a:fld>
            <a:endParaRPr lang="en-US"/>
          </a:p>
        </p:txBody>
      </p:sp>
      <p:pic>
        <p:nvPicPr>
          <p:cNvPr id="10" name="Picture 9"/>
          <p:cNvPicPr>
            <a:picLocks noChangeAspect="1"/>
          </p:cNvPicPr>
          <p:nvPr userDrawn="1"/>
        </p:nvPicPr>
        <p:blipFill rotWithShape="1">
          <a:blip r:embed="rId18">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spTree>
    <p:extLst>
      <p:ext uri="{BB962C8B-B14F-4D97-AF65-F5344CB8AC3E}">
        <p14:creationId xmlns:p14="http://schemas.microsoft.com/office/powerpoint/2010/main" val="26144985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13" r:id="rId9"/>
    <p:sldLayoutId id="2147483715" r:id="rId10"/>
    <p:sldLayoutId id="2147483716" r:id="rId11"/>
    <p:sldLayoutId id="2147483718" r:id="rId12"/>
    <p:sldLayoutId id="2147483719" r:id="rId13"/>
    <p:sldLayoutId id="214748372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1DB17-0F13-464E-A02B-19913B2E706B}" type="datetimeFigureOut">
              <a:rPr lang="en-US" smtClean="0"/>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4A8BE-2851-4450-9556-A40C0FD2DDD2}" type="slidenum">
              <a:rPr lang="en-US" smtClean="0"/>
              <a:t>‹#›</a:t>
            </a:fld>
            <a:endParaRPr lang="en-US"/>
          </a:p>
        </p:txBody>
      </p:sp>
      <p:pic>
        <p:nvPicPr>
          <p:cNvPr id="8" name="Picture 7"/>
          <p:cNvPicPr>
            <a:picLocks noChangeAspect="1"/>
          </p:cNvPicPr>
          <p:nvPr userDrawn="1"/>
        </p:nvPicPr>
        <p:blipFill rotWithShape="1">
          <a:blip r:embed="rId11">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28602" y="76645"/>
            <a:ext cx="887011" cy="335168"/>
          </a:xfrm>
          <a:prstGeom prst="rect">
            <a:avLst/>
          </a:prstGeom>
        </p:spPr>
      </p:pic>
    </p:spTree>
    <p:extLst>
      <p:ext uri="{BB962C8B-B14F-4D97-AF65-F5344CB8AC3E}">
        <p14:creationId xmlns:p14="http://schemas.microsoft.com/office/powerpoint/2010/main" val="146889110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ADE14-AAEE-4C31-9035-632CA6E04AAF}" type="datetimeFigureOut">
              <a:rPr lang="en-US" smtClean="0"/>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CF451-1530-4556-A5B6-8A49F3A57C61}" type="slidenum">
              <a:rPr lang="en-US" smtClean="0"/>
              <a:t>‹#›</a:t>
            </a:fld>
            <a:endParaRPr lang="en-US"/>
          </a:p>
        </p:txBody>
      </p:sp>
    </p:spTree>
    <p:extLst>
      <p:ext uri="{BB962C8B-B14F-4D97-AF65-F5344CB8AC3E}">
        <p14:creationId xmlns:p14="http://schemas.microsoft.com/office/powerpoint/2010/main" val="14779200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Autofit/>
          </a:bodyPr>
          <a:lstStyle/>
          <a:p>
            <a:r>
              <a:rPr lang="en-US" altLang="en-US" sz="3000" dirty="0"/>
              <a:t>Module VIII - Emergency Vehicle Operations / Safety</a:t>
            </a:r>
          </a:p>
        </p:txBody>
      </p:sp>
      <p:sp>
        <p:nvSpPr>
          <p:cNvPr id="63491" name="Rectangle 3"/>
          <p:cNvSpPr>
            <a:spLocks noGrp="1" noChangeArrowheads="1"/>
          </p:cNvSpPr>
          <p:nvPr>
            <p:ph idx="1"/>
          </p:nvPr>
        </p:nvSpPr>
        <p:spPr>
          <a:xfrm>
            <a:off x="457200" y="1676400"/>
            <a:ext cx="8229600" cy="4876800"/>
          </a:xfrm>
        </p:spPr>
        <p:txBody>
          <a:bodyPr>
            <a:normAutofit lnSpcReduction="10000"/>
          </a:bodyPr>
          <a:lstStyle/>
          <a:p>
            <a:pPr marL="0" indent="0">
              <a:buNone/>
            </a:pPr>
            <a:r>
              <a:rPr lang="en-US" altLang="en-US" sz="3500" b="1" dirty="0"/>
              <a:t>Goal</a:t>
            </a:r>
          </a:p>
          <a:p>
            <a:pPr marL="0" indent="0">
              <a:buNone/>
            </a:pPr>
            <a:endParaRPr lang="en-US" altLang="en-US" sz="1100" b="1" dirty="0"/>
          </a:p>
          <a:p>
            <a:pPr marL="0" indent="0">
              <a:buNone/>
            </a:pPr>
            <a:r>
              <a:rPr lang="en-US" altLang="en-US" dirty="0"/>
              <a:t>The goal is to have the participant appreciate the necessity of being prepared to drive emergency vehicles. Understanding the need to be mentally and physically prepared to avoid situations that may adversely affect emergency vehicle operations, implement best practices in safety, and develop defensive driving techniques to avoid or reduce the consequences of vehicle collisions.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fontScale="90000"/>
          </a:bodyPr>
          <a:lstStyle/>
          <a:p>
            <a:r>
              <a:rPr lang="en-US" altLang="en-US"/>
              <a:t>Preparing to Drive</a:t>
            </a:r>
          </a:p>
        </p:txBody>
      </p:sp>
      <p:sp>
        <p:nvSpPr>
          <p:cNvPr id="116739" name="Rectangle 3"/>
          <p:cNvSpPr>
            <a:spLocks noGrp="1" noChangeArrowheads="1"/>
          </p:cNvSpPr>
          <p:nvPr>
            <p:ph type="body" idx="1"/>
          </p:nvPr>
        </p:nvSpPr>
        <p:spPr/>
        <p:txBody>
          <a:bodyPr/>
          <a:lstStyle/>
          <a:p>
            <a:pPr marL="0" indent="0">
              <a:buNone/>
            </a:pPr>
            <a:r>
              <a:rPr lang="en-US" altLang="en-US" dirty="0"/>
              <a:t>Route Planning</a:t>
            </a:r>
          </a:p>
          <a:p>
            <a:pPr lvl="1"/>
            <a:r>
              <a:rPr lang="en-US" altLang="en-US" dirty="0"/>
              <a:t>Maximize Response Efficiency</a:t>
            </a:r>
          </a:p>
          <a:p>
            <a:pPr lvl="1"/>
            <a:r>
              <a:rPr lang="en-US" altLang="en-US" dirty="0"/>
              <a:t>Minimize Collision Exposure</a:t>
            </a:r>
          </a:p>
          <a:p>
            <a:pPr lvl="1"/>
            <a:r>
              <a:rPr lang="en-US" altLang="en-US" dirty="0"/>
              <a:t>Enabling the Emergency Vehicle Driver to Focus on Actual Driving Tasks</a:t>
            </a:r>
          </a:p>
          <a:p>
            <a:pPr lvl="1"/>
            <a:r>
              <a:rPr lang="en-US" altLang="en-US" dirty="0"/>
              <a:t>Avoiding Environmental and Construction Hazards</a:t>
            </a:r>
          </a:p>
        </p:txBody>
      </p:sp>
    </p:spTree>
    <p:extLst>
      <p:ext uri="{BB962C8B-B14F-4D97-AF65-F5344CB8AC3E}">
        <p14:creationId xmlns:p14="http://schemas.microsoft.com/office/powerpoint/2010/main" val="311049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en-US" altLang="en-US"/>
              <a:t>Preparing to Drive</a:t>
            </a:r>
            <a:endParaRPr lang="en-US" altLang="en-US" dirty="0"/>
          </a:p>
        </p:txBody>
      </p:sp>
      <p:sp>
        <p:nvSpPr>
          <p:cNvPr id="117763" name="Rectangle 3"/>
          <p:cNvSpPr>
            <a:spLocks noGrp="1" noChangeArrowheads="1"/>
          </p:cNvSpPr>
          <p:nvPr>
            <p:ph idx="1"/>
          </p:nvPr>
        </p:nvSpPr>
        <p:spPr/>
        <p:txBody>
          <a:bodyPr/>
          <a:lstStyle/>
          <a:p>
            <a:pPr marL="0" indent="0">
              <a:buNone/>
            </a:pPr>
            <a:r>
              <a:rPr lang="en-US" altLang="en-US" dirty="0"/>
              <a:t>Driver Readiness</a:t>
            </a:r>
          </a:p>
          <a:p>
            <a:pPr lvl="1"/>
            <a:r>
              <a:rPr lang="en-US" altLang="en-US" dirty="0"/>
              <a:t>Fatigue</a:t>
            </a:r>
          </a:p>
          <a:p>
            <a:pPr lvl="1"/>
            <a:r>
              <a:rPr lang="en-US" altLang="en-US" dirty="0"/>
              <a:t>Health</a:t>
            </a:r>
          </a:p>
          <a:p>
            <a:pPr lvl="1"/>
            <a:r>
              <a:rPr lang="en-US" altLang="en-US" dirty="0"/>
              <a:t>Personal Problems</a:t>
            </a:r>
          </a:p>
        </p:txBody>
      </p:sp>
    </p:spTree>
    <p:extLst>
      <p:ext uri="{BB962C8B-B14F-4D97-AF65-F5344CB8AC3E}">
        <p14:creationId xmlns:p14="http://schemas.microsoft.com/office/powerpoint/2010/main" val="305718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r>
              <a:rPr lang="en-US" altLang="en-US"/>
              <a:t>Preparing to Drive</a:t>
            </a:r>
          </a:p>
        </p:txBody>
      </p:sp>
      <p:sp>
        <p:nvSpPr>
          <p:cNvPr id="118787" name="Rectangle 3"/>
          <p:cNvSpPr>
            <a:spLocks noGrp="1" noChangeArrowheads="1"/>
          </p:cNvSpPr>
          <p:nvPr>
            <p:ph type="body" idx="1"/>
          </p:nvPr>
        </p:nvSpPr>
        <p:spPr/>
        <p:txBody>
          <a:bodyPr/>
          <a:lstStyle/>
          <a:p>
            <a:pPr marL="0" indent="0">
              <a:buNone/>
            </a:pPr>
            <a:r>
              <a:rPr lang="en-US" altLang="en-US" dirty="0"/>
              <a:t>Effective Start-Up Procedures</a:t>
            </a:r>
          </a:p>
          <a:p>
            <a:pPr lvl="1"/>
            <a:r>
              <a:rPr lang="en-US" altLang="en-US" dirty="0"/>
              <a:t>Circle of Safety Inspection</a:t>
            </a:r>
          </a:p>
          <a:p>
            <a:pPr lvl="1"/>
            <a:r>
              <a:rPr lang="en-US" altLang="en-US" dirty="0"/>
              <a:t>Adjustment of Cab Features</a:t>
            </a:r>
          </a:p>
          <a:p>
            <a:pPr lvl="1"/>
            <a:r>
              <a:rPr lang="en-US" altLang="en-US" dirty="0"/>
              <a:t>Wearing of Occupant Restraints</a:t>
            </a:r>
          </a:p>
          <a:p>
            <a:pPr lvl="1"/>
            <a:r>
              <a:rPr lang="en-US" altLang="en-US" dirty="0"/>
              <a:t>Receive Signal Before Moving</a:t>
            </a:r>
          </a:p>
        </p:txBody>
      </p:sp>
    </p:spTree>
    <p:extLst>
      <p:ext uri="{BB962C8B-B14F-4D97-AF65-F5344CB8AC3E}">
        <p14:creationId xmlns:p14="http://schemas.microsoft.com/office/powerpoint/2010/main" val="3348770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ChangeArrowheads="1"/>
          </p:cNvSpPr>
          <p:nvPr/>
        </p:nvSpPr>
        <p:spPr bwMode="auto">
          <a:xfrm>
            <a:off x="0" y="2455205"/>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600" dirty="0">
                <a:solidFill>
                  <a:srgbClr val="FFFF00"/>
                </a:solidFill>
              </a:rPr>
              <a:t>YOU CAN NOT FORCE IT!</a:t>
            </a:r>
          </a:p>
          <a:p>
            <a:pPr algn="ctr">
              <a:spcBef>
                <a:spcPct val="50000"/>
              </a:spcBef>
            </a:pPr>
            <a:r>
              <a:rPr lang="en-US" altLang="en-US" sz="3600" dirty="0">
                <a:solidFill>
                  <a:srgbClr val="FFFF00"/>
                </a:solidFill>
              </a:rPr>
              <a:t>YOU CAN NOT ASSUME IT!</a:t>
            </a:r>
          </a:p>
          <a:p>
            <a:pPr algn="ctr">
              <a:spcBef>
                <a:spcPct val="50000"/>
              </a:spcBef>
            </a:pPr>
            <a:r>
              <a:rPr lang="en-US" altLang="en-US" sz="3600" dirty="0">
                <a:solidFill>
                  <a:srgbClr val="FFFF00"/>
                </a:solidFill>
              </a:rPr>
              <a:t>YOU DO NOT HAVE IT!</a:t>
            </a:r>
          </a:p>
        </p:txBody>
      </p:sp>
      <p:sp>
        <p:nvSpPr>
          <p:cNvPr id="3" name="Title 2"/>
          <p:cNvSpPr>
            <a:spLocks noGrp="1"/>
          </p:cNvSpPr>
          <p:nvPr>
            <p:ph type="title"/>
          </p:nvPr>
        </p:nvSpPr>
        <p:spPr>
          <a:xfrm>
            <a:off x="457200" y="457200"/>
            <a:ext cx="8229600" cy="685800"/>
          </a:xfrm>
        </p:spPr>
        <p:txBody>
          <a:bodyPr>
            <a:noAutofit/>
          </a:bodyPr>
          <a:lstStyle/>
          <a:p>
            <a:r>
              <a:rPr lang="en-US" altLang="en-US" sz="3000" dirty="0"/>
              <a:t>If another driver fails to give you the right of way…</a:t>
            </a:r>
            <a:endParaRPr lang="en-US" sz="3000" dirty="0"/>
          </a:p>
        </p:txBody>
      </p:sp>
    </p:spTree>
    <p:extLst>
      <p:ext uri="{BB962C8B-B14F-4D97-AF65-F5344CB8AC3E}">
        <p14:creationId xmlns:p14="http://schemas.microsoft.com/office/powerpoint/2010/main" val="273716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n-US" altLang="en-US"/>
              <a:t>Emergency Response Driving</a:t>
            </a:r>
            <a:endParaRPr lang="en-US" altLang="en-US" dirty="0"/>
          </a:p>
        </p:txBody>
      </p:sp>
      <p:sp>
        <p:nvSpPr>
          <p:cNvPr id="69635" name="Rectangle 3"/>
          <p:cNvSpPr>
            <a:spLocks noGrp="1" noChangeArrowheads="1"/>
          </p:cNvSpPr>
          <p:nvPr>
            <p:ph idx="1"/>
          </p:nvPr>
        </p:nvSpPr>
        <p:spPr/>
        <p:txBody>
          <a:bodyPr/>
          <a:lstStyle/>
          <a:p>
            <a:r>
              <a:rPr lang="en-US" altLang="en-US" dirty="0"/>
              <a:t>Predicting the predictable</a:t>
            </a:r>
          </a:p>
          <a:p>
            <a:r>
              <a:rPr lang="en-US" altLang="en-US" dirty="0"/>
              <a:t>Expect the unexpected</a:t>
            </a:r>
          </a:p>
          <a:p>
            <a:r>
              <a:rPr lang="en-US" altLang="en-US" dirty="0"/>
              <a:t>Be prepared for unexpected problems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n-US" altLang="en-US"/>
              <a:t>Emergency Response Driving</a:t>
            </a:r>
            <a:endParaRPr lang="en-US" altLang="en-US" dirty="0"/>
          </a:p>
        </p:txBody>
      </p:sp>
      <p:sp>
        <p:nvSpPr>
          <p:cNvPr id="67587" name="Rectangle 3"/>
          <p:cNvSpPr>
            <a:spLocks noGrp="1" noChangeArrowheads="1"/>
          </p:cNvSpPr>
          <p:nvPr>
            <p:ph idx="1"/>
          </p:nvPr>
        </p:nvSpPr>
        <p:spPr/>
        <p:txBody>
          <a:bodyPr/>
          <a:lstStyle/>
          <a:p>
            <a:pPr marL="0" indent="0">
              <a:buNone/>
            </a:pPr>
            <a:r>
              <a:rPr lang="en-US" altLang="en-US" dirty="0"/>
              <a:t>SIPDE System</a:t>
            </a:r>
          </a:p>
          <a:p>
            <a:pPr lvl="1"/>
            <a:r>
              <a:rPr lang="en-US" altLang="en-US" dirty="0"/>
              <a:t>Scan</a:t>
            </a:r>
          </a:p>
          <a:p>
            <a:pPr lvl="1"/>
            <a:r>
              <a:rPr lang="en-US" altLang="en-US" dirty="0"/>
              <a:t>Identify</a:t>
            </a:r>
          </a:p>
          <a:p>
            <a:pPr lvl="1"/>
            <a:r>
              <a:rPr lang="en-US" altLang="en-US" dirty="0"/>
              <a:t>Predict</a:t>
            </a:r>
          </a:p>
          <a:p>
            <a:pPr lvl="1"/>
            <a:r>
              <a:rPr lang="en-US" altLang="en-US" dirty="0"/>
              <a:t>Decide</a:t>
            </a:r>
          </a:p>
          <a:p>
            <a:pPr lvl="1"/>
            <a:r>
              <a:rPr lang="en-US" altLang="en-US" dirty="0"/>
              <a:t>Execute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fontScale="90000"/>
          </a:bodyPr>
          <a:lstStyle/>
          <a:p>
            <a:r>
              <a:rPr lang="en-US" altLang="en-US"/>
              <a:t>Emergency Response Driving</a:t>
            </a:r>
          </a:p>
        </p:txBody>
      </p:sp>
      <p:sp>
        <p:nvSpPr>
          <p:cNvPr id="121859" name="Rectangle 3"/>
          <p:cNvSpPr>
            <a:spLocks noGrp="1" noChangeArrowheads="1"/>
          </p:cNvSpPr>
          <p:nvPr>
            <p:ph type="body" idx="1"/>
          </p:nvPr>
        </p:nvSpPr>
        <p:spPr/>
        <p:txBody>
          <a:bodyPr/>
          <a:lstStyle/>
          <a:p>
            <a:pPr marL="0" indent="0">
              <a:buNone/>
            </a:pPr>
            <a:r>
              <a:rPr lang="en-US" altLang="en-US" dirty="0"/>
              <a:t>Five Visual Habits</a:t>
            </a:r>
          </a:p>
          <a:p>
            <a:pPr marL="0" indent="0">
              <a:buNone/>
            </a:pPr>
            <a:r>
              <a:rPr lang="en-US" altLang="en-US" dirty="0"/>
              <a:t>1. Aim High in Steering</a:t>
            </a:r>
          </a:p>
          <a:p>
            <a:pPr marL="0" indent="0">
              <a:buNone/>
            </a:pPr>
            <a:r>
              <a:rPr lang="en-US" altLang="en-US" dirty="0"/>
              <a:t>2. Get the Big Picture</a:t>
            </a:r>
          </a:p>
          <a:p>
            <a:pPr marL="0" indent="0">
              <a:buNone/>
            </a:pPr>
            <a:r>
              <a:rPr lang="en-US" altLang="en-US" dirty="0"/>
              <a:t>3. Keep Eyes Moving, Scan</a:t>
            </a:r>
          </a:p>
          <a:p>
            <a:pPr marL="0" indent="0">
              <a:buNone/>
            </a:pPr>
            <a:r>
              <a:rPr lang="en-US" altLang="en-US" dirty="0"/>
              <a:t>4. Make Sure the Other Drivers See the Emergency vehicle</a:t>
            </a:r>
          </a:p>
          <a:p>
            <a:pPr marL="0" indent="0">
              <a:buNone/>
            </a:pPr>
            <a:r>
              <a:rPr lang="en-US" altLang="en-US" dirty="0"/>
              <a:t>5. Identify an Escape Route</a:t>
            </a:r>
          </a:p>
        </p:txBody>
      </p:sp>
      <p:sp>
        <p:nvSpPr>
          <p:cNvPr id="4" name="TextBox 3"/>
          <p:cNvSpPr txBox="1"/>
          <p:nvPr/>
        </p:nvSpPr>
        <p:spPr>
          <a:xfrm>
            <a:off x="533400" y="6202687"/>
            <a:ext cx="2057400" cy="369332"/>
          </a:xfrm>
          <a:prstGeom prst="rect">
            <a:avLst/>
          </a:prstGeom>
          <a:noFill/>
        </p:spPr>
        <p:txBody>
          <a:bodyPr wrap="square" rtlCol="0">
            <a:spAutoFit/>
          </a:bodyPr>
          <a:lstStyle/>
          <a:p>
            <a:r>
              <a:rPr lang="en-US" dirty="0">
                <a:solidFill>
                  <a:schemeClr val="bg1"/>
                </a:solidFill>
              </a:rPr>
              <a:t>PM Fill-In</a:t>
            </a:r>
          </a:p>
        </p:txBody>
      </p:sp>
    </p:spTree>
    <p:extLst>
      <p:ext uri="{BB962C8B-B14F-4D97-AF65-F5344CB8AC3E}">
        <p14:creationId xmlns:p14="http://schemas.microsoft.com/office/powerpoint/2010/main" val="1985545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r>
              <a:rPr lang="en-US" altLang="en-US"/>
              <a:t>Identify Distracted Drivers</a:t>
            </a:r>
            <a:endParaRPr lang="en-US" altLang="en-US" dirty="0"/>
          </a:p>
        </p:txBody>
      </p:sp>
      <p:sp>
        <p:nvSpPr>
          <p:cNvPr id="68611" name="Text Placeholder 2"/>
          <p:cNvSpPr>
            <a:spLocks noGrp="1"/>
          </p:cNvSpPr>
          <p:nvPr>
            <p:ph idx="1"/>
          </p:nvPr>
        </p:nvSpPr>
        <p:spPr/>
        <p:txBody>
          <a:bodyPr/>
          <a:lstStyle/>
          <a:p>
            <a:r>
              <a:rPr lang="en-US" altLang="en-US" dirty="0"/>
              <a:t>Vehicles that may drift over the lane divider or within their own lane</a:t>
            </a:r>
          </a:p>
          <a:p>
            <a:r>
              <a:rPr lang="en-US" altLang="en-US" dirty="0"/>
              <a:t>Vehicles traveling at inconsistent speeds</a:t>
            </a:r>
          </a:p>
          <a:p>
            <a:r>
              <a:rPr lang="en-US" altLang="en-US" dirty="0"/>
              <a:t>Drivers who are preoccupied with maps, food, cell phones or other technology</a:t>
            </a:r>
          </a:p>
          <a:p>
            <a:r>
              <a:rPr lang="en-US" altLang="en-US" dirty="0"/>
              <a:t>Drivers who appear to be involved in conversation with their passenger </a:t>
            </a:r>
          </a:p>
        </p:txBody>
      </p:sp>
    </p:spTree>
    <p:extLst>
      <p:ext uri="{BB962C8B-B14F-4D97-AF65-F5344CB8AC3E}">
        <p14:creationId xmlns:p14="http://schemas.microsoft.com/office/powerpoint/2010/main" val="21300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fontScale="90000"/>
          </a:bodyPr>
          <a:lstStyle/>
          <a:p>
            <a:r>
              <a:rPr lang="en-US" altLang="en-US"/>
              <a:t>Use of Emergency Lights and Siren</a:t>
            </a:r>
          </a:p>
        </p:txBody>
      </p:sp>
      <p:sp>
        <p:nvSpPr>
          <p:cNvPr id="122883" name="Rectangle 3"/>
          <p:cNvSpPr>
            <a:spLocks noGrp="1" noChangeArrowheads="1"/>
          </p:cNvSpPr>
          <p:nvPr>
            <p:ph type="body" idx="1"/>
          </p:nvPr>
        </p:nvSpPr>
        <p:spPr/>
        <p:txBody>
          <a:bodyPr/>
          <a:lstStyle/>
          <a:p>
            <a:pPr marL="0" indent="0">
              <a:buNone/>
            </a:pPr>
            <a:r>
              <a:rPr lang="en-US" altLang="en-US" dirty="0"/>
              <a:t>Signal two basic concepts:</a:t>
            </a:r>
            <a:br>
              <a:rPr lang="en-US" altLang="en-US" dirty="0"/>
            </a:br>
            <a:endParaRPr lang="en-US" altLang="en-US" dirty="0"/>
          </a:p>
          <a:p>
            <a:pPr marL="0" indent="0">
              <a:buNone/>
            </a:pPr>
            <a:r>
              <a:rPr lang="en-US" altLang="en-US" dirty="0"/>
              <a:t>1. They notify other drivers that an approaching emergency vehicle is operating in an emergency mode.</a:t>
            </a:r>
          </a:p>
          <a:p>
            <a:pPr marL="0" indent="0">
              <a:buNone/>
            </a:pPr>
            <a:r>
              <a:rPr lang="en-US" altLang="en-US" dirty="0"/>
              <a:t>2. They request other drivers to yield the right of way to the emergency vehicle in accordance with state and/or local law.</a:t>
            </a:r>
          </a:p>
        </p:txBody>
      </p:sp>
    </p:spTree>
    <p:extLst>
      <p:ext uri="{BB962C8B-B14F-4D97-AF65-F5344CB8AC3E}">
        <p14:creationId xmlns:p14="http://schemas.microsoft.com/office/powerpoint/2010/main" val="442638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66700" y="457200"/>
            <a:ext cx="8610600" cy="685800"/>
          </a:xfrm>
        </p:spPr>
        <p:txBody>
          <a:bodyPr/>
          <a:lstStyle/>
          <a:p>
            <a:pPr eaLnBrk="1" hangingPunct="1"/>
            <a:r>
              <a:rPr lang="en-US" altLang="en-US" sz="3600" dirty="0">
                <a:solidFill>
                  <a:schemeClr val="tx1"/>
                </a:solidFill>
              </a:rPr>
              <a:t>Make Sure You Are </a:t>
            </a:r>
            <a:r>
              <a:rPr lang="en-US" altLang="en-US" sz="3600" u="sng" dirty="0">
                <a:solidFill>
                  <a:schemeClr val="tx1"/>
                </a:solidFill>
              </a:rPr>
              <a:t>Seen</a:t>
            </a:r>
            <a:r>
              <a:rPr lang="en-US" altLang="en-US" sz="3600" dirty="0">
                <a:solidFill>
                  <a:schemeClr val="tx1"/>
                </a:solidFill>
              </a:rPr>
              <a:t> And </a:t>
            </a:r>
            <a:r>
              <a:rPr lang="en-US" altLang="en-US" sz="3600" u="sng" dirty="0">
                <a:solidFill>
                  <a:schemeClr val="tx1"/>
                </a:solidFill>
              </a:rPr>
              <a:t>Heard</a:t>
            </a:r>
            <a:r>
              <a:rPr lang="en-US" altLang="en-US" sz="3600" dirty="0">
                <a:solidFill>
                  <a:schemeClr val="tx1"/>
                </a:solidFill>
              </a:rPr>
              <a:t>.</a:t>
            </a:r>
          </a:p>
        </p:txBody>
      </p:sp>
      <p:sp>
        <p:nvSpPr>
          <p:cNvPr id="123907" name="Rectangle 3"/>
          <p:cNvSpPr>
            <a:spLocks noGrp="1" noChangeArrowheads="1"/>
          </p:cNvSpPr>
          <p:nvPr>
            <p:ph type="body" sz="half" idx="1"/>
          </p:nvPr>
        </p:nvSpPr>
        <p:spPr>
          <a:xfrm>
            <a:off x="457200" y="2514600"/>
            <a:ext cx="4033838" cy="3100388"/>
          </a:xfrm>
        </p:spPr>
        <p:txBody>
          <a:bodyPr>
            <a:normAutofit/>
          </a:bodyPr>
          <a:lstStyle/>
          <a:p>
            <a:pPr eaLnBrk="1" hangingPunct="1"/>
            <a:r>
              <a:rPr lang="en-US" altLang="en-US" dirty="0"/>
              <a:t>Lights</a:t>
            </a:r>
          </a:p>
          <a:p>
            <a:pPr eaLnBrk="1" hangingPunct="1"/>
            <a:endParaRPr lang="en-US" altLang="en-US" dirty="0"/>
          </a:p>
          <a:p>
            <a:pPr eaLnBrk="1" hangingPunct="1"/>
            <a:r>
              <a:rPr lang="en-US" altLang="en-US" dirty="0"/>
              <a:t>Sirens</a:t>
            </a:r>
          </a:p>
          <a:p>
            <a:pPr eaLnBrk="1" hangingPunct="1"/>
            <a:endParaRPr lang="en-US" altLang="en-US" dirty="0"/>
          </a:p>
          <a:p>
            <a:pPr eaLnBrk="1" hangingPunct="1"/>
            <a:r>
              <a:rPr lang="en-US" altLang="en-US" dirty="0"/>
              <a:t>Horns</a:t>
            </a:r>
          </a:p>
        </p:txBody>
      </p:sp>
      <p:pic>
        <p:nvPicPr>
          <p:cNvPr id="123908" name="Picture 4" descr="toservewithhono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2743200" y="2077069"/>
            <a:ext cx="2286000" cy="171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10" name="Picture 6" descr="ho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47818"/>
            <a:ext cx="23241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5" descr="sir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419600"/>
            <a:ext cx="2247900" cy="191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84665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Autofit/>
          </a:bodyPr>
          <a:lstStyle/>
          <a:p>
            <a:r>
              <a:rPr lang="en-US" altLang="en-US" sz="3000" dirty="0"/>
              <a:t>Module VIII - Emergency Vehicle Operations / Safety</a:t>
            </a:r>
          </a:p>
        </p:txBody>
      </p:sp>
      <p:sp>
        <p:nvSpPr>
          <p:cNvPr id="110595" name="Rectangle 3"/>
          <p:cNvSpPr>
            <a:spLocks noGrp="1" noChangeArrowheads="1"/>
          </p:cNvSpPr>
          <p:nvPr>
            <p:ph type="body" idx="1"/>
          </p:nvPr>
        </p:nvSpPr>
        <p:spPr/>
        <p:txBody>
          <a:bodyPr>
            <a:normAutofit/>
          </a:bodyPr>
          <a:lstStyle/>
          <a:p>
            <a:pPr marL="0" indent="0">
              <a:buNone/>
            </a:pPr>
            <a:r>
              <a:rPr lang="en-US" altLang="en-US" b="1" dirty="0"/>
              <a:t>Objectives</a:t>
            </a:r>
          </a:p>
          <a:p>
            <a:pPr marL="0" indent="0">
              <a:buNone/>
            </a:pPr>
            <a:endParaRPr lang="en-US" altLang="en-US" sz="1000" dirty="0"/>
          </a:p>
          <a:p>
            <a:r>
              <a:rPr lang="en-US" altLang="en-US" dirty="0"/>
              <a:t>Describe both the physical and mental impact of motivation.</a:t>
            </a:r>
          </a:p>
          <a:p>
            <a:endParaRPr lang="en-US" altLang="en-US" sz="1000" dirty="0"/>
          </a:p>
          <a:p>
            <a:r>
              <a:rPr lang="en-US" altLang="en-US" dirty="0"/>
              <a:t>Explain the link between motivation and positive changes in individual behavior.	</a:t>
            </a:r>
          </a:p>
        </p:txBody>
      </p:sp>
    </p:spTree>
    <p:extLst>
      <p:ext uri="{BB962C8B-B14F-4D97-AF65-F5344CB8AC3E}">
        <p14:creationId xmlns:p14="http://schemas.microsoft.com/office/powerpoint/2010/main" val="2011078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fontScale="90000"/>
          </a:bodyPr>
          <a:lstStyle/>
          <a:p>
            <a:r>
              <a:rPr lang="en-US" altLang="en-US"/>
              <a:t>Use of Emergency Lights and Siren</a:t>
            </a:r>
          </a:p>
        </p:txBody>
      </p:sp>
      <p:sp>
        <p:nvSpPr>
          <p:cNvPr id="402435" name="Rectangle 3"/>
          <p:cNvSpPr>
            <a:spLocks noGrp="1" noChangeArrowheads="1"/>
          </p:cNvSpPr>
          <p:nvPr>
            <p:ph type="body" idx="1"/>
          </p:nvPr>
        </p:nvSpPr>
        <p:spPr/>
        <p:txBody>
          <a:bodyPr>
            <a:normAutofit lnSpcReduction="10000"/>
          </a:bodyPr>
          <a:lstStyle/>
          <a:p>
            <a:r>
              <a:rPr lang="en-US" altLang="en-US" dirty="0">
                <a:solidFill>
                  <a:srgbClr val="FF0000"/>
                </a:solidFill>
              </a:rPr>
              <a:t>RED - Emergency vehicle</a:t>
            </a:r>
          </a:p>
          <a:p>
            <a:pPr lvl="1"/>
            <a:r>
              <a:rPr lang="en-US" altLang="en-US" dirty="0"/>
              <a:t>(Fire/EMS) Stop! May also attract</a:t>
            </a:r>
          </a:p>
          <a:p>
            <a:r>
              <a:rPr lang="en-US" altLang="en-US" dirty="0">
                <a:solidFill>
                  <a:srgbClr val="00B0F0"/>
                </a:solidFill>
              </a:rPr>
              <a:t>BLUE - Emergency vehicle</a:t>
            </a:r>
          </a:p>
          <a:p>
            <a:pPr lvl="1"/>
            <a:r>
              <a:rPr lang="en-US" altLang="en-US" dirty="0"/>
              <a:t>(Law enforcement)</a:t>
            </a:r>
          </a:p>
          <a:p>
            <a:r>
              <a:rPr lang="en-US" altLang="en-US" dirty="0">
                <a:solidFill>
                  <a:schemeClr val="accent2">
                    <a:lumMod val="60000"/>
                    <a:lumOff val="40000"/>
                  </a:schemeClr>
                </a:solidFill>
              </a:rPr>
              <a:t>AMBER - Danger/Caution</a:t>
            </a:r>
          </a:p>
          <a:p>
            <a:pPr lvl="1"/>
            <a:r>
              <a:rPr lang="en-US" altLang="en-US" dirty="0"/>
              <a:t>Excellent for rear of vehicle</a:t>
            </a:r>
          </a:p>
          <a:p>
            <a:r>
              <a:rPr lang="en-US" altLang="en-US" dirty="0"/>
              <a:t>CLEAR	   </a:t>
            </a:r>
          </a:p>
          <a:p>
            <a:pPr lvl="1"/>
            <a:r>
              <a:rPr lang="en-US" altLang="en-US" dirty="0"/>
              <a:t>Good visibility shut off at scene</a:t>
            </a:r>
          </a:p>
        </p:txBody>
      </p:sp>
    </p:spTree>
    <p:extLst>
      <p:ext uri="{BB962C8B-B14F-4D97-AF65-F5344CB8AC3E}">
        <p14:creationId xmlns:p14="http://schemas.microsoft.com/office/powerpoint/2010/main" val="4160520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en-US" sz="3600"/>
              <a:t>Sirens</a:t>
            </a:r>
            <a:endParaRPr lang="en-US" altLang="en-US" sz="3600" dirty="0"/>
          </a:p>
        </p:txBody>
      </p:sp>
      <p:pic>
        <p:nvPicPr>
          <p:cNvPr id="125956" name="Picture 4" descr="How mechanical sirens work"/>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4572000" y="2438400"/>
            <a:ext cx="4191000" cy="24517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55" name="Rectangle 3"/>
          <p:cNvSpPr>
            <a:spLocks noGrp="1" noChangeArrowheads="1"/>
          </p:cNvSpPr>
          <p:nvPr>
            <p:ph sz="half" idx="2"/>
          </p:nvPr>
        </p:nvSpPr>
        <p:spPr>
          <a:xfrm>
            <a:off x="304800" y="2332037"/>
            <a:ext cx="4038600" cy="4525963"/>
          </a:xfrm>
        </p:spPr>
        <p:txBody>
          <a:bodyPr>
            <a:normAutofit/>
          </a:bodyPr>
          <a:lstStyle/>
          <a:p>
            <a:pPr eaLnBrk="1" hangingPunct="1"/>
            <a:r>
              <a:rPr lang="en-US" altLang="en-US" sz="3200" dirty="0"/>
              <a:t>A mechanical siren produces a spiraling square wave, thus offering a very strong and focused pattern. </a:t>
            </a:r>
          </a:p>
        </p:txBody>
      </p:sp>
      <p:sp>
        <p:nvSpPr>
          <p:cNvPr id="125957" name="Text Box 5"/>
          <p:cNvSpPr txBox="1">
            <a:spLocks noChangeArrowheads="1"/>
          </p:cNvSpPr>
          <p:nvPr/>
        </p:nvSpPr>
        <p:spPr bwMode="auto">
          <a:xfrm>
            <a:off x="5404945" y="51054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i="1" dirty="0"/>
              <a:t>Source: </a:t>
            </a:r>
            <a:r>
              <a:rPr lang="en-US" altLang="en-US" sz="1000" i="1" dirty="0" err="1"/>
              <a:t>Timberwolf</a:t>
            </a:r>
            <a:r>
              <a:rPr lang="en-US" altLang="en-US" sz="1000" i="1" dirty="0"/>
              <a:t> Sirens</a:t>
            </a:r>
          </a:p>
        </p:txBody>
      </p:sp>
    </p:spTree>
    <p:extLst>
      <p:ext uri="{BB962C8B-B14F-4D97-AF65-F5344CB8AC3E}">
        <p14:creationId xmlns:p14="http://schemas.microsoft.com/office/powerpoint/2010/main" val="3663567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sz="3600"/>
              <a:t>Sirens</a:t>
            </a:r>
          </a:p>
        </p:txBody>
      </p:sp>
      <p:pic>
        <p:nvPicPr>
          <p:cNvPr id="126980" name="Picture 4" descr="How electronic sirens work"/>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4572000" y="2438400"/>
            <a:ext cx="4327792" cy="23153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6979" name="Rectangle 3"/>
          <p:cNvSpPr>
            <a:spLocks noGrp="1" noChangeArrowheads="1"/>
          </p:cNvSpPr>
          <p:nvPr>
            <p:ph sz="half" idx="2"/>
          </p:nvPr>
        </p:nvSpPr>
        <p:spPr>
          <a:xfrm>
            <a:off x="304800" y="1981200"/>
            <a:ext cx="4038600" cy="4525963"/>
          </a:xfrm>
        </p:spPr>
        <p:txBody>
          <a:bodyPr>
            <a:normAutofit/>
          </a:bodyPr>
          <a:lstStyle/>
          <a:p>
            <a:pPr eaLnBrk="1" hangingPunct="1"/>
            <a:r>
              <a:rPr lang="en-US" altLang="en-US" sz="3200" dirty="0"/>
              <a:t>Electronic sirens are notorious for having dead spots and creating noise pollution without direct sound penetration making them less effective.</a:t>
            </a:r>
          </a:p>
        </p:txBody>
      </p:sp>
      <p:sp>
        <p:nvSpPr>
          <p:cNvPr id="126981" name="Text Box 5"/>
          <p:cNvSpPr txBox="1">
            <a:spLocks noChangeArrowheads="1"/>
          </p:cNvSpPr>
          <p:nvPr/>
        </p:nvSpPr>
        <p:spPr bwMode="auto">
          <a:xfrm>
            <a:off x="6248400" y="5334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i="1"/>
              <a:t>Source: Timberwolf Sirens</a:t>
            </a:r>
          </a:p>
        </p:txBody>
      </p:sp>
    </p:spTree>
    <p:extLst>
      <p:ext uri="{BB962C8B-B14F-4D97-AF65-F5344CB8AC3E}">
        <p14:creationId xmlns:p14="http://schemas.microsoft.com/office/powerpoint/2010/main" val="3326266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ltLang="en-US" sz="3600" dirty="0"/>
              <a:t>“</a:t>
            </a:r>
            <a:r>
              <a:rPr lang="en-US" altLang="en-US" sz="3600" dirty="0" err="1"/>
              <a:t>Sirencide</a:t>
            </a:r>
            <a:r>
              <a:rPr lang="en-US" altLang="en-US" sz="3600" dirty="0"/>
              <a:t>”</a:t>
            </a:r>
          </a:p>
        </p:txBody>
      </p:sp>
      <p:graphicFrame>
        <p:nvGraphicFramePr>
          <p:cNvPr id="128003" name="Object 3"/>
          <p:cNvGraphicFramePr>
            <a:graphicFrameLocks noGrp="1" noChangeAspect="1"/>
          </p:cNvGraphicFramePr>
          <p:nvPr>
            <p:ph idx="1"/>
          </p:nvPr>
        </p:nvGraphicFramePr>
        <p:xfrm>
          <a:off x="2690572" y="1901825"/>
          <a:ext cx="3762855" cy="4224338"/>
        </p:xfrm>
        <a:graphic>
          <a:graphicData uri="http://schemas.openxmlformats.org/presentationml/2006/ole">
            <mc:AlternateContent xmlns:mc="http://schemas.openxmlformats.org/markup-compatibility/2006">
              <mc:Choice xmlns:v="urn:schemas-microsoft-com:vml" Requires="v">
                <p:oleObj spid="_x0000_s134383" name="Chart" r:id="rId4" imgW="4038487" imgH="4533840" progId="MSGraph.Chart.8">
                  <p:embed followColorScheme="full"/>
                </p:oleObj>
              </mc:Choice>
              <mc:Fallback>
                <p:oleObj name="Chart" r:id="rId4" imgW="4038487" imgH="4533840" progId="MSGraph.Chart.8">
                  <p:embed followColorScheme="full"/>
                  <p:pic>
                    <p:nvPicPr>
                      <p:cNvPr id="0" name=""/>
                      <p:cNvPicPr>
                        <a:picLocks noChangeAspect="1" noChangeArrowheads="1"/>
                      </p:cNvPicPr>
                      <p:nvPr/>
                    </p:nvPicPr>
                    <p:blipFill>
                      <a:blip r:embed="rId5"/>
                      <a:srcRect/>
                      <a:stretch>
                        <a:fillRect/>
                      </a:stretch>
                    </p:blipFill>
                    <p:spPr bwMode="auto">
                      <a:xfrm>
                        <a:off x="2690572" y="1901825"/>
                        <a:ext cx="3762855" cy="422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28004" name="Picture 4" descr="ambulnc1"/>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5181600" y="1600200"/>
            <a:ext cx="3962400" cy="1906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8005" name="Picture 5" descr="ambulnc1"/>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5791200" y="4114800"/>
            <a:ext cx="3352800" cy="1693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006" name="Line 6"/>
          <p:cNvSpPr>
            <a:spLocks noChangeShapeType="1"/>
          </p:cNvSpPr>
          <p:nvPr/>
        </p:nvSpPr>
        <p:spPr bwMode="auto">
          <a:xfrm>
            <a:off x="0" y="35814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07" name="Line 7"/>
          <p:cNvSpPr>
            <a:spLocks noChangeShapeType="1"/>
          </p:cNvSpPr>
          <p:nvPr/>
        </p:nvSpPr>
        <p:spPr bwMode="auto">
          <a:xfrm>
            <a:off x="0" y="58674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08" name="Text Box 8"/>
          <p:cNvSpPr txBox="1">
            <a:spLocks noChangeArrowheads="1"/>
          </p:cNvSpPr>
          <p:nvPr/>
        </p:nvSpPr>
        <p:spPr bwMode="auto">
          <a:xfrm>
            <a:off x="838200" y="3657600"/>
            <a:ext cx="678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a:t>300 Feet					40 MPH</a:t>
            </a:r>
          </a:p>
        </p:txBody>
      </p:sp>
      <p:sp>
        <p:nvSpPr>
          <p:cNvPr id="128009" name="Text Box 9"/>
          <p:cNvSpPr txBox="1">
            <a:spLocks noChangeArrowheads="1"/>
          </p:cNvSpPr>
          <p:nvPr/>
        </p:nvSpPr>
        <p:spPr bwMode="auto">
          <a:xfrm>
            <a:off x="533400" y="5942013"/>
            <a:ext cx="6858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a:t>12 Feet						60 MPH												</a:t>
            </a:r>
          </a:p>
        </p:txBody>
      </p:sp>
    </p:spTree>
    <p:extLst>
      <p:ext uri="{BB962C8B-B14F-4D97-AF65-F5344CB8AC3E}">
        <p14:creationId xmlns:p14="http://schemas.microsoft.com/office/powerpoint/2010/main" val="23123981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128005"/>
                                        </p:tgtEl>
                                        <p:attrNameLst>
                                          <p:attrName>ppt_x</p:attrName>
                                        </p:attrNameLst>
                                      </p:cBhvr>
                                      <p:tavLst>
                                        <p:tav tm="0">
                                          <p:val>
                                            <p:strVal val="ppt_x"/>
                                          </p:val>
                                        </p:tav>
                                        <p:tav tm="100000">
                                          <p:val>
                                            <p:strVal val="0-ppt_w/2"/>
                                          </p:val>
                                        </p:tav>
                                      </p:tavLst>
                                    </p:anim>
                                    <p:anim calcmode="lin" valueType="num">
                                      <p:cBhvr additive="base">
                                        <p:cTn id="7" dur="500"/>
                                        <p:tgtEl>
                                          <p:spTgt spid="128005"/>
                                        </p:tgtEl>
                                        <p:attrNameLst>
                                          <p:attrName>ppt_y</p:attrName>
                                        </p:attrNameLst>
                                      </p:cBhvr>
                                      <p:tavLst>
                                        <p:tav tm="0">
                                          <p:val>
                                            <p:strVal val="ppt_y"/>
                                          </p:val>
                                        </p:tav>
                                        <p:tav tm="100000">
                                          <p:val>
                                            <p:strVal val="ppt_y"/>
                                          </p:val>
                                        </p:tav>
                                      </p:tavLst>
                                    </p:anim>
                                    <p:set>
                                      <p:cBhvr>
                                        <p:cTn id="8" dur="1" fill="hold">
                                          <p:stCondLst>
                                            <p:cond delay="499"/>
                                          </p:stCondLst>
                                        </p:cTn>
                                        <p:tgtEl>
                                          <p:spTgt spid="1280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r>
              <a:rPr lang="en-US" altLang="en-US"/>
              <a:t>Use of Emergency Lights and Siren</a:t>
            </a:r>
          </a:p>
        </p:txBody>
      </p:sp>
      <p:sp>
        <p:nvSpPr>
          <p:cNvPr id="129027" name="Rectangle 3"/>
          <p:cNvSpPr>
            <a:spLocks noGrp="1" noChangeArrowheads="1"/>
          </p:cNvSpPr>
          <p:nvPr>
            <p:ph type="body" idx="1"/>
          </p:nvPr>
        </p:nvSpPr>
        <p:spPr/>
        <p:txBody>
          <a:bodyPr/>
          <a:lstStyle/>
          <a:p>
            <a:pPr marL="0" indent="0">
              <a:buNone/>
            </a:pPr>
            <a:r>
              <a:rPr lang="en-US" altLang="en-US" dirty="0"/>
              <a:t>Procedures for Use of Siren</a:t>
            </a:r>
          </a:p>
          <a:p>
            <a:pPr lvl="1"/>
            <a:r>
              <a:rPr lang="en-US" altLang="en-US" dirty="0"/>
              <a:t>Use When Responding to an Emergency</a:t>
            </a:r>
          </a:p>
          <a:p>
            <a:pPr lvl="1"/>
            <a:r>
              <a:rPr lang="en-US" altLang="en-US" dirty="0"/>
              <a:t>Change to Yelp Mode at Least 200’ from Intersection</a:t>
            </a:r>
          </a:p>
          <a:p>
            <a:pPr lvl="1"/>
            <a:r>
              <a:rPr lang="en-US" altLang="en-US" dirty="0"/>
              <a:t>High-low Mode is Least Effective</a:t>
            </a:r>
          </a:p>
          <a:p>
            <a:pPr lvl="1"/>
            <a:r>
              <a:rPr lang="en-US" altLang="en-US" dirty="0"/>
              <a:t>Use Another Audible Device to Alert Drivers Who Fail to Hear Siren</a:t>
            </a:r>
          </a:p>
        </p:txBody>
      </p:sp>
    </p:spTree>
    <p:extLst>
      <p:ext uri="{BB962C8B-B14F-4D97-AF65-F5344CB8AC3E}">
        <p14:creationId xmlns:p14="http://schemas.microsoft.com/office/powerpoint/2010/main" val="1404108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Automated Traffic Control Systems</a:t>
            </a:r>
            <a:endParaRPr lang="en-US" dirty="0"/>
          </a:p>
        </p:txBody>
      </p:sp>
      <p:sp>
        <p:nvSpPr>
          <p:cNvPr id="3" name="Content Placeholder 2"/>
          <p:cNvSpPr>
            <a:spLocks noGrp="1"/>
          </p:cNvSpPr>
          <p:nvPr>
            <p:ph idx="1"/>
          </p:nvPr>
        </p:nvSpPr>
        <p:spPr/>
        <p:txBody>
          <a:bodyPr/>
          <a:lstStyle/>
          <a:p>
            <a:r>
              <a:rPr lang="en-US" dirty="0"/>
              <a:t>Assist in clearing traffic from an intersection</a:t>
            </a:r>
          </a:p>
          <a:p>
            <a:r>
              <a:rPr lang="en-US" dirty="0"/>
              <a:t>Annual refresher training in accordance with NFPA 1451</a:t>
            </a:r>
          </a:p>
          <a:p>
            <a:r>
              <a:rPr lang="en-US" dirty="0"/>
              <a:t>Proceed with caution</a:t>
            </a:r>
          </a:p>
          <a:p>
            <a:r>
              <a:rPr lang="en-US" dirty="0"/>
              <a:t>Do  not assume these systems will give you a green light</a:t>
            </a:r>
          </a:p>
          <a:p>
            <a:endParaRPr lang="en-US" dirty="0"/>
          </a:p>
        </p:txBody>
      </p:sp>
    </p:spTree>
    <p:extLst>
      <p:ext uri="{BB962C8B-B14F-4D97-AF65-F5344CB8AC3E}">
        <p14:creationId xmlns:p14="http://schemas.microsoft.com/office/powerpoint/2010/main" val="2890170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normAutofit fontScale="90000"/>
          </a:bodyPr>
          <a:lstStyle/>
          <a:p>
            <a:r>
              <a:rPr lang="en-US" altLang="en-US"/>
              <a:t>Emergency Dispatch Protocols</a:t>
            </a:r>
          </a:p>
        </p:txBody>
      </p:sp>
      <p:sp>
        <p:nvSpPr>
          <p:cNvPr id="130051" name="Rectangle 3"/>
          <p:cNvSpPr>
            <a:spLocks noGrp="1" noChangeArrowheads="1"/>
          </p:cNvSpPr>
          <p:nvPr>
            <p:ph type="body" idx="1"/>
          </p:nvPr>
        </p:nvSpPr>
        <p:spPr/>
        <p:txBody>
          <a:bodyPr/>
          <a:lstStyle/>
          <a:p>
            <a:r>
              <a:rPr lang="en-US" altLang="en-US" dirty="0"/>
              <a:t>Agencies usually have defined response guidelines for the emergency vehicle operator to follow. These may include light &amp; siren usage, response speeds, number of vehicles and other locally specific policies.</a:t>
            </a:r>
          </a:p>
        </p:txBody>
      </p:sp>
    </p:spTree>
    <p:extLst>
      <p:ext uri="{BB962C8B-B14F-4D97-AF65-F5344CB8AC3E}">
        <p14:creationId xmlns:p14="http://schemas.microsoft.com/office/powerpoint/2010/main" val="3429335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Emergency Dispatch Protocol Example</a:t>
            </a:r>
            <a:endParaRPr lang="en-US" dirty="0"/>
          </a:p>
        </p:txBody>
      </p:sp>
      <p:sp>
        <p:nvSpPr>
          <p:cNvPr id="3" name="Content Placeholder 2"/>
          <p:cNvSpPr>
            <a:spLocks noGrp="1"/>
          </p:cNvSpPr>
          <p:nvPr>
            <p:ph sz="half" idx="1"/>
          </p:nvPr>
        </p:nvSpPr>
        <p:spPr>
          <a:xfrm>
            <a:off x="228600" y="1828800"/>
            <a:ext cx="4876800" cy="4525963"/>
          </a:xfrm>
        </p:spPr>
        <p:txBody>
          <a:bodyPr/>
          <a:lstStyle/>
          <a:p>
            <a:r>
              <a:rPr lang="en-US" sz="3200" dirty="0"/>
              <a:t>CAD Entry: Emergency </a:t>
            </a:r>
          </a:p>
          <a:p>
            <a:pPr lvl="1"/>
            <a:r>
              <a:rPr lang="en-US" sz="2800" dirty="0"/>
              <a:t>Smoke or fire in building</a:t>
            </a:r>
          </a:p>
          <a:p>
            <a:pPr lvl="1"/>
            <a:r>
              <a:rPr lang="en-US" sz="2800" dirty="0"/>
              <a:t>Outside fire with exposure</a:t>
            </a:r>
          </a:p>
          <a:p>
            <a:pPr lvl="1"/>
            <a:r>
              <a:rPr lang="en-US" sz="2800" dirty="0"/>
              <a:t>Gas leak inside building</a:t>
            </a:r>
          </a:p>
          <a:p>
            <a:pPr lvl="1"/>
            <a:r>
              <a:rPr lang="en-US" sz="2800" dirty="0" err="1"/>
              <a:t>Haz</a:t>
            </a:r>
            <a:r>
              <a:rPr lang="en-US" sz="2800" dirty="0"/>
              <a:t>-Mat Release with persons in distress</a:t>
            </a:r>
          </a:p>
          <a:p>
            <a:pPr lvl="1"/>
            <a:r>
              <a:rPr lang="en-US" sz="2800" dirty="0"/>
              <a:t>Critical Medical Incident</a:t>
            </a:r>
          </a:p>
          <a:p>
            <a:pPr lvl="1"/>
            <a:r>
              <a:rPr lang="en-US" sz="2800" dirty="0"/>
              <a:t>Entrapment</a:t>
            </a:r>
          </a:p>
          <a:p>
            <a:pPr lvl="1"/>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0200" y="1752600"/>
            <a:ext cx="2857500" cy="4457700"/>
          </a:xfrm>
        </p:spPr>
      </p:pic>
    </p:spTree>
    <p:extLst>
      <p:ext uri="{BB962C8B-B14F-4D97-AF65-F5344CB8AC3E}">
        <p14:creationId xmlns:p14="http://schemas.microsoft.com/office/powerpoint/2010/main" val="323430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Emergency Dispatch Protocol Example</a:t>
            </a:r>
            <a:endParaRPr lang="en-US" dirty="0"/>
          </a:p>
        </p:txBody>
      </p:sp>
      <p:sp>
        <p:nvSpPr>
          <p:cNvPr id="3" name="Content Placeholder 2"/>
          <p:cNvSpPr>
            <a:spLocks noGrp="1"/>
          </p:cNvSpPr>
          <p:nvPr>
            <p:ph idx="1"/>
          </p:nvPr>
        </p:nvSpPr>
        <p:spPr>
          <a:xfrm>
            <a:off x="228600" y="1752600"/>
            <a:ext cx="8610600" cy="4953000"/>
          </a:xfrm>
        </p:spPr>
        <p:txBody>
          <a:bodyPr>
            <a:normAutofit fontScale="85000" lnSpcReduction="20000"/>
          </a:bodyPr>
          <a:lstStyle/>
          <a:p>
            <a:r>
              <a:rPr lang="en-US" sz="3800" dirty="0"/>
              <a:t>CAD Entry: Non-Emergency</a:t>
            </a:r>
          </a:p>
          <a:p>
            <a:pPr lvl="1"/>
            <a:r>
              <a:rPr lang="en-US" sz="3300" dirty="0"/>
              <a:t>Automatic Fire Alarm- no human report of fire or smoke</a:t>
            </a:r>
          </a:p>
          <a:p>
            <a:pPr lvl="1"/>
            <a:r>
              <a:rPr lang="en-US" sz="3300" dirty="0"/>
              <a:t>Residential Smoke Alarm Sounding- no indication of fire</a:t>
            </a:r>
          </a:p>
          <a:p>
            <a:pPr lvl="1"/>
            <a:r>
              <a:rPr lang="en-US" sz="3300" dirty="0"/>
              <a:t>Odor report- no symptoms or persons in distress</a:t>
            </a:r>
          </a:p>
          <a:p>
            <a:pPr lvl="1"/>
            <a:r>
              <a:rPr lang="en-US" sz="3300" dirty="0"/>
              <a:t>Outside fire with no exposure</a:t>
            </a:r>
          </a:p>
          <a:p>
            <a:pPr lvl="1"/>
            <a:r>
              <a:rPr lang="en-US" sz="3300" dirty="0"/>
              <a:t>Outside gas leak</a:t>
            </a:r>
          </a:p>
          <a:p>
            <a:pPr lvl="1"/>
            <a:r>
              <a:rPr lang="en-US" sz="3300" dirty="0"/>
              <a:t>Electrical wires arcing</a:t>
            </a:r>
          </a:p>
          <a:p>
            <a:pPr lvl="1"/>
            <a:r>
              <a:rPr lang="en-US" sz="3300" dirty="0" err="1"/>
              <a:t>Haz</a:t>
            </a:r>
            <a:r>
              <a:rPr lang="en-US" sz="3300" dirty="0"/>
              <a:t>-Mat (incl. CO) release- no report of persons in distress</a:t>
            </a:r>
          </a:p>
          <a:p>
            <a:pPr lvl="1"/>
            <a:r>
              <a:rPr lang="en-US" sz="3300" dirty="0"/>
              <a:t>Water leak</a:t>
            </a:r>
          </a:p>
          <a:p>
            <a:pPr lvl="1"/>
            <a:endParaRPr lang="en-US" dirty="0"/>
          </a:p>
        </p:txBody>
      </p:sp>
    </p:spTree>
    <p:extLst>
      <p:ext uri="{BB962C8B-B14F-4D97-AF65-F5344CB8AC3E}">
        <p14:creationId xmlns:p14="http://schemas.microsoft.com/office/powerpoint/2010/main" val="177792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fontScale="90000"/>
          </a:bodyPr>
          <a:lstStyle/>
          <a:p>
            <a:r>
              <a:rPr lang="en-US" altLang="en-US"/>
              <a:t>Space Management</a:t>
            </a:r>
          </a:p>
        </p:txBody>
      </p:sp>
      <p:sp>
        <p:nvSpPr>
          <p:cNvPr id="131075" name="Rectangle 3"/>
          <p:cNvSpPr>
            <a:spLocks noGrp="1" noChangeArrowheads="1"/>
          </p:cNvSpPr>
          <p:nvPr>
            <p:ph type="body" idx="1"/>
          </p:nvPr>
        </p:nvSpPr>
        <p:spPr/>
        <p:txBody>
          <a:bodyPr/>
          <a:lstStyle/>
          <a:p>
            <a:r>
              <a:rPr lang="en-US" altLang="en-US" dirty="0"/>
              <a:t>Establishing a cushion of safety on all sides of an emergency vehicle is essential to safe operation. </a:t>
            </a:r>
          </a:p>
        </p:txBody>
      </p:sp>
    </p:spTree>
    <p:extLst>
      <p:ext uri="{BB962C8B-B14F-4D97-AF65-F5344CB8AC3E}">
        <p14:creationId xmlns:p14="http://schemas.microsoft.com/office/powerpoint/2010/main" val="145313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r>
              <a:rPr lang="en-US" altLang="en-US" sz="3000" dirty="0"/>
              <a:t>Module VIII - Emergency Vehicle Operations / Safety</a:t>
            </a:r>
          </a:p>
        </p:txBody>
      </p:sp>
      <p:sp>
        <p:nvSpPr>
          <p:cNvPr id="111619" name="Rectangle 3"/>
          <p:cNvSpPr>
            <a:spLocks noGrp="1" noChangeArrowheads="1"/>
          </p:cNvSpPr>
          <p:nvPr>
            <p:ph type="body" idx="1"/>
          </p:nvPr>
        </p:nvSpPr>
        <p:spPr/>
        <p:txBody>
          <a:bodyPr>
            <a:normAutofit/>
          </a:bodyPr>
          <a:lstStyle/>
          <a:p>
            <a:pPr marL="0" indent="0">
              <a:buNone/>
            </a:pPr>
            <a:r>
              <a:rPr lang="en-US" altLang="en-US" b="1" dirty="0"/>
              <a:t>Objectives (Cont’d)</a:t>
            </a:r>
          </a:p>
          <a:p>
            <a:pPr marL="0" indent="0">
              <a:buNone/>
            </a:pPr>
            <a:endParaRPr lang="en-US" altLang="en-US" sz="1000" b="1" dirty="0"/>
          </a:p>
          <a:p>
            <a:r>
              <a:rPr lang="en-US" altLang="en-US" dirty="0"/>
              <a:t>Outline the actions that must be completed prior to operating an emergency vehicle.</a:t>
            </a:r>
          </a:p>
          <a:p>
            <a:endParaRPr lang="en-US" altLang="en-US" sz="1000" dirty="0"/>
          </a:p>
          <a:p>
            <a:r>
              <a:rPr lang="en-US" altLang="en-US" dirty="0"/>
              <a:t>Recognize that emergency response driving is a complex process involving many factors, tasks, and maneuvers.</a:t>
            </a:r>
          </a:p>
          <a:p>
            <a:endParaRPr lang="en-US" altLang="en-US" dirty="0"/>
          </a:p>
        </p:txBody>
      </p:sp>
    </p:spTree>
    <p:extLst>
      <p:ext uri="{BB962C8B-B14F-4D97-AF65-F5344CB8AC3E}">
        <p14:creationId xmlns:p14="http://schemas.microsoft.com/office/powerpoint/2010/main" val="2545459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r>
              <a:rPr lang="en-US" altLang="en-US"/>
              <a:t>Defensive Driving</a:t>
            </a:r>
            <a:endParaRPr lang="en-US" altLang="en-US" dirty="0"/>
          </a:p>
        </p:txBody>
      </p:sp>
      <p:sp>
        <p:nvSpPr>
          <p:cNvPr id="132099" name="Rectangle 3"/>
          <p:cNvSpPr>
            <a:spLocks noGrp="1" noChangeArrowheads="1"/>
          </p:cNvSpPr>
          <p:nvPr>
            <p:ph type="body" idx="1"/>
          </p:nvPr>
        </p:nvSpPr>
        <p:spPr>
          <a:xfrm>
            <a:off x="457200" y="1905000"/>
            <a:ext cx="8229600" cy="4495800"/>
          </a:xfrm>
        </p:spPr>
        <p:txBody>
          <a:bodyPr>
            <a:normAutofit fontScale="85000" lnSpcReduction="20000"/>
          </a:bodyPr>
          <a:lstStyle/>
          <a:p>
            <a:r>
              <a:rPr lang="en-US" altLang="en-US" sz="3800" dirty="0"/>
              <a:t>Following Distance</a:t>
            </a:r>
          </a:p>
          <a:p>
            <a:pPr lvl="1"/>
            <a:r>
              <a:rPr lang="en-US" altLang="en-US" sz="3000" dirty="0"/>
              <a:t>4 Second Rule at 40 mph or less; 5 Second Rule Above</a:t>
            </a:r>
          </a:p>
          <a:p>
            <a:pPr marL="457200" lvl="1" indent="0">
              <a:buNone/>
            </a:pPr>
            <a:r>
              <a:rPr lang="en-US" altLang="en-US" sz="3000" dirty="0"/>
              <a:t>    40 mph</a:t>
            </a:r>
          </a:p>
          <a:p>
            <a:r>
              <a:rPr lang="en-US" altLang="en-US" sz="3800" dirty="0"/>
              <a:t>Rate of Closure</a:t>
            </a:r>
          </a:p>
          <a:p>
            <a:r>
              <a:rPr lang="en-US" altLang="en-US" sz="3800" dirty="0"/>
              <a:t>Blind Spots Alongside</a:t>
            </a:r>
          </a:p>
          <a:p>
            <a:r>
              <a:rPr lang="en-US" altLang="en-US" sz="3800" dirty="0"/>
              <a:t>Overhead Clearance</a:t>
            </a:r>
          </a:p>
          <a:p>
            <a:r>
              <a:rPr lang="en-US" altLang="en-US" sz="3800" dirty="0"/>
              <a:t>Ground Clearance</a:t>
            </a:r>
          </a:p>
          <a:p>
            <a:r>
              <a:rPr lang="en-US" altLang="en-US" sz="3800" dirty="0"/>
              <a:t>Bridges</a:t>
            </a:r>
          </a:p>
          <a:p>
            <a:r>
              <a:rPr lang="en-US" altLang="en-US" sz="3800" dirty="0"/>
              <a:t>Traffic Closure from Behind</a:t>
            </a:r>
          </a:p>
        </p:txBody>
      </p:sp>
    </p:spTree>
    <p:extLst>
      <p:ext uri="{BB962C8B-B14F-4D97-AF65-F5344CB8AC3E}">
        <p14:creationId xmlns:p14="http://schemas.microsoft.com/office/powerpoint/2010/main" val="3921574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fontScale="90000"/>
          </a:bodyPr>
          <a:lstStyle/>
          <a:p>
            <a:r>
              <a:rPr lang="en-US" altLang="en-US" dirty="0"/>
              <a:t>Rate of Closure-Yielding</a:t>
            </a:r>
          </a:p>
        </p:txBody>
      </p:sp>
      <p:sp>
        <p:nvSpPr>
          <p:cNvPr id="133123" name="Rectangle 3"/>
          <p:cNvSpPr>
            <a:spLocks noGrp="1" noChangeArrowheads="1"/>
          </p:cNvSpPr>
          <p:nvPr>
            <p:ph type="body" idx="1"/>
          </p:nvPr>
        </p:nvSpPr>
        <p:spPr/>
        <p:txBody>
          <a:bodyPr>
            <a:normAutofit lnSpcReduction="10000"/>
          </a:bodyPr>
          <a:lstStyle/>
          <a:p>
            <a:r>
              <a:rPr lang="en-US" altLang="en-US" dirty="0"/>
              <a:t>Vehicle Speed Outruns Siren’s Effectiveness</a:t>
            </a:r>
          </a:p>
          <a:p>
            <a:r>
              <a:rPr lang="en-US" altLang="en-US" dirty="0"/>
              <a:t>Blocked Field of View</a:t>
            </a:r>
          </a:p>
          <a:p>
            <a:r>
              <a:rPr lang="en-US" altLang="en-US" dirty="0"/>
              <a:t>Misinterpretation of Direction of Siren Sound</a:t>
            </a:r>
          </a:p>
          <a:p>
            <a:r>
              <a:rPr lang="en-US" altLang="en-US" dirty="0"/>
              <a:t>Hearing Impaired Drivers</a:t>
            </a:r>
          </a:p>
          <a:p>
            <a:r>
              <a:rPr lang="en-US" altLang="en-US" dirty="0"/>
              <a:t>Inattentive Drivers</a:t>
            </a:r>
          </a:p>
          <a:p>
            <a:r>
              <a:rPr lang="en-US" altLang="en-US" dirty="0"/>
              <a:t>Drivers Distracted by Loud Music, Cellular Phone, Kids, Stress, Road Rage</a:t>
            </a:r>
          </a:p>
          <a:p>
            <a:r>
              <a:rPr lang="en-US" altLang="en-US" dirty="0"/>
              <a:t>Aggressive Driving</a:t>
            </a:r>
          </a:p>
          <a:p>
            <a:endParaRPr lang="en-US" altLang="en-US" dirty="0"/>
          </a:p>
        </p:txBody>
      </p:sp>
      <p:sp>
        <p:nvSpPr>
          <p:cNvPr id="4" name="TextBox 3"/>
          <p:cNvSpPr txBox="1"/>
          <p:nvPr/>
        </p:nvSpPr>
        <p:spPr>
          <a:xfrm>
            <a:off x="533400" y="6202687"/>
            <a:ext cx="2057400" cy="369332"/>
          </a:xfrm>
          <a:prstGeom prst="rect">
            <a:avLst/>
          </a:prstGeom>
          <a:noFill/>
        </p:spPr>
        <p:txBody>
          <a:bodyPr wrap="square" rtlCol="0">
            <a:spAutoFit/>
          </a:bodyPr>
          <a:lstStyle/>
          <a:p>
            <a:r>
              <a:rPr lang="en-US" dirty="0">
                <a:solidFill>
                  <a:schemeClr val="bg1"/>
                </a:solidFill>
              </a:rPr>
              <a:t>PM Fill-In</a:t>
            </a:r>
          </a:p>
        </p:txBody>
      </p:sp>
    </p:spTree>
    <p:extLst>
      <p:ext uri="{BB962C8B-B14F-4D97-AF65-F5344CB8AC3E}">
        <p14:creationId xmlns:p14="http://schemas.microsoft.com/office/powerpoint/2010/main" val="2074534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r>
              <a:rPr lang="en-US" altLang="en-US"/>
              <a:t>Space Management</a:t>
            </a:r>
          </a:p>
        </p:txBody>
      </p:sp>
      <p:sp>
        <p:nvSpPr>
          <p:cNvPr id="134147" name="Rectangle 3"/>
          <p:cNvSpPr>
            <a:spLocks noGrp="1" noChangeArrowheads="1"/>
          </p:cNvSpPr>
          <p:nvPr>
            <p:ph type="body" idx="1"/>
          </p:nvPr>
        </p:nvSpPr>
        <p:spPr/>
        <p:txBody>
          <a:bodyPr/>
          <a:lstStyle/>
          <a:p>
            <a:endParaRPr lang="en-US" altLang="en-US" dirty="0"/>
          </a:p>
          <a:p>
            <a:r>
              <a:rPr lang="en-US" altLang="en-US" dirty="0"/>
              <a:t>Blind Spots Alongside</a:t>
            </a:r>
          </a:p>
          <a:p>
            <a:r>
              <a:rPr lang="en-US" altLang="en-US" dirty="0"/>
              <a:t>Overhead Clearance</a:t>
            </a:r>
          </a:p>
          <a:p>
            <a:r>
              <a:rPr lang="en-US" altLang="en-US" dirty="0"/>
              <a:t>Ground Clearance</a:t>
            </a:r>
          </a:p>
          <a:p>
            <a:r>
              <a:rPr lang="en-US" altLang="en-US" dirty="0"/>
              <a:t>Bridges</a:t>
            </a:r>
          </a:p>
          <a:p>
            <a:r>
              <a:rPr lang="en-US" altLang="en-US" dirty="0"/>
              <a:t>Traffic Closure from Behind</a:t>
            </a:r>
          </a:p>
        </p:txBody>
      </p:sp>
    </p:spTree>
    <p:extLst>
      <p:ext uri="{BB962C8B-B14F-4D97-AF65-F5344CB8AC3E}">
        <p14:creationId xmlns:p14="http://schemas.microsoft.com/office/powerpoint/2010/main" val="3127973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normAutofit fontScale="90000"/>
          </a:bodyPr>
          <a:lstStyle/>
          <a:p>
            <a:r>
              <a:rPr lang="en-US" altLang="en-US"/>
              <a:t>Bridges</a:t>
            </a:r>
            <a:endParaRPr lang="en-US" altLang="en-US" dirty="0"/>
          </a:p>
        </p:txBody>
      </p:sp>
      <p:sp>
        <p:nvSpPr>
          <p:cNvPr id="86019" name="Content Placeholder 2"/>
          <p:cNvSpPr>
            <a:spLocks noGrp="1"/>
          </p:cNvSpPr>
          <p:nvPr>
            <p:ph idx="1"/>
          </p:nvPr>
        </p:nvSpPr>
        <p:spPr/>
        <p:txBody>
          <a:bodyPr/>
          <a:lstStyle/>
          <a:p>
            <a:pPr marL="0" indent="0">
              <a:buNone/>
            </a:pPr>
            <a:r>
              <a:rPr lang="en-US" altLang="en-US" dirty="0"/>
              <a:t>Many potential hazards exits on bridges both for drivers and also for workers attempting to make repairs or structural improvements. The exact hazards can vary greatly based on age, locations, limitations, load bearing capacity and weather conditions. </a:t>
            </a:r>
          </a:p>
        </p:txBody>
      </p:sp>
    </p:spTree>
    <p:extLst>
      <p:ext uri="{BB962C8B-B14F-4D97-AF65-F5344CB8AC3E}">
        <p14:creationId xmlns:p14="http://schemas.microsoft.com/office/powerpoint/2010/main" val="2083708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normAutofit fontScale="90000"/>
          </a:bodyPr>
          <a:lstStyle/>
          <a:p>
            <a:r>
              <a:rPr lang="en-US" altLang="en-US"/>
              <a:t>Bridges – Strong Winds</a:t>
            </a:r>
            <a:endParaRPr lang="en-US" altLang="en-US" dirty="0"/>
          </a:p>
        </p:txBody>
      </p:sp>
      <p:sp>
        <p:nvSpPr>
          <p:cNvPr id="92163" name="Content Placeholder 2"/>
          <p:cNvSpPr>
            <a:spLocks noGrp="1"/>
          </p:cNvSpPr>
          <p:nvPr>
            <p:ph idx="1"/>
          </p:nvPr>
        </p:nvSpPr>
        <p:spPr/>
        <p:txBody>
          <a:bodyPr/>
          <a:lstStyle/>
          <a:p>
            <a:pPr marL="0" indent="0">
              <a:buNone/>
            </a:pPr>
            <a:r>
              <a:rPr lang="en-US" altLang="en-US" dirty="0"/>
              <a:t>Strong winds create a problem called “buffeting”. These conditions occur on bridges such as Bay Bridges, through mountain passes and ravines, and when being passed by large trucks. These wind gusts and blasts can cause total loss of vehicle control. </a:t>
            </a:r>
          </a:p>
        </p:txBody>
      </p:sp>
    </p:spTree>
    <p:extLst>
      <p:ext uri="{BB962C8B-B14F-4D97-AF65-F5344CB8AC3E}">
        <p14:creationId xmlns:p14="http://schemas.microsoft.com/office/powerpoint/2010/main" val="465886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normAutofit fontScale="90000"/>
          </a:bodyPr>
          <a:lstStyle/>
          <a:p>
            <a:r>
              <a:rPr lang="en-US" altLang="en-US"/>
              <a:t>Bridge Limitations - Weight</a:t>
            </a:r>
            <a:endParaRPr lang="en-US" altLang="en-US" dirty="0"/>
          </a:p>
        </p:txBody>
      </p:sp>
      <p:pic>
        <p:nvPicPr>
          <p:cNvPr id="12083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8142" y="1906227"/>
            <a:ext cx="5627716" cy="4218709"/>
          </a:xfrm>
        </p:spPr>
      </p:pic>
    </p:spTree>
    <p:extLst>
      <p:ext uri="{BB962C8B-B14F-4D97-AF65-F5344CB8AC3E}">
        <p14:creationId xmlns:p14="http://schemas.microsoft.com/office/powerpoint/2010/main" val="184046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normAutofit fontScale="90000"/>
          </a:bodyPr>
          <a:lstStyle/>
          <a:p>
            <a:r>
              <a:rPr lang="en-US" altLang="en-US"/>
              <a:t>Be Aware of Weight Limits</a:t>
            </a:r>
            <a:endParaRPr lang="en-US" altLang="en-US" dirty="0"/>
          </a:p>
        </p:txBody>
      </p:sp>
      <p:graphicFrame>
        <p:nvGraphicFramePr>
          <p:cNvPr id="121859" name="Content Placeholder 3"/>
          <p:cNvGraphicFramePr>
            <a:graphicFrameLocks noGrp="1" noChangeAspect="1"/>
          </p:cNvGraphicFramePr>
          <p:nvPr>
            <p:ph idx="1"/>
            <p:extLst>
              <p:ext uri="{D42A27DB-BD31-4B8C-83A1-F6EECF244321}">
                <p14:modId xmlns:p14="http://schemas.microsoft.com/office/powerpoint/2010/main" val="2825995207"/>
              </p:ext>
            </p:extLst>
          </p:nvPr>
        </p:nvGraphicFramePr>
        <p:xfrm>
          <a:off x="1417985" y="1905000"/>
          <a:ext cx="6308030" cy="4221163"/>
        </p:xfrm>
        <a:graphic>
          <a:graphicData uri="http://schemas.openxmlformats.org/presentationml/2006/ole">
            <mc:AlternateContent xmlns:mc="http://schemas.openxmlformats.org/markup-compatibility/2006">
              <mc:Choice xmlns:v="urn:schemas-microsoft-com:vml" Requires="v">
                <p:oleObj spid="_x0000_s135376" name="Photo Editor Photo" r:id="rId4" imgW="11403017" imgH="7628571" progId="MSPhotoEd.3">
                  <p:embed/>
                </p:oleObj>
              </mc:Choice>
              <mc:Fallback>
                <p:oleObj name="Photo Editor Photo" r:id="rId4" imgW="11403017" imgH="7628571" progId="MSPhotoEd.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7985" y="1905000"/>
                        <a:ext cx="6308030" cy="42211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129381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normAutofit fontScale="90000"/>
          </a:bodyPr>
          <a:lstStyle/>
          <a:p>
            <a:r>
              <a:rPr lang="en-US" altLang="en-US"/>
              <a:t>Bridge Limitations – Width  </a:t>
            </a:r>
            <a:endParaRPr lang="en-US" altLang="en-US" dirty="0"/>
          </a:p>
        </p:txBody>
      </p:sp>
      <p:pic>
        <p:nvPicPr>
          <p:cNvPr id="11571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5870" y="1905000"/>
            <a:ext cx="5632260" cy="4221163"/>
          </a:xfrm>
        </p:spPr>
      </p:pic>
    </p:spTree>
    <p:extLst>
      <p:ext uri="{BB962C8B-B14F-4D97-AF65-F5344CB8AC3E}">
        <p14:creationId xmlns:p14="http://schemas.microsoft.com/office/powerpoint/2010/main" val="4049819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normAutofit fontScale="90000"/>
          </a:bodyPr>
          <a:lstStyle/>
          <a:p>
            <a:r>
              <a:rPr lang="en-US" altLang="en-US"/>
              <a:t>Bridges Limitations – Height </a:t>
            </a:r>
            <a:endParaRPr lang="en-US" altLang="en-US" dirty="0"/>
          </a:p>
        </p:txBody>
      </p:sp>
      <p:pic>
        <p:nvPicPr>
          <p:cNvPr id="116739"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757891" y="1905000"/>
            <a:ext cx="5628217" cy="4221163"/>
          </a:xfrm>
        </p:spPr>
      </p:pic>
    </p:spTree>
    <p:extLst>
      <p:ext uri="{BB962C8B-B14F-4D97-AF65-F5344CB8AC3E}">
        <p14:creationId xmlns:p14="http://schemas.microsoft.com/office/powerpoint/2010/main" val="297668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r>
              <a:rPr lang="en-US" altLang="en-US"/>
              <a:t>Speed Management</a:t>
            </a:r>
            <a:endParaRPr lang="en-US" altLang="en-US" dirty="0"/>
          </a:p>
        </p:txBody>
      </p:sp>
      <p:sp>
        <p:nvSpPr>
          <p:cNvPr id="135171" name="Rectangle 3"/>
          <p:cNvSpPr>
            <a:spLocks noGrp="1" noChangeArrowheads="1"/>
          </p:cNvSpPr>
          <p:nvPr>
            <p:ph type="body" idx="1"/>
          </p:nvPr>
        </p:nvSpPr>
        <p:spPr>
          <a:xfrm>
            <a:off x="506506" y="1752600"/>
            <a:ext cx="8229600" cy="4221163"/>
          </a:xfrm>
        </p:spPr>
        <p:txBody>
          <a:bodyPr>
            <a:normAutofit/>
          </a:bodyPr>
          <a:lstStyle/>
          <a:p>
            <a:pPr marL="0" indent="0">
              <a:buNone/>
            </a:pPr>
            <a:r>
              <a:rPr lang="en-US" altLang="en-US" dirty="0"/>
              <a:t>Four important rules:</a:t>
            </a:r>
          </a:p>
          <a:p>
            <a:endParaRPr lang="en-US" altLang="en-US" sz="1200" dirty="0"/>
          </a:p>
          <a:p>
            <a:pPr marL="0" indent="0">
              <a:buNone/>
            </a:pPr>
            <a:r>
              <a:rPr lang="en-US" altLang="en-US" dirty="0"/>
              <a:t>1. Emergency vehicles must not be driven in excess of the posted speed limits</a:t>
            </a:r>
          </a:p>
          <a:p>
            <a:pPr marL="0" indent="0">
              <a:buNone/>
            </a:pPr>
            <a:r>
              <a:rPr lang="en-US" altLang="en-US" dirty="0"/>
              <a:t>2. Emergency vehicles must not exceed cautionary speeds</a:t>
            </a:r>
          </a:p>
          <a:p>
            <a:pPr marL="0" indent="0">
              <a:buNone/>
            </a:pPr>
            <a:r>
              <a:rPr lang="en-US" altLang="en-US" dirty="0"/>
              <a:t>3. Patient Experience</a:t>
            </a:r>
          </a:p>
          <a:p>
            <a:pPr marL="0" indent="0">
              <a:buNone/>
            </a:pPr>
            <a:r>
              <a:rPr lang="en-US" altLang="en-US" dirty="0"/>
              <a:t>4. Match speed to road conditions</a:t>
            </a:r>
          </a:p>
          <a:p>
            <a:endParaRPr lang="en-US" altLang="en-US" dirty="0"/>
          </a:p>
        </p:txBody>
      </p:sp>
      <p:sp>
        <p:nvSpPr>
          <p:cNvPr id="4" name="TextBox 3"/>
          <p:cNvSpPr txBox="1"/>
          <p:nvPr/>
        </p:nvSpPr>
        <p:spPr>
          <a:xfrm>
            <a:off x="533400" y="6202687"/>
            <a:ext cx="2057400" cy="369332"/>
          </a:xfrm>
          <a:prstGeom prst="rect">
            <a:avLst/>
          </a:prstGeom>
          <a:noFill/>
        </p:spPr>
        <p:txBody>
          <a:bodyPr wrap="square" rtlCol="0">
            <a:spAutoFit/>
          </a:bodyPr>
          <a:lstStyle/>
          <a:p>
            <a:r>
              <a:rPr lang="en-US" dirty="0">
                <a:solidFill>
                  <a:schemeClr val="bg1"/>
                </a:solidFill>
              </a:rPr>
              <a:t>PM Fill-In</a:t>
            </a:r>
          </a:p>
        </p:txBody>
      </p:sp>
    </p:spTree>
    <p:extLst>
      <p:ext uri="{BB962C8B-B14F-4D97-AF65-F5344CB8AC3E}">
        <p14:creationId xmlns:p14="http://schemas.microsoft.com/office/powerpoint/2010/main" val="390763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r>
              <a:rPr lang="en-US" altLang="en-US" dirty="0"/>
              <a:t>Motivation Exercises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708" y="1752600"/>
            <a:ext cx="5900584" cy="4877816"/>
          </a:xfrm>
          <a:prstGeom prst="rect">
            <a:avLst/>
          </a:prstGeom>
        </p:spPr>
      </p:pic>
    </p:spTree>
    <p:extLst>
      <p:ext uri="{BB962C8B-B14F-4D97-AF65-F5344CB8AC3E}">
        <p14:creationId xmlns:p14="http://schemas.microsoft.com/office/powerpoint/2010/main" val="2125332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fontScale="90000"/>
          </a:bodyPr>
          <a:lstStyle/>
          <a:p>
            <a:r>
              <a:rPr lang="en-US" altLang="en-US" dirty="0"/>
              <a:t>Cautionary Speeds</a:t>
            </a:r>
          </a:p>
        </p:txBody>
      </p:sp>
      <p:sp>
        <p:nvSpPr>
          <p:cNvPr id="36867" name="Rectangle 3"/>
          <p:cNvSpPr>
            <a:spLocks noGrp="1" noChangeArrowheads="1"/>
          </p:cNvSpPr>
          <p:nvPr>
            <p:ph idx="1"/>
          </p:nvPr>
        </p:nvSpPr>
        <p:spPr>
          <a:xfrm>
            <a:off x="381000" y="2286000"/>
            <a:ext cx="8229600" cy="4221163"/>
          </a:xfrm>
        </p:spPr>
        <p:txBody>
          <a:bodyPr>
            <a:normAutofit/>
          </a:bodyPr>
          <a:lstStyle/>
          <a:p>
            <a:pPr eaLnBrk="1" hangingPunct="1">
              <a:defRPr/>
            </a:pPr>
            <a:r>
              <a:rPr lang="en-US" dirty="0"/>
              <a:t>Example:</a:t>
            </a:r>
          </a:p>
          <a:p>
            <a:pPr lvl="1" eaLnBrk="1" hangingPunct="1">
              <a:defRPr/>
            </a:pPr>
            <a:r>
              <a:rPr lang="en-US" dirty="0"/>
              <a:t>Speed limitations </a:t>
            </a:r>
          </a:p>
          <a:p>
            <a:pPr marL="457200" lvl="1" indent="0" eaLnBrk="1" hangingPunct="1">
              <a:buNone/>
              <a:defRPr/>
            </a:pPr>
            <a:r>
              <a:rPr lang="en-US" dirty="0"/>
              <a:t>	around curves</a:t>
            </a:r>
          </a:p>
          <a:p>
            <a:pPr lvl="1" eaLnBrk="1" hangingPunct="1">
              <a:defRPr/>
            </a:pPr>
            <a:r>
              <a:rPr lang="en-US" dirty="0"/>
              <a:t>Posted restrictions going downhill</a:t>
            </a:r>
          </a:p>
          <a:p>
            <a:pPr lvl="1" eaLnBrk="1" hangingPunct="1">
              <a:defRPr/>
            </a:pPr>
            <a:r>
              <a:rPr lang="en-US" dirty="0"/>
              <a:t>Slower speeds on highway ramps, especially cloverleaf design</a:t>
            </a:r>
          </a:p>
          <a:p>
            <a:pPr lvl="1" eaLnBrk="1" hangingPunct="1">
              <a:defRPr/>
            </a:pPr>
            <a:r>
              <a:rPr lang="en-US" dirty="0"/>
              <a:t>Special speed zones such as schools; hospitals; recreation areas; construction; etc.</a:t>
            </a:r>
          </a:p>
          <a:p>
            <a:pPr marL="0" indent="0" eaLnBrk="1" hangingPunct="1">
              <a:buFontTx/>
              <a:buNone/>
              <a:defRPr/>
            </a:pP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9235" t="44181" r="12953" b="21293"/>
          <a:stretch/>
        </p:blipFill>
        <p:spPr>
          <a:xfrm>
            <a:off x="4887310" y="1752600"/>
            <a:ext cx="3886202" cy="210469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r>
              <a:rPr lang="en-US" altLang="en-US"/>
              <a:t>Basic Maneuvers</a:t>
            </a:r>
          </a:p>
        </p:txBody>
      </p:sp>
      <p:sp>
        <p:nvSpPr>
          <p:cNvPr id="136195" name="Rectangle 3"/>
          <p:cNvSpPr>
            <a:spLocks noGrp="1" noChangeArrowheads="1"/>
          </p:cNvSpPr>
          <p:nvPr>
            <p:ph type="body" idx="1"/>
          </p:nvPr>
        </p:nvSpPr>
        <p:spPr/>
        <p:txBody>
          <a:bodyPr/>
          <a:lstStyle/>
          <a:p>
            <a:pPr marL="0" indent="0">
              <a:buNone/>
            </a:pPr>
            <a:r>
              <a:rPr lang="en-US" altLang="en-US" dirty="0"/>
              <a:t>Steering</a:t>
            </a:r>
          </a:p>
          <a:p>
            <a:pPr lvl="1"/>
            <a:r>
              <a:rPr lang="en-US" altLang="en-US" dirty="0"/>
              <a:t>Use Both Hands</a:t>
            </a:r>
          </a:p>
          <a:p>
            <a:pPr lvl="1"/>
            <a:r>
              <a:rPr lang="en-US" altLang="en-US" dirty="0"/>
              <a:t>Keep Arms Inside of Vehicle</a:t>
            </a:r>
          </a:p>
          <a:p>
            <a:pPr lvl="1"/>
            <a:r>
              <a:rPr lang="en-US" altLang="en-US" dirty="0"/>
              <a:t>Maintain Hands in “3” and “9” Position</a:t>
            </a:r>
          </a:p>
        </p:txBody>
      </p:sp>
    </p:spTree>
    <p:extLst>
      <p:ext uri="{BB962C8B-B14F-4D97-AF65-F5344CB8AC3E}">
        <p14:creationId xmlns:p14="http://schemas.microsoft.com/office/powerpoint/2010/main" val="1288887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normAutofit fontScale="90000"/>
          </a:bodyPr>
          <a:lstStyle/>
          <a:p>
            <a:r>
              <a:rPr lang="en-US" altLang="en-US"/>
              <a:t>Basic Maneuvers</a:t>
            </a:r>
            <a:endParaRPr lang="en-US" altLang="en-US" dirty="0"/>
          </a:p>
        </p:txBody>
      </p:sp>
      <p:sp>
        <p:nvSpPr>
          <p:cNvPr id="129027" name="Content Placeholder 2"/>
          <p:cNvSpPr>
            <a:spLocks noGrp="1"/>
          </p:cNvSpPr>
          <p:nvPr>
            <p:ph idx="1"/>
          </p:nvPr>
        </p:nvSpPr>
        <p:spPr/>
        <p:txBody>
          <a:bodyPr/>
          <a:lstStyle/>
          <a:p>
            <a:pPr marL="0" indent="0">
              <a:buNone/>
            </a:pPr>
            <a:r>
              <a:rPr lang="en-US" altLang="en-US" dirty="0"/>
              <a:t>Braking and Stopping</a:t>
            </a:r>
          </a:p>
          <a:p>
            <a:pPr lvl="1"/>
            <a:r>
              <a:rPr lang="en-US" altLang="en-US" dirty="0"/>
              <a:t>Hydraulic – Pump brake pedal</a:t>
            </a:r>
          </a:p>
          <a:p>
            <a:pPr lvl="1"/>
            <a:r>
              <a:rPr lang="en-US" altLang="en-US" dirty="0"/>
              <a:t>Air – Firmly and steadily press brake pedal, release if wheels lock</a:t>
            </a:r>
          </a:p>
          <a:p>
            <a:pPr lvl="1"/>
            <a:r>
              <a:rPr lang="en-US" altLang="en-US" dirty="0"/>
              <a:t>ABS – Apply firmly and hold down for duration</a:t>
            </a:r>
          </a:p>
          <a:p>
            <a:pPr lvl="1"/>
            <a:r>
              <a:rPr lang="en-US" altLang="en-US" dirty="0"/>
              <a:t>Disc vs. Drum - Differences</a:t>
            </a:r>
          </a:p>
          <a:p>
            <a:endParaRPr lang="en-US" altLang="en-US" dirty="0"/>
          </a:p>
        </p:txBody>
      </p:sp>
    </p:spTree>
    <p:extLst>
      <p:ext uri="{BB962C8B-B14F-4D97-AF65-F5344CB8AC3E}">
        <p14:creationId xmlns:p14="http://schemas.microsoft.com/office/powerpoint/2010/main" val="363300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normAutofit fontScale="90000"/>
          </a:bodyPr>
          <a:lstStyle/>
          <a:p>
            <a:r>
              <a:rPr lang="en-US" altLang="en-US"/>
              <a:t>Auxiliary Braking Systems</a:t>
            </a:r>
            <a:endParaRPr lang="en-US" altLang="en-US" dirty="0"/>
          </a:p>
        </p:txBody>
      </p:sp>
      <p:sp>
        <p:nvSpPr>
          <p:cNvPr id="91139" name="Text Placeholder 2"/>
          <p:cNvSpPr>
            <a:spLocks noGrp="1"/>
          </p:cNvSpPr>
          <p:nvPr>
            <p:ph idx="1"/>
          </p:nvPr>
        </p:nvSpPr>
        <p:spPr/>
        <p:txBody>
          <a:bodyPr/>
          <a:lstStyle/>
          <a:p>
            <a:pPr marL="0" indent="0" algn="ctr">
              <a:buNone/>
            </a:pPr>
            <a:r>
              <a:rPr lang="en-US" altLang="en-US" sz="4800" dirty="0">
                <a:solidFill>
                  <a:srgbClr val="FF0000"/>
                </a:solidFill>
              </a:rPr>
              <a:t>Warning</a:t>
            </a:r>
            <a:r>
              <a:rPr lang="en-US" altLang="en-US" dirty="0"/>
              <a:t> </a:t>
            </a:r>
          </a:p>
          <a:p>
            <a:pPr marL="0" indent="0">
              <a:buNone/>
            </a:pPr>
            <a:endParaRPr lang="en-US" altLang="en-US" dirty="0"/>
          </a:p>
          <a:p>
            <a:pPr marL="0" indent="0">
              <a:buNone/>
            </a:pPr>
            <a:r>
              <a:rPr lang="en-US" altLang="en-US" dirty="0"/>
              <a:t>Do not use the retarders/engine brakes during inclement weather or when the road surfaces are slippery. Using these systems could result in loss of control of the vehicle </a:t>
            </a:r>
          </a:p>
        </p:txBody>
      </p:sp>
    </p:spTree>
    <p:extLst>
      <p:ext uri="{BB962C8B-B14F-4D97-AF65-F5344CB8AC3E}">
        <p14:creationId xmlns:p14="http://schemas.microsoft.com/office/powerpoint/2010/main" val="1948300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normAutofit fontScale="90000"/>
          </a:bodyPr>
          <a:lstStyle/>
          <a:p>
            <a:r>
              <a:rPr lang="en-US" altLang="en-US"/>
              <a:t> Total Stopping Distance</a:t>
            </a:r>
            <a:endParaRPr lang="en-US" altLang="en-US" dirty="0"/>
          </a:p>
        </p:txBody>
      </p:sp>
      <p:sp>
        <p:nvSpPr>
          <p:cNvPr id="135171" name="Text Placeholder 2"/>
          <p:cNvSpPr>
            <a:spLocks noGrp="1"/>
          </p:cNvSpPr>
          <p:nvPr>
            <p:ph idx="1"/>
          </p:nvPr>
        </p:nvSpPr>
        <p:spPr/>
        <p:txBody>
          <a:bodyPr/>
          <a:lstStyle/>
          <a:p>
            <a:r>
              <a:rPr lang="en-US" altLang="en-US"/>
              <a:t>Perception Time/Distance</a:t>
            </a:r>
          </a:p>
          <a:p>
            <a:r>
              <a:rPr lang="en-US" altLang="en-US"/>
              <a:t>Reaction Time/Distance</a:t>
            </a:r>
          </a:p>
          <a:p>
            <a:r>
              <a:rPr lang="en-US" altLang="en-US"/>
              <a:t>Vehicle Reaction Time/Distance</a:t>
            </a:r>
          </a:p>
          <a:p>
            <a:r>
              <a:rPr lang="en-US" altLang="en-US"/>
              <a:t>Vehicle Braking Distance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Title 4"/>
          <p:cNvSpPr>
            <a:spLocks noGrp="1"/>
          </p:cNvSpPr>
          <p:nvPr>
            <p:ph type="title"/>
          </p:nvPr>
        </p:nvSpPr>
        <p:spPr/>
        <p:txBody>
          <a:bodyPr>
            <a:normAutofit fontScale="90000"/>
          </a:bodyPr>
          <a:lstStyle/>
          <a:p>
            <a:r>
              <a:rPr lang="en-US" altLang="en-US"/>
              <a:t>Perception Time/Distance</a:t>
            </a:r>
            <a:endParaRPr lang="en-US" altLang="en-US" dirty="0"/>
          </a:p>
        </p:txBody>
      </p:sp>
      <p:sp>
        <p:nvSpPr>
          <p:cNvPr id="136194" name="Text Placeholder 2"/>
          <p:cNvSpPr>
            <a:spLocks noGrp="1"/>
          </p:cNvSpPr>
          <p:nvPr>
            <p:ph idx="1"/>
          </p:nvPr>
        </p:nvSpPr>
        <p:spPr>
          <a:xfrm>
            <a:off x="1066800" y="1905000"/>
            <a:ext cx="7162800" cy="4221163"/>
          </a:xfrm>
        </p:spPr>
        <p:txBody>
          <a:bodyPr/>
          <a:lstStyle/>
          <a:p>
            <a:pPr marL="0" indent="0" algn="ctr">
              <a:buNone/>
            </a:pPr>
            <a:endParaRPr lang="en-US" altLang="en-US" dirty="0"/>
          </a:p>
          <a:p>
            <a:pPr marL="0" indent="0" algn="ctr">
              <a:buNone/>
            </a:pPr>
            <a:r>
              <a:rPr lang="en-US" altLang="en-US" dirty="0"/>
              <a:t>The distance the vehicle travels from the time your eyes see a hazard until your brain recognizes it. Normal time for an alert driver is approximately </a:t>
            </a:r>
          </a:p>
          <a:p>
            <a:pPr marL="0" indent="0" algn="ctr">
              <a:buNone/>
            </a:pPr>
            <a:r>
              <a:rPr lang="en-US" altLang="en-US" dirty="0"/>
              <a:t>¾ of a second.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normAutofit fontScale="90000"/>
          </a:bodyPr>
          <a:lstStyle/>
          <a:p>
            <a:r>
              <a:rPr lang="en-US" altLang="en-US"/>
              <a:t>Reaction Time/Distance</a:t>
            </a:r>
            <a:endParaRPr lang="en-US" altLang="en-US" dirty="0"/>
          </a:p>
        </p:txBody>
      </p:sp>
      <p:sp>
        <p:nvSpPr>
          <p:cNvPr id="137219" name="Text Placeholder 2"/>
          <p:cNvSpPr>
            <a:spLocks noGrp="1"/>
          </p:cNvSpPr>
          <p:nvPr>
            <p:ph idx="1"/>
          </p:nvPr>
        </p:nvSpPr>
        <p:spPr>
          <a:xfrm>
            <a:off x="1524000" y="1905000"/>
            <a:ext cx="6096000" cy="4221163"/>
          </a:xfrm>
        </p:spPr>
        <p:txBody>
          <a:bodyPr/>
          <a:lstStyle/>
          <a:p>
            <a:pPr marL="0" indent="0" algn="ctr">
              <a:buNone/>
            </a:pPr>
            <a:endParaRPr lang="en-US" altLang="en-US" dirty="0"/>
          </a:p>
          <a:p>
            <a:pPr marL="0" indent="0" algn="ctr">
              <a:buNone/>
            </a:pPr>
            <a:r>
              <a:rPr lang="en-US" altLang="en-US" dirty="0"/>
              <a:t>The distance traveled from the time your brain tells your foot to move from the accelerator until the time your foot pushes the brake pedal.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normAutofit fontScale="90000"/>
          </a:bodyPr>
          <a:lstStyle/>
          <a:p>
            <a:r>
              <a:rPr lang="en-US" altLang="en-US"/>
              <a:t>Vehicle Reaction Time/Distance</a:t>
            </a:r>
            <a:endParaRPr lang="en-US" altLang="en-US" dirty="0"/>
          </a:p>
        </p:txBody>
      </p:sp>
      <p:sp>
        <p:nvSpPr>
          <p:cNvPr id="138243" name="Text Placeholder 2"/>
          <p:cNvSpPr>
            <a:spLocks noGrp="1"/>
          </p:cNvSpPr>
          <p:nvPr>
            <p:ph idx="1"/>
          </p:nvPr>
        </p:nvSpPr>
        <p:spPr>
          <a:xfrm>
            <a:off x="1371600" y="1905000"/>
            <a:ext cx="6324600" cy="4221163"/>
          </a:xfrm>
        </p:spPr>
        <p:txBody>
          <a:bodyPr/>
          <a:lstStyle/>
          <a:p>
            <a:pPr marL="0" indent="0" algn="ctr">
              <a:buNone/>
            </a:pPr>
            <a:endParaRPr lang="en-US" altLang="en-US" dirty="0"/>
          </a:p>
          <a:p>
            <a:pPr marL="0" indent="0" algn="ctr">
              <a:buNone/>
            </a:pPr>
            <a:r>
              <a:rPr lang="en-US" altLang="en-US" dirty="0"/>
              <a:t>Once the brake pedal is applied the vehicle reaction time will depend on the type and condition of the braking system.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normAutofit fontScale="90000"/>
          </a:bodyPr>
          <a:lstStyle/>
          <a:p>
            <a:r>
              <a:rPr lang="en-US" altLang="en-US"/>
              <a:t>Vehicle Braking Distance</a:t>
            </a:r>
            <a:endParaRPr lang="en-US" altLang="en-US" dirty="0"/>
          </a:p>
        </p:txBody>
      </p:sp>
      <p:sp>
        <p:nvSpPr>
          <p:cNvPr id="139267" name="Text Placeholder 2"/>
          <p:cNvSpPr>
            <a:spLocks noGrp="1"/>
          </p:cNvSpPr>
          <p:nvPr>
            <p:ph idx="1"/>
          </p:nvPr>
        </p:nvSpPr>
        <p:spPr>
          <a:xfrm>
            <a:off x="1143000" y="1905000"/>
            <a:ext cx="6629400" cy="4221163"/>
          </a:xfrm>
        </p:spPr>
        <p:txBody>
          <a:bodyPr/>
          <a:lstStyle/>
          <a:p>
            <a:pPr marL="0" indent="0">
              <a:buNone/>
            </a:pPr>
            <a:endParaRPr lang="en-US" altLang="en-US" dirty="0"/>
          </a:p>
          <a:p>
            <a:pPr marL="0" indent="0" algn="ctr">
              <a:buNone/>
            </a:pPr>
            <a:r>
              <a:rPr lang="en-US" altLang="en-US" dirty="0"/>
              <a:t>The distance it takes the vehicle to come to complete  stop once you apply the brakes.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normAutofit fontScale="90000"/>
          </a:bodyPr>
          <a:lstStyle/>
          <a:p>
            <a:r>
              <a:rPr lang="en-US" altLang="en-US" dirty="0"/>
              <a:t>Stopping Distance Factors</a:t>
            </a:r>
          </a:p>
        </p:txBody>
      </p:sp>
      <p:sp>
        <p:nvSpPr>
          <p:cNvPr id="140291" name="Text Placeholder 2"/>
          <p:cNvSpPr>
            <a:spLocks noGrp="1"/>
          </p:cNvSpPr>
          <p:nvPr>
            <p:ph idx="1"/>
          </p:nvPr>
        </p:nvSpPr>
        <p:spPr/>
        <p:txBody>
          <a:bodyPr/>
          <a:lstStyle/>
          <a:p>
            <a:r>
              <a:rPr lang="en-US" altLang="en-US" dirty="0"/>
              <a:t>Drivers reaction time</a:t>
            </a:r>
          </a:p>
          <a:p>
            <a:r>
              <a:rPr lang="en-US" altLang="en-US" dirty="0"/>
              <a:t>Weather and road conditions</a:t>
            </a:r>
          </a:p>
          <a:p>
            <a:r>
              <a:rPr lang="en-US" altLang="en-US" dirty="0"/>
              <a:t>Road surfaces</a:t>
            </a:r>
          </a:p>
          <a:p>
            <a:r>
              <a:rPr lang="en-US" altLang="en-US" dirty="0"/>
              <a:t>Vehicle weight</a:t>
            </a:r>
          </a:p>
          <a:p>
            <a:r>
              <a:rPr lang="en-US" altLang="en-US" dirty="0"/>
              <a:t>Brake conditions</a:t>
            </a:r>
          </a:p>
          <a:p>
            <a:r>
              <a:rPr lang="en-US" altLang="en-US" dirty="0"/>
              <a:t>Tire conditions</a:t>
            </a:r>
          </a:p>
          <a:p>
            <a:r>
              <a:rPr lang="en-US" altLang="en-US" dirty="0"/>
              <a:t>Speed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r>
              <a:rPr lang="en-US" altLang="en-US"/>
              <a:t>Motivation</a:t>
            </a:r>
            <a:endParaRPr lang="en-US" altLang="en-US" dirty="0"/>
          </a:p>
        </p:txBody>
      </p:sp>
      <p:sp>
        <p:nvSpPr>
          <p:cNvPr id="113667" name="Rectangle 3"/>
          <p:cNvSpPr>
            <a:spLocks noGrp="1" noChangeArrowheads="1"/>
          </p:cNvSpPr>
          <p:nvPr>
            <p:ph idx="1"/>
          </p:nvPr>
        </p:nvSpPr>
        <p:spPr/>
        <p:txBody>
          <a:bodyPr/>
          <a:lstStyle/>
          <a:p>
            <a:r>
              <a:rPr lang="en-US" altLang="en-US"/>
              <a:t>Routine</a:t>
            </a:r>
          </a:p>
          <a:p>
            <a:r>
              <a:rPr lang="en-US" altLang="en-US"/>
              <a:t>Comfort</a:t>
            </a:r>
          </a:p>
          <a:p>
            <a:r>
              <a:rPr lang="en-US" altLang="en-US"/>
              <a:t>Confidence</a:t>
            </a:r>
          </a:p>
        </p:txBody>
      </p:sp>
    </p:spTree>
    <p:extLst>
      <p:ext uri="{BB962C8B-B14F-4D97-AF65-F5344CB8AC3E}">
        <p14:creationId xmlns:p14="http://schemas.microsoft.com/office/powerpoint/2010/main" val="2600918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normAutofit fontScale="90000"/>
          </a:bodyPr>
          <a:lstStyle/>
          <a:p>
            <a:r>
              <a:rPr lang="en-US" altLang="en-US"/>
              <a:t>Rules of Thumb</a:t>
            </a:r>
            <a:endParaRPr lang="en-US" altLang="en-US" dirty="0"/>
          </a:p>
        </p:txBody>
      </p:sp>
      <p:sp>
        <p:nvSpPr>
          <p:cNvPr id="141315" name="Text Placeholder 2"/>
          <p:cNvSpPr>
            <a:spLocks noGrp="1"/>
          </p:cNvSpPr>
          <p:nvPr>
            <p:ph idx="1"/>
          </p:nvPr>
        </p:nvSpPr>
        <p:spPr/>
        <p:txBody>
          <a:bodyPr/>
          <a:lstStyle/>
          <a:p>
            <a:endParaRPr lang="en-US" altLang="en-US" dirty="0"/>
          </a:p>
          <a:p>
            <a:r>
              <a:rPr lang="en-US" altLang="en-US" dirty="0"/>
              <a:t>Average reaction time is ¾ second</a:t>
            </a:r>
          </a:p>
          <a:p>
            <a:r>
              <a:rPr lang="en-US" altLang="en-US" dirty="0"/>
              <a:t>You can not steer or brake a vehicle unless you have traction</a:t>
            </a:r>
          </a:p>
          <a:p>
            <a:r>
              <a:rPr lang="en-US" altLang="en-US" dirty="0"/>
              <a:t>Wet roads double the stopping distance</a:t>
            </a:r>
          </a:p>
          <a:p>
            <a:r>
              <a:rPr lang="en-US" altLang="en-US" dirty="0"/>
              <a:t>When you double your speed it takes four times as much distance to stop your vehicle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Air Brakes</a:t>
            </a:r>
            <a:endParaRPr lang="en-US" dirty="0"/>
          </a:p>
        </p:txBody>
      </p:sp>
      <p:sp>
        <p:nvSpPr>
          <p:cNvPr id="3" name="Content Placeholder 2"/>
          <p:cNvSpPr>
            <a:spLocks noGrp="1"/>
          </p:cNvSpPr>
          <p:nvPr>
            <p:ph idx="1"/>
          </p:nvPr>
        </p:nvSpPr>
        <p:spPr/>
        <p:txBody>
          <a:bodyPr/>
          <a:lstStyle/>
          <a:p>
            <a:endParaRPr lang="en-US" dirty="0"/>
          </a:p>
          <a:p>
            <a:r>
              <a:rPr lang="en-US" dirty="0"/>
              <a:t>Brake-lag = Added Delay</a:t>
            </a:r>
          </a:p>
          <a:p>
            <a:r>
              <a:rPr lang="en-US" dirty="0"/>
              <a:t>Add ½ second or more to stopping distance</a:t>
            </a:r>
          </a:p>
          <a:p>
            <a:endParaRPr lang="en-US" dirty="0"/>
          </a:p>
        </p:txBody>
      </p:sp>
    </p:spTree>
    <p:extLst>
      <p:ext uri="{BB962C8B-B14F-4D97-AF65-F5344CB8AC3E}">
        <p14:creationId xmlns:p14="http://schemas.microsoft.com/office/powerpoint/2010/main" val="1484699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Brake Fade</a:t>
            </a:r>
            <a:endParaRPr lang="en-US" dirty="0"/>
          </a:p>
        </p:txBody>
      </p:sp>
      <p:sp>
        <p:nvSpPr>
          <p:cNvPr id="3" name="Content Placeholder 2"/>
          <p:cNvSpPr>
            <a:spLocks noGrp="1"/>
          </p:cNvSpPr>
          <p:nvPr>
            <p:ph idx="1"/>
          </p:nvPr>
        </p:nvSpPr>
        <p:spPr/>
        <p:txBody>
          <a:bodyPr/>
          <a:lstStyle/>
          <a:p>
            <a:endParaRPr lang="en-US" dirty="0"/>
          </a:p>
          <a:p>
            <a:r>
              <a:rPr lang="en-US" dirty="0"/>
              <a:t>Excessive heat</a:t>
            </a:r>
          </a:p>
          <a:p>
            <a:r>
              <a:rPr lang="en-US" dirty="0"/>
              <a:t>Gas build up</a:t>
            </a:r>
          </a:p>
          <a:p>
            <a:r>
              <a:rPr lang="en-US" dirty="0"/>
              <a:t>Reduced friction</a:t>
            </a:r>
          </a:p>
        </p:txBody>
      </p:sp>
    </p:spTree>
    <p:extLst>
      <p:ext uri="{BB962C8B-B14F-4D97-AF65-F5344CB8AC3E}">
        <p14:creationId xmlns:p14="http://schemas.microsoft.com/office/powerpoint/2010/main" val="4059096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Snub Braking</a:t>
            </a:r>
          </a:p>
        </p:txBody>
      </p:sp>
      <p:sp>
        <p:nvSpPr>
          <p:cNvPr id="3" name="Content Placeholder 2"/>
          <p:cNvSpPr>
            <a:spLocks noGrp="1"/>
          </p:cNvSpPr>
          <p:nvPr>
            <p:ph idx="1"/>
          </p:nvPr>
        </p:nvSpPr>
        <p:spPr/>
        <p:txBody>
          <a:bodyPr/>
          <a:lstStyle/>
          <a:p>
            <a:endParaRPr lang="en-US" dirty="0"/>
          </a:p>
          <a:p>
            <a:r>
              <a:rPr lang="en-US" dirty="0"/>
              <a:t>Low gear</a:t>
            </a:r>
          </a:p>
          <a:p>
            <a:r>
              <a:rPr lang="en-US" dirty="0"/>
              <a:t>Identify “safe” speed</a:t>
            </a:r>
          </a:p>
          <a:p>
            <a:pPr lvl="1"/>
            <a:r>
              <a:rPr lang="en-US" dirty="0"/>
              <a:t>Apply brakes firmly for 3 seconds</a:t>
            </a:r>
          </a:p>
          <a:p>
            <a:pPr lvl="1"/>
            <a:r>
              <a:rPr lang="en-US" dirty="0"/>
              <a:t>Release and coast to “safe” speed</a:t>
            </a:r>
          </a:p>
          <a:p>
            <a:pPr lvl="1"/>
            <a:r>
              <a:rPr lang="en-US" dirty="0"/>
              <a:t>Repeat until downgrade is complete</a:t>
            </a:r>
          </a:p>
        </p:txBody>
      </p:sp>
    </p:spTree>
    <p:extLst>
      <p:ext uri="{BB962C8B-B14F-4D97-AF65-F5344CB8AC3E}">
        <p14:creationId xmlns:p14="http://schemas.microsoft.com/office/powerpoint/2010/main" val="1084079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533400" y="457200"/>
            <a:ext cx="8229600" cy="685800"/>
          </a:xfrm>
        </p:spPr>
        <p:txBody>
          <a:bodyPr>
            <a:noAutofit/>
          </a:bodyPr>
          <a:lstStyle/>
          <a:p>
            <a:pPr eaLnBrk="1" hangingPunct="1"/>
            <a:r>
              <a:rPr lang="en-US" altLang="en-US" sz="4000" dirty="0"/>
              <a:t>Basic Maneuvers</a:t>
            </a:r>
          </a:p>
        </p:txBody>
      </p:sp>
      <p:sp>
        <p:nvSpPr>
          <p:cNvPr id="138243" name="Rectangle 3"/>
          <p:cNvSpPr>
            <a:spLocks noGrp="1" noChangeArrowheads="1"/>
          </p:cNvSpPr>
          <p:nvPr>
            <p:ph type="body" sz="half" idx="1"/>
          </p:nvPr>
        </p:nvSpPr>
        <p:spPr>
          <a:xfrm>
            <a:off x="228600" y="1752600"/>
            <a:ext cx="4191000" cy="4572000"/>
          </a:xfrm>
        </p:spPr>
        <p:txBody>
          <a:bodyPr/>
          <a:lstStyle/>
          <a:p>
            <a:pPr eaLnBrk="1" hangingPunct="1">
              <a:lnSpc>
                <a:spcPct val="90000"/>
              </a:lnSpc>
              <a:buFontTx/>
              <a:buNone/>
            </a:pPr>
            <a:r>
              <a:rPr lang="en-US" altLang="en-US" dirty="0"/>
              <a:t>Backing Up</a:t>
            </a:r>
          </a:p>
          <a:p>
            <a:pPr lvl="1" eaLnBrk="1" hangingPunct="1">
              <a:lnSpc>
                <a:spcPct val="90000"/>
              </a:lnSpc>
            </a:pPr>
            <a:r>
              <a:rPr lang="en-US" altLang="en-US" dirty="0"/>
              <a:t>Park Intelligently</a:t>
            </a:r>
          </a:p>
          <a:p>
            <a:pPr lvl="1" eaLnBrk="1" hangingPunct="1">
              <a:lnSpc>
                <a:spcPct val="90000"/>
              </a:lnSpc>
            </a:pPr>
            <a:r>
              <a:rPr lang="en-US" altLang="en-US" dirty="0"/>
              <a:t>Give Audible Notice</a:t>
            </a:r>
          </a:p>
          <a:p>
            <a:pPr lvl="1" eaLnBrk="1" hangingPunct="1">
              <a:lnSpc>
                <a:spcPct val="90000"/>
              </a:lnSpc>
            </a:pPr>
            <a:r>
              <a:rPr lang="en-US" altLang="en-US" dirty="0"/>
              <a:t>Use a Spotter</a:t>
            </a:r>
          </a:p>
          <a:p>
            <a:pPr lvl="1" eaLnBrk="1" hangingPunct="1">
              <a:lnSpc>
                <a:spcPct val="90000"/>
              </a:lnSpc>
            </a:pPr>
            <a:r>
              <a:rPr lang="en-US" altLang="en-US" dirty="0"/>
              <a:t>Understand Signals</a:t>
            </a:r>
          </a:p>
          <a:p>
            <a:pPr lvl="1" eaLnBrk="1" hangingPunct="1">
              <a:lnSpc>
                <a:spcPct val="90000"/>
              </a:lnSpc>
            </a:pPr>
            <a:r>
              <a:rPr lang="en-US" altLang="en-US" dirty="0"/>
              <a:t>Use Side Mirrors</a:t>
            </a:r>
          </a:p>
          <a:p>
            <a:pPr lvl="1" eaLnBrk="1" hangingPunct="1">
              <a:lnSpc>
                <a:spcPct val="90000"/>
              </a:lnSpc>
            </a:pPr>
            <a:r>
              <a:rPr lang="en-US" altLang="en-US" dirty="0"/>
              <a:t>Check Front Corners</a:t>
            </a:r>
          </a:p>
          <a:p>
            <a:pPr lvl="1" eaLnBrk="1" hangingPunct="1">
              <a:lnSpc>
                <a:spcPct val="90000"/>
              </a:lnSpc>
            </a:pPr>
            <a:r>
              <a:rPr lang="en-US" altLang="en-US" dirty="0"/>
              <a:t>Maintain Speed Control</a:t>
            </a:r>
          </a:p>
        </p:txBody>
      </p:sp>
      <p:pic>
        <p:nvPicPr>
          <p:cNvPr id="13824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2209800"/>
            <a:ext cx="4495800" cy="3657600"/>
          </a:xfrm>
          <a:solidFill>
            <a:schemeClr val="tx1"/>
          </a:solidFill>
          <a:ln w="12700" cap="flat">
            <a:solidFill>
              <a:schemeClr val="tx1"/>
            </a:solidFill>
            <a:miter lim="800000"/>
            <a:headEnd/>
            <a:tailEnd/>
          </a:ln>
        </p:spPr>
      </p:pic>
    </p:spTree>
    <p:extLst>
      <p:ext uri="{BB962C8B-B14F-4D97-AF65-F5344CB8AC3E}">
        <p14:creationId xmlns:p14="http://schemas.microsoft.com/office/powerpoint/2010/main" val="1579596832"/>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r>
              <a:rPr lang="en-US" altLang="en-US"/>
              <a:t>Circle of Safety or Spotter</a:t>
            </a:r>
            <a:endParaRPr lang="en-US" altLang="en-US" dirty="0"/>
          </a:p>
        </p:txBody>
      </p:sp>
      <p:pic>
        <p:nvPicPr>
          <p:cNvPr id="139267" name="Picture 5"/>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139268"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93327" y="1899299"/>
            <a:ext cx="2348345" cy="3927764"/>
          </a:xfrm>
        </p:spPr>
      </p:pic>
    </p:spTree>
    <p:extLst>
      <p:ext uri="{BB962C8B-B14F-4D97-AF65-F5344CB8AC3E}">
        <p14:creationId xmlns:p14="http://schemas.microsoft.com/office/powerpoint/2010/main" val="100771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normAutofit fontScale="90000"/>
          </a:bodyPr>
          <a:lstStyle/>
          <a:p>
            <a:pPr eaLnBrk="1" hangingPunct="1"/>
            <a:r>
              <a:rPr lang="en-US" altLang="en-US" sz="4000" dirty="0"/>
              <a:t>Mirrors</a:t>
            </a:r>
          </a:p>
        </p:txBody>
      </p:sp>
      <p:pic>
        <p:nvPicPr>
          <p:cNvPr id="140292" name="Picture 4" descr="FFCA 005"/>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6324600" y="4042540"/>
            <a:ext cx="1910013" cy="2546132"/>
          </a:xfrm>
          <a:solidFill>
            <a:schemeClr val="tx1"/>
          </a:solid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0293" name="Picture 5" descr="FFCA 010"/>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6324600" y="1447800"/>
            <a:ext cx="1885950" cy="2514600"/>
          </a:xfrm>
          <a:solidFill>
            <a:schemeClr val="tx1"/>
          </a:solid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0291" name="Picture 3" descr="FFCA 030"/>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066800" y="1421524"/>
            <a:ext cx="1885950" cy="2514600"/>
          </a:xfrm>
          <a:solidFill>
            <a:schemeClr val="tx1"/>
          </a:solid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0294" name="Picture 6" descr="FFCA 0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1439917"/>
            <a:ext cx="1885950" cy="2514600"/>
          </a:xfrm>
          <a:prstGeom prst="rect">
            <a:avLst/>
          </a:prstGeom>
          <a:solidFill>
            <a:schemeClr val="tx1"/>
          </a:solidFill>
          <a:ln w="9525">
            <a:solidFill>
              <a:schemeClr val="tx1"/>
            </a:solidFill>
            <a:miter lim="800000"/>
            <a:headEnd/>
            <a:tailEnd/>
          </a:ln>
        </p:spPr>
      </p:pic>
      <p:pic>
        <p:nvPicPr>
          <p:cNvPr id="140295" name="Picture 7" descr="FFCA 0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2055" y="4096407"/>
            <a:ext cx="1828800" cy="2438400"/>
          </a:xfrm>
          <a:prstGeom prst="rect">
            <a:avLst/>
          </a:prstGeom>
          <a:solidFill>
            <a:schemeClr val="tx1"/>
          </a:solidFill>
          <a:ln w="9525">
            <a:solidFill>
              <a:schemeClr val="tx1"/>
            </a:solidFill>
            <a:miter lim="800000"/>
            <a:headEnd/>
            <a:tailEnd/>
          </a:ln>
        </p:spPr>
      </p:pic>
      <p:pic>
        <p:nvPicPr>
          <p:cNvPr id="140296" name="Picture 8" descr="FFCA 0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4028" y="4042541"/>
            <a:ext cx="1909598" cy="2546131"/>
          </a:xfrm>
          <a:prstGeom prst="rect">
            <a:avLst/>
          </a:prstGeom>
          <a:solidFill>
            <a:schemeClr val="tx1"/>
          </a:solidFill>
          <a:ln w="9525">
            <a:solidFill>
              <a:schemeClr val="tx1"/>
            </a:solidFill>
            <a:miter lim="800000"/>
            <a:headEnd/>
            <a:tailEnd/>
          </a:ln>
        </p:spPr>
      </p:pic>
    </p:spTree>
    <p:extLst>
      <p:ext uri="{BB962C8B-B14F-4D97-AF65-F5344CB8AC3E}">
        <p14:creationId xmlns:p14="http://schemas.microsoft.com/office/powerpoint/2010/main" val="1343374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r>
              <a:rPr lang="en-US" altLang="en-US"/>
              <a:t>Basic Maneuvers</a:t>
            </a:r>
          </a:p>
        </p:txBody>
      </p:sp>
      <p:sp>
        <p:nvSpPr>
          <p:cNvPr id="141315" name="Rectangle 3"/>
          <p:cNvSpPr>
            <a:spLocks noGrp="1" noChangeArrowheads="1"/>
          </p:cNvSpPr>
          <p:nvPr>
            <p:ph type="body" idx="1"/>
          </p:nvPr>
        </p:nvSpPr>
        <p:spPr/>
        <p:txBody>
          <a:bodyPr/>
          <a:lstStyle/>
          <a:p>
            <a:pPr marL="0" indent="0">
              <a:buNone/>
            </a:pPr>
            <a:r>
              <a:rPr lang="en-US" altLang="en-US" dirty="0"/>
              <a:t>Lane Changing</a:t>
            </a:r>
          </a:p>
          <a:p>
            <a:pPr lvl="1"/>
            <a:r>
              <a:rPr lang="en-US" altLang="en-US" dirty="0"/>
              <a:t>Plan Ahead</a:t>
            </a:r>
          </a:p>
          <a:p>
            <a:pPr lvl="1"/>
            <a:r>
              <a:rPr lang="en-US" altLang="en-US" dirty="0"/>
              <a:t>Signal Intention</a:t>
            </a:r>
          </a:p>
          <a:p>
            <a:pPr lvl="1"/>
            <a:r>
              <a:rPr lang="en-US" altLang="en-US" dirty="0"/>
              <a:t>Practice Space Management</a:t>
            </a:r>
          </a:p>
          <a:p>
            <a:pPr lvl="1"/>
            <a:r>
              <a:rPr lang="en-US" altLang="en-US" dirty="0"/>
              <a:t>Make the Change of Lanes Smoothly</a:t>
            </a:r>
          </a:p>
        </p:txBody>
      </p:sp>
    </p:spTree>
    <p:extLst>
      <p:ext uri="{BB962C8B-B14F-4D97-AF65-F5344CB8AC3E}">
        <p14:creationId xmlns:p14="http://schemas.microsoft.com/office/powerpoint/2010/main" val="32289530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fontScale="90000"/>
          </a:bodyPr>
          <a:lstStyle/>
          <a:p>
            <a:r>
              <a:rPr lang="en-US" altLang="en-US"/>
              <a:t>Basic Maneuvers</a:t>
            </a:r>
          </a:p>
        </p:txBody>
      </p:sp>
      <p:sp>
        <p:nvSpPr>
          <p:cNvPr id="142339" name="Rectangle 3"/>
          <p:cNvSpPr>
            <a:spLocks noGrp="1" noChangeArrowheads="1"/>
          </p:cNvSpPr>
          <p:nvPr>
            <p:ph type="body" idx="1"/>
          </p:nvPr>
        </p:nvSpPr>
        <p:spPr/>
        <p:txBody>
          <a:bodyPr/>
          <a:lstStyle/>
          <a:p>
            <a:pPr marL="0" indent="0">
              <a:buNone/>
            </a:pPr>
            <a:r>
              <a:rPr lang="en-US" altLang="en-US" dirty="0"/>
              <a:t>Turning</a:t>
            </a:r>
          </a:p>
          <a:p>
            <a:pPr lvl="1"/>
            <a:r>
              <a:rPr lang="en-US" altLang="en-US" dirty="0"/>
              <a:t>Always Signal Before Turning</a:t>
            </a:r>
          </a:p>
          <a:p>
            <a:pPr lvl="1"/>
            <a:r>
              <a:rPr lang="en-US" altLang="en-US" dirty="0"/>
              <a:t>Whenever Possible Turn from One Proper Lane into Another Proper Lane</a:t>
            </a:r>
          </a:p>
        </p:txBody>
      </p:sp>
    </p:spTree>
    <p:extLst>
      <p:ext uri="{BB962C8B-B14F-4D97-AF65-F5344CB8AC3E}">
        <p14:creationId xmlns:p14="http://schemas.microsoft.com/office/powerpoint/2010/main" val="2712623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fontScale="90000"/>
          </a:bodyPr>
          <a:lstStyle/>
          <a:p>
            <a:r>
              <a:rPr lang="en-US" altLang="en-US"/>
              <a:t>Basic Maneuvers</a:t>
            </a:r>
          </a:p>
        </p:txBody>
      </p:sp>
      <p:sp>
        <p:nvSpPr>
          <p:cNvPr id="143363" name="Rectangle 3"/>
          <p:cNvSpPr>
            <a:spLocks noGrp="1" noChangeArrowheads="1"/>
          </p:cNvSpPr>
          <p:nvPr>
            <p:ph type="body" idx="1"/>
          </p:nvPr>
        </p:nvSpPr>
        <p:spPr>
          <a:xfrm>
            <a:off x="457200" y="1905000"/>
            <a:ext cx="8458200" cy="4648200"/>
          </a:xfrm>
        </p:spPr>
        <p:txBody>
          <a:bodyPr>
            <a:normAutofit fontScale="92500" lnSpcReduction="10000"/>
          </a:bodyPr>
          <a:lstStyle/>
          <a:p>
            <a:pPr marL="0" indent="0">
              <a:buNone/>
            </a:pPr>
            <a:r>
              <a:rPr lang="en-US" altLang="en-US" sz="3500" dirty="0"/>
              <a:t>Passing</a:t>
            </a:r>
          </a:p>
          <a:p>
            <a:pPr lvl="1"/>
            <a:r>
              <a:rPr lang="en-US" altLang="en-US" sz="3000" dirty="0"/>
              <a:t>Check Traffic Both Ahead and Behind</a:t>
            </a:r>
          </a:p>
          <a:p>
            <a:pPr lvl="1"/>
            <a:r>
              <a:rPr lang="en-US" altLang="en-US" sz="3000" dirty="0"/>
              <a:t>Check Sides and Double Check Blind Spots</a:t>
            </a:r>
          </a:p>
          <a:p>
            <a:pPr lvl="1"/>
            <a:r>
              <a:rPr lang="en-US" altLang="en-US" sz="3000" dirty="0"/>
              <a:t>Signal Before Initiating Pass</a:t>
            </a:r>
          </a:p>
          <a:p>
            <a:pPr lvl="1"/>
            <a:r>
              <a:rPr lang="en-US" altLang="en-US" sz="3000" dirty="0"/>
              <a:t>Accelerate While Changing Lanes</a:t>
            </a:r>
          </a:p>
          <a:p>
            <a:pPr lvl="1"/>
            <a:r>
              <a:rPr lang="en-US" altLang="en-US" sz="3000" dirty="0"/>
              <a:t>Signal Before Returning to the Driving Lane</a:t>
            </a:r>
          </a:p>
          <a:p>
            <a:pPr lvl="1"/>
            <a:r>
              <a:rPr lang="en-US" altLang="en-US" sz="3000" dirty="0"/>
              <a:t>Check Mirror Before Returning to the Driving Lane</a:t>
            </a:r>
          </a:p>
          <a:p>
            <a:pPr lvl="1"/>
            <a:r>
              <a:rPr lang="en-US" altLang="en-US" sz="3000" dirty="0"/>
              <a:t>Cancel Directional Signal</a:t>
            </a:r>
          </a:p>
          <a:p>
            <a:pPr lvl="1"/>
            <a:r>
              <a:rPr lang="en-US" altLang="en-US" sz="3000" dirty="0"/>
              <a:t>Resume Speed</a:t>
            </a:r>
          </a:p>
        </p:txBody>
      </p:sp>
    </p:spTree>
    <p:extLst>
      <p:ext uri="{BB962C8B-B14F-4D97-AF65-F5344CB8AC3E}">
        <p14:creationId xmlns:p14="http://schemas.microsoft.com/office/powerpoint/2010/main" val="146196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US" altLang="en-US"/>
              <a:t>Defensive Driving Goals</a:t>
            </a:r>
            <a:endParaRPr lang="en-US" altLang="en-US" dirty="0"/>
          </a:p>
        </p:txBody>
      </p:sp>
      <p:sp>
        <p:nvSpPr>
          <p:cNvPr id="64515" name="Rectangle 3"/>
          <p:cNvSpPr>
            <a:spLocks noGrp="1" noChangeArrowheads="1"/>
          </p:cNvSpPr>
          <p:nvPr>
            <p:ph idx="1"/>
          </p:nvPr>
        </p:nvSpPr>
        <p:spPr/>
        <p:txBody>
          <a:bodyPr/>
          <a:lstStyle/>
          <a:p>
            <a:r>
              <a:rPr lang="en-US" altLang="en-US"/>
              <a:t>To maintain the highest level of safety possible.</a:t>
            </a:r>
          </a:p>
          <a:p>
            <a:r>
              <a:rPr lang="en-US" altLang="en-US"/>
              <a:t>To be prepared for unexpected situations and conditions which can adversely affect emergency vehicle operation.</a:t>
            </a:r>
          </a:p>
          <a:p>
            <a:r>
              <a:rPr lang="en-US" altLang="en-US"/>
              <a:t>To avoid, through effective training and applied practice, unnecessary legal consequences.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fontScale="90000"/>
          </a:bodyPr>
          <a:lstStyle/>
          <a:p>
            <a:r>
              <a:rPr lang="en-US" altLang="en-US"/>
              <a:t>Basic Maneuvers</a:t>
            </a:r>
          </a:p>
        </p:txBody>
      </p:sp>
      <p:sp>
        <p:nvSpPr>
          <p:cNvPr id="144387" name="Rectangle 3"/>
          <p:cNvSpPr>
            <a:spLocks noGrp="1" noChangeArrowheads="1"/>
          </p:cNvSpPr>
          <p:nvPr>
            <p:ph type="body" idx="1"/>
          </p:nvPr>
        </p:nvSpPr>
        <p:spPr/>
        <p:txBody>
          <a:bodyPr/>
          <a:lstStyle/>
          <a:p>
            <a:pPr marL="0" indent="0">
              <a:buNone/>
            </a:pPr>
            <a:r>
              <a:rPr lang="en-US" altLang="en-US" dirty="0"/>
              <a:t>Negotiating Intersections</a:t>
            </a:r>
          </a:p>
          <a:p>
            <a:pPr lvl="1"/>
            <a:r>
              <a:rPr lang="en-US" altLang="en-US" dirty="0"/>
              <a:t>Scan for Possible Hazards</a:t>
            </a:r>
          </a:p>
          <a:p>
            <a:pPr lvl="1"/>
            <a:r>
              <a:rPr lang="en-US" altLang="en-US" dirty="0"/>
              <a:t>Slow Down</a:t>
            </a:r>
          </a:p>
          <a:p>
            <a:pPr lvl="1"/>
            <a:r>
              <a:rPr lang="en-US" altLang="en-US" dirty="0"/>
              <a:t>Change Siren Cadence</a:t>
            </a:r>
          </a:p>
          <a:p>
            <a:pPr lvl="1"/>
            <a:r>
              <a:rPr lang="en-US" altLang="en-US" dirty="0"/>
              <a:t>Check Options and Avoid Opposing Lane</a:t>
            </a:r>
          </a:p>
          <a:p>
            <a:pPr lvl="1"/>
            <a:r>
              <a:rPr lang="en-US" altLang="en-US" dirty="0"/>
              <a:t>Come to a Complete Stop (controlled intersection)</a:t>
            </a:r>
          </a:p>
          <a:p>
            <a:pPr lvl="1"/>
            <a:r>
              <a:rPr lang="en-US" altLang="en-US" dirty="0"/>
              <a:t>Establish Eye Contact</a:t>
            </a:r>
          </a:p>
          <a:p>
            <a:pPr lvl="1"/>
            <a:r>
              <a:rPr lang="en-US" altLang="en-US" dirty="0"/>
              <a:t>Proceed One Lane at a Time</a:t>
            </a:r>
          </a:p>
        </p:txBody>
      </p:sp>
    </p:spTree>
    <p:extLst>
      <p:ext uri="{BB962C8B-B14F-4D97-AF65-F5344CB8AC3E}">
        <p14:creationId xmlns:p14="http://schemas.microsoft.com/office/powerpoint/2010/main" val="578220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altLang="en-US"/>
              <a:t>Skid Avoidance</a:t>
            </a:r>
            <a:endParaRPr lang="en-US" altLang="en-US" dirty="0"/>
          </a:p>
        </p:txBody>
      </p:sp>
      <p:sp>
        <p:nvSpPr>
          <p:cNvPr id="65539" name="Rectangle 3"/>
          <p:cNvSpPr>
            <a:spLocks noGrp="1" noChangeArrowheads="1"/>
          </p:cNvSpPr>
          <p:nvPr>
            <p:ph idx="1"/>
          </p:nvPr>
        </p:nvSpPr>
        <p:spPr/>
        <p:txBody>
          <a:bodyPr/>
          <a:lstStyle/>
          <a:p>
            <a:pPr marL="0" indent="0">
              <a:buNone/>
            </a:pPr>
            <a:r>
              <a:rPr lang="en-US" altLang="en-US" dirty="0"/>
              <a:t>The ability  to maintain control of  the vehicle utilizing defensive driving skills, vehicle controls and to take in account existing road and traffic conditions. These aspects must be coordinated with good handling skills that demonstrate that the driver is capable of detecting, preventing and making a correction that prevents a skid/crash.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81000" y="457200"/>
            <a:ext cx="8305800" cy="685800"/>
          </a:xfrm>
        </p:spPr>
        <p:txBody>
          <a:bodyPr>
            <a:normAutofit fontScale="90000"/>
          </a:bodyPr>
          <a:lstStyle/>
          <a:p>
            <a:r>
              <a:rPr lang="en-US" altLang="en-US" dirty="0"/>
              <a:t>Actions That May Result In Lost Control</a:t>
            </a:r>
          </a:p>
        </p:txBody>
      </p:sp>
      <p:sp>
        <p:nvSpPr>
          <p:cNvPr id="66563" name="Content Placeholder 2"/>
          <p:cNvSpPr>
            <a:spLocks noGrp="1"/>
          </p:cNvSpPr>
          <p:nvPr>
            <p:ph idx="1"/>
          </p:nvPr>
        </p:nvSpPr>
        <p:spPr/>
        <p:txBody>
          <a:bodyPr/>
          <a:lstStyle/>
          <a:p>
            <a:r>
              <a:rPr lang="en-US" altLang="en-US"/>
              <a:t>Driving too fast for weather, road or tire conditions</a:t>
            </a:r>
          </a:p>
          <a:p>
            <a:r>
              <a:rPr lang="en-US" altLang="en-US"/>
              <a:t>Accelerating too hard</a:t>
            </a:r>
          </a:p>
          <a:p>
            <a:r>
              <a:rPr lang="en-US" altLang="en-US"/>
              <a:t>Braking inappropriately</a:t>
            </a:r>
          </a:p>
          <a:p>
            <a:r>
              <a:rPr lang="en-US" altLang="en-US"/>
              <a:t>Changing direction too abruptly</a:t>
            </a:r>
          </a:p>
          <a:p>
            <a:r>
              <a:rPr lang="en-US" altLang="en-US"/>
              <a:t>Tracking a curve at too high a rate of speed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r>
              <a:rPr lang="en-US" altLang="en-US"/>
              <a:t>Preparing to Drive</a:t>
            </a:r>
          </a:p>
        </p:txBody>
      </p:sp>
      <p:sp>
        <p:nvSpPr>
          <p:cNvPr id="115715" name="Rectangle 3"/>
          <p:cNvSpPr>
            <a:spLocks noGrp="1" noChangeArrowheads="1"/>
          </p:cNvSpPr>
          <p:nvPr>
            <p:ph type="body" idx="1"/>
          </p:nvPr>
        </p:nvSpPr>
        <p:spPr/>
        <p:txBody>
          <a:bodyPr/>
          <a:lstStyle/>
          <a:p>
            <a:r>
              <a:rPr lang="en-US" altLang="en-US"/>
              <a:t>Route Planning</a:t>
            </a:r>
          </a:p>
          <a:p>
            <a:r>
              <a:rPr lang="en-US" altLang="en-US"/>
              <a:t>Driver Readiness</a:t>
            </a:r>
          </a:p>
          <a:p>
            <a:r>
              <a:rPr lang="en-US" altLang="en-US"/>
              <a:t>Effective Start-Up Procedures</a:t>
            </a:r>
          </a:p>
        </p:txBody>
      </p:sp>
    </p:spTree>
    <p:extLst>
      <p:ext uri="{BB962C8B-B14F-4D97-AF65-F5344CB8AC3E}">
        <p14:creationId xmlns:p14="http://schemas.microsoft.com/office/powerpoint/2010/main" val="2480237244"/>
      </p:ext>
    </p:extLst>
  </p:cSld>
  <p:clrMapOvr>
    <a:masterClrMapping/>
  </p:clrMapOvr>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show</Template>
  <TotalTime>25419</TotalTime>
  <Words>1920</Words>
  <Application>Microsoft Office PowerPoint</Application>
  <PresentationFormat>On-screen Show (4:3)</PresentationFormat>
  <Paragraphs>336</Paragraphs>
  <Slides>60</Slides>
  <Notes>30</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2</vt:i4>
      </vt:variant>
      <vt:variant>
        <vt:lpstr>Slide Titles</vt:lpstr>
      </vt:variant>
      <vt:variant>
        <vt:i4>60</vt:i4>
      </vt:variant>
    </vt:vector>
  </HeadingPairs>
  <TitlesOfParts>
    <vt:vector size="67" baseType="lpstr">
      <vt:lpstr>Arial</vt:lpstr>
      <vt:lpstr>Calibri</vt:lpstr>
      <vt:lpstr>Office Theme</vt:lpstr>
      <vt:lpstr>1_Custom Design</vt:lpstr>
      <vt:lpstr>2_Custom Design</vt:lpstr>
      <vt:lpstr>Chart</vt:lpstr>
      <vt:lpstr>Photo Editor Photo</vt:lpstr>
      <vt:lpstr>Module VIII - Emergency Vehicle Operations / Safety</vt:lpstr>
      <vt:lpstr>Module VIII - Emergency Vehicle Operations / Safety</vt:lpstr>
      <vt:lpstr>Module VIII - Emergency Vehicle Operations / Safety</vt:lpstr>
      <vt:lpstr>Motivation Exercises</vt:lpstr>
      <vt:lpstr>Motivation</vt:lpstr>
      <vt:lpstr>Defensive Driving Goals</vt:lpstr>
      <vt:lpstr>Skid Avoidance</vt:lpstr>
      <vt:lpstr>Actions That May Result In Lost Control</vt:lpstr>
      <vt:lpstr>Preparing to Drive</vt:lpstr>
      <vt:lpstr>Preparing to Drive</vt:lpstr>
      <vt:lpstr>Preparing to Drive</vt:lpstr>
      <vt:lpstr>Preparing to Drive</vt:lpstr>
      <vt:lpstr>If another driver fails to give you the right of way…</vt:lpstr>
      <vt:lpstr>Emergency Response Driving</vt:lpstr>
      <vt:lpstr>Emergency Response Driving</vt:lpstr>
      <vt:lpstr>Emergency Response Driving</vt:lpstr>
      <vt:lpstr>Identify Distracted Drivers</vt:lpstr>
      <vt:lpstr>Use of Emergency Lights and Siren</vt:lpstr>
      <vt:lpstr>Make Sure You Are Seen And Heard.</vt:lpstr>
      <vt:lpstr>Use of Emergency Lights and Siren</vt:lpstr>
      <vt:lpstr>Sirens</vt:lpstr>
      <vt:lpstr>Sirens</vt:lpstr>
      <vt:lpstr>“Sirencide”</vt:lpstr>
      <vt:lpstr>Use of Emergency Lights and Siren</vt:lpstr>
      <vt:lpstr>Automated Traffic Control Systems</vt:lpstr>
      <vt:lpstr>Emergency Dispatch Protocols</vt:lpstr>
      <vt:lpstr>Emergency Dispatch Protocol Example</vt:lpstr>
      <vt:lpstr>Emergency Dispatch Protocol Example</vt:lpstr>
      <vt:lpstr>Space Management</vt:lpstr>
      <vt:lpstr>Defensive Driving</vt:lpstr>
      <vt:lpstr>Rate of Closure-Yielding</vt:lpstr>
      <vt:lpstr>Space Management</vt:lpstr>
      <vt:lpstr>Bridges</vt:lpstr>
      <vt:lpstr>Bridges – Strong Winds</vt:lpstr>
      <vt:lpstr>Bridge Limitations - Weight</vt:lpstr>
      <vt:lpstr>Be Aware of Weight Limits</vt:lpstr>
      <vt:lpstr>Bridge Limitations – Width  </vt:lpstr>
      <vt:lpstr>Bridges Limitations – Height </vt:lpstr>
      <vt:lpstr>Speed Management</vt:lpstr>
      <vt:lpstr>Cautionary Speeds</vt:lpstr>
      <vt:lpstr>Basic Maneuvers</vt:lpstr>
      <vt:lpstr>Basic Maneuvers</vt:lpstr>
      <vt:lpstr>Auxiliary Braking Systems</vt:lpstr>
      <vt:lpstr> Total Stopping Distance</vt:lpstr>
      <vt:lpstr>Perception Time/Distance</vt:lpstr>
      <vt:lpstr>Reaction Time/Distance</vt:lpstr>
      <vt:lpstr>Vehicle Reaction Time/Distance</vt:lpstr>
      <vt:lpstr>Vehicle Braking Distance</vt:lpstr>
      <vt:lpstr>Stopping Distance Factors</vt:lpstr>
      <vt:lpstr>Rules of Thumb</vt:lpstr>
      <vt:lpstr>Air Brakes</vt:lpstr>
      <vt:lpstr>Brake Fade</vt:lpstr>
      <vt:lpstr>Snub Braking</vt:lpstr>
      <vt:lpstr>Basic Maneuvers</vt:lpstr>
      <vt:lpstr>Circle of Safety or Spotter</vt:lpstr>
      <vt:lpstr>Mirrors</vt:lpstr>
      <vt:lpstr>Basic Maneuvers</vt:lpstr>
      <vt:lpstr>Basic Maneuvers</vt:lpstr>
      <vt:lpstr>Basic Maneuvers</vt:lpstr>
      <vt:lpstr>Basic Maneuvers</vt:lpstr>
    </vt:vector>
  </TitlesOfParts>
  <Company>espcg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Richard M. Gurba</cp:lastModifiedBy>
  <cp:revision>1048</cp:revision>
  <cp:lastPrinted>2013-10-30T13:04:09Z</cp:lastPrinted>
  <dcterms:created xsi:type="dcterms:W3CDTF">2007-12-31T14:23:53Z</dcterms:created>
  <dcterms:modified xsi:type="dcterms:W3CDTF">2024-04-25T13:40:03Z</dcterms:modified>
</cp:coreProperties>
</file>