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683" r:id="rId2"/>
    <p:sldMasterId id="2147483701" r:id="rId3"/>
  </p:sldMasterIdLst>
  <p:notesMasterIdLst>
    <p:notesMasterId r:id="rId52"/>
  </p:notesMasterIdLst>
  <p:handoutMasterIdLst>
    <p:handoutMasterId r:id="rId53"/>
  </p:handoutMasterIdLst>
  <p:sldIdLst>
    <p:sldId id="1450" r:id="rId4"/>
    <p:sldId id="1451" r:id="rId5"/>
    <p:sldId id="1543" r:id="rId6"/>
    <p:sldId id="1544" r:id="rId7"/>
    <p:sldId id="1452" r:id="rId8"/>
    <p:sldId id="1545" r:id="rId9"/>
    <p:sldId id="1232" r:id="rId10"/>
    <p:sldId id="1178" r:id="rId11"/>
    <p:sldId id="1179" r:id="rId12"/>
    <p:sldId id="1180" r:id="rId13"/>
    <p:sldId id="1181" r:id="rId14"/>
    <p:sldId id="1471" r:id="rId15"/>
    <p:sldId id="1472" r:id="rId16"/>
    <p:sldId id="1473" r:id="rId17"/>
    <p:sldId id="1414" r:id="rId18"/>
    <p:sldId id="1474" r:id="rId19"/>
    <p:sldId id="1456" r:id="rId20"/>
    <p:sldId id="1457" r:id="rId21"/>
    <p:sldId id="1475" r:id="rId22"/>
    <p:sldId id="1461" r:id="rId23"/>
    <p:sldId id="1462" r:id="rId24"/>
    <p:sldId id="1464" r:id="rId25"/>
    <p:sldId id="1465" r:id="rId26"/>
    <p:sldId id="1466" r:id="rId27"/>
    <p:sldId id="1476" r:id="rId28"/>
    <p:sldId id="884" r:id="rId29"/>
    <p:sldId id="542" r:id="rId30"/>
    <p:sldId id="902" r:id="rId31"/>
    <p:sldId id="1126" r:id="rId32"/>
    <p:sldId id="1127" r:id="rId33"/>
    <p:sldId id="1129" r:id="rId34"/>
    <p:sldId id="1136" r:id="rId35"/>
    <p:sldId id="1137" r:id="rId36"/>
    <p:sldId id="1138" r:id="rId37"/>
    <p:sldId id="1139" r:id="rId38"/>
    <p:sldId id="1140" r:id="rId39"/>
    <p:sldId id="1141" r:id="rId40"/>
    <p:sldId id="1142" r:id="rId41"/>
    <p:sldId id="1143" r:id="rId42"/>
    <p:sldId id="1144" r:id="rId43"/>
    <p:sldId id="1477" r:id="rId44"/>
    <p:sldId id="1478" r:id="rId45"/>
    <p:sldId id="1479" r:id="rId46"/>
    <p:sldId id="1480" r:id="rId47"/>
    <p:sldId id="1481" r:id="rId48"/>
    <p:sldId id="1482" r:id="rId49"/>
    <p:sldId id="1223" r:id="rId50"/>
    <p:sldId id="1224" r:id="rId5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465" autoAdjust="0"/>
    <p:restoredTop sz="88333" autoAdjust="0"/>
  </p:normalViewPr>
  <p:slideViewPr>
    <p:cSldViewPr>
      <p:cViewPr varScale="1">
        <p:scale>
          <a:sx n="115" d="100"/>
          <a:sy n="115" d="100"/>
        </p:scale>
        <p:origin x="1674"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424"/>
    </p:cViewPr>
  </p:sorterViewPr>
  <p:notesViewPr>
    <p:cSldViewPr>
      <p:cViewPr varScale="1">
        <p:scale>
          <a:sx n="58" d="100"/>
          <a:sy n="58" d="100"/>
        </p:scale>
        <p:origin x="-166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2457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2458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2458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A0393D07-1ADF-43EB-B685-43684A47DC47}" type="slidenum">
              <a:rPr lang="en-US"/>
              <a:pPr>
                <a:defRPr/>
              </a:pPr>
              <a:t>‹#›</a:t>
            </a:fld>
            <a:endParaRPr lang="en-US" dirty="0"/>
          </a:p>
        </p:txBody>
      </p:sp>
    </p:spTree>
    <p:extLst>
      <p:ext uri="{BB962C8B-B14F-4D97-AF65-F5344CB8AC3E}">
        <p14:creationId xmlns:p14="http://schemas.microsoft.com/office/powerpoint/2010/main" val="2192911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92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2211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31E5A3A2-8DF0-4818-AF35-667E7A97BC39}" type="slidenum">
              <a:rPr lang="en-US"/>
              <a:pPr>
                <a:defRPr/>
              </a:pPr>
              <a:t>‹#›</a:t>
            </a:fld>
            <a:endParaRPr lang="en-US" dirty="0"/>
          </a:p>
        </p:txBody>
      </p:sp>
    </p:spTree>
    <p:extLst>
      <p:ext uri="{BB962C8B-B14F-4D97-AF65-F5344CB8AC3E}">
        <p14:creationId xmlns:p14="http://schemas.microsoft.com/office/powerpoint/2010/main" val="7910059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ln/>
        </p:spPr>
      </p:sp>
      <p:sp>
        <p:nvSpPr>
          <p:cNvPr id="290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290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94CAE33-7C39-4BB6-B4A3-9976755EB774}" type="slidenum">
              <a:rPr lang="en-US" altLang="en-US" smtClean="0"/>
              <a:pPr eaLnBrk="1" hangingPunct="1"/>
              <a:t>7</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a:ln/>
        </p:spPr>
      </p:sp>
      <p:sp>
        <p:nvSpPr>
          <p:cNvPr id="295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295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49FBCDD-2CC4-4A13-B638-0D4F96787A9D}" type="slidenum">
              <a:rPr lang="en-US" altLang="en-US" smtClean="0"/>
              <a:pPr eaLnBrk="1" hangingPunct="1"/>
              <a:t>18</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300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74186C5-7E1B-46F5-9568-A59EC42D31FF}" type="slidenum">
              <a:rPr lang="en-US" altLang="en-US" smtClean="0"/>
              <a:pPr eaLnBrk="1" hangingPunct="1"/>
              <a:t>20</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301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1417D85-F7DE-4BA7-893A-FCB1ACA5AA39}" type="slidenum">
              <a:rPr lang="en-US" altLang="en-US" smtClean="0"/>
              <a:pPr eaLnBrk="1" hangingPunct="1"/>
              <a:t>21</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303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D92DF3A-9A32-4F72-8EC6-148AACC55A7D}" type="slidenum">
              <a:rPr lang="en-US" altLang="en-US" smtClean="0"/>
              <a:pPr eaLnBrk="1" hangingPunct="1"/>
              <a:t>22</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04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304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FADA4D2-B442-4981-A95F-F94F8A47AEED}" type="slidenum">
              <a:rPr lang="en-US" altLang="en-US" smtClean="0"/>
              <a:pPr eaLnBrk="1" hangingPunct="1"/>
              <a:t>23</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a:ln/>
        </p:spPr>
      </p:sp>
      <p:sp>
        <p:nvSpPr>
          <p:cNvPr id="305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305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C77735B-6460-4D98-B659-C45B4813BD3A}" type="slidenum">
              <a:rPr lang="en-US" altLang="en-US" smtClean="0"/>
              <a:pPr eaLnBrk="1" hangingPunct="1"/>
              <a:t>24</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a:ln/>
        </p:spPr>
      </p:sp>
      <p:sp>
        <p:nvSpPr>
          <p:cNvPr id="353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rPr>
              <a:t>Play VFIS POV Risk Series</a:t>
            </a:r>
            <a:r>
              <a:rPr lang="en-US" altLang="en-US" baseline="0" dirty="0">
                <a:latin typeface="Arial" pitchFamily="34" charset="0"/>
              </a:rPr>
              <a:t> Video</a:t>
            </a:r>
            <a:endParaRPr lang="en-US" altLang="en-US" dirty="0">
              <a:latin typeface="Arial" pitchFamily="34" charset="0"/>
            </a:endParaRPr>
          </a:p>
        </p:txBody>
      </p:sp>
      <p:sp>
        <p:nvSpPr>
          <p:cNvPr id="353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37B7AE0-1BE3-4DD7-8789-E2463F062DC8}" type="slidenum">
              <a:rPr lang="en-US" altLang="en-US" smtClean="0"/>
              <a:pPr eaLnBrk="1" hangingPunct="1"/>
              <a:t>26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6EF3156-5916-4614-8757-2E21A48F3C49}" type="slidenum">
              <a:rPr lang="en-US" altLang="en-US" smtClean="0"/>
              <a:pPr eaLnBrk="1" hangingPunct="1"/>
              <a:t>27</a:t>
            </a:fld>
            <a:endParaRPr lang="en-US" altLang="en-US"/>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a:ln/>
        </p:spPr>
      </p:sp>
      <p:sp>
        <p:nvSpPr>
          <p:cNvPr id="363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rPr>
              <a:t>The Manual on Uniform Traffic Control Devices provides recommendations for traffic control. </a:t>
            </a:r>
          </a:p>
        </p:txBody>
      </p:sp>
      <p:sp>
        <p:nvSpPr>
          <p:cNvPr id="363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BE7D174-111F-4FFE-96A9-1D0D2CCC8090}" type="slidenum">
              <a:rPr lang="en-US" altLang="en-US" smtClean="0"/>
              <a:pPr eaLnBrk="1" hangingPunct="1"/>
              <a:t>28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ln/>
        </p:spPr>
      </p:sp>
      <p:sp>
        <p:nvSpPr>
          <p:cNvPr id="307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307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734C8AC-1180-4BD9-B60B-14F2C644B154}" type="slidenum">
              <a:rPr lang="en-US" altLang="en-US" smtClean="0"/>
              <a:pPr eaLnBrk="1" hangingPunct="1"/>
              <a:t>8</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Lateral buffer space is the area between the incident space and the adjacent travel lane </a:t>
            </a:r>
          </a:p>
          <a:p>
            <a:r>
              <a:rPr lang="en-US" dirty="0"/>
              <a:t>Lateral buffer space can be beneficial because it allows for more room for responders to work</a:t>
            </a:r>
          </a:p>
          <a:p>
            <a:r>
              <a:rPr lang="en-US" dirty="0"/>
              <a:t>Lateral buffer space can be accommodated through the use of lane(s) +1 blocking</a:t>
            </a:r>
          </a:p>
          <a:p>
            <a:pPr lvl="1"/>
            <a:r>
              <a:rPr lang="en-US" dirty="0"/>
              <a:t>Partial lane closures are not recommended because they can confuse drivers and decrease scene safety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24373701"/>
              </p:ext>
            </p:extLst>
          </p:nvPr>
        </p:nvGraphicFramePr>
        <p:xfrm>
          <a:off x="548641" y="4426856"/>
          <a:ext cx="5852159" cy="274320"/>
        </p:xfrm>
        <a:graphic>
          <a:graphicData uri="http://schemas.openxmlformats.org/drawingml/2006/table">
            <a:tbl>
              <a:tblPr firstRow="1" bandRow="1">
                <a:tableStyleId>{2D5ABB26-0587-4C30-8999-92F81FD0307C}</a:tableStyleId>
              </a:tblPr>
              <a:tblGrid>
                <a:gridCol w="2194561">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274320">
                <a:tc>
                  <a:txBody>
                    <a:bodyPr/>
                    <a:lstStyle/>
                    <a:p>
                      <a:r>
                        <a:rPr lang="en-US" sz="1000" b="0" dirty="0">
                          <a:latin typeface="Century Gothic" pitchFamily="34" charset="0"/>
                        </a:rPr>
                        <a:t>Lesson Objective: 7.4</a:t>
                      </a:r>
                    </a:p>
                  </a:txBody>
                  <a:tcPr marL="87630" marR="87630" marT="44269" marB="44269" anchor="ctr">
                    <a:lnR w="31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DADA"/>
                    </a:solidFill>
                  </a:tcPr>
                </a:tc>
                <a:tc>
                  <a:txBody>
                    <a:bodyPr/>
                    <a:lstStyle/>
                    <a:p>
                      <a:r>
                        <a:rPr lang="en-US" sz="1000" b="0" dirty="0">
                          <a:latin typeface="Century Gothic" pitchFamily="34" charset="0"/>
                        </a:rPr>
                        <a:t>|  Full Version Reference Slide(s): 7-30</a:t>
                      </a:r>
                    </a:p>
                  </a:txBody>
                  <a:tcPr marL="87630" marR="87630" marT="44269" marB="44269" anchor="ctr">
                    <a:lnL w="3175"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DADA"/>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86360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 visual representation of linear and multi-lane blocking </a:t>
            </a:r>
          </a:p>
        </p:txBody>
      </p:sp>
      <p:graphicFrame>
        <p:nvGraphicFramePr>
          <p:cNvPr id="4" name="Table 3"/>
          <p:cNvGraphicFramePr>
            <a:graphicFrameLocks noGrp="1"/>
          </p:cNvGraphicFramePr>
          <p:nvPr>
            <p:extLst>
              <p:ext uri="{D42A27DB-BD31-4B8C-83A1-F6EECF244321}">
                <p14:modId xmlns:p14="http://schemas.microsoft.com/office/powerpoint/2010/main" val="278873213"/>
              </p:ext>
            </p:extLst>
          </p:nvPr>
        </p:nvGraphicFramePr>
        <p:xfrm>
          <a:off x="548641" y="4426856"/>
          <a:ext cx="5852159" cy="274320"/>
        </p:xfrm>
        <a:graphic>
          <a:graphicData uri="http://schemas.openxmlformats.org/drawingml/2006/table">
            <a:tbl>
              <a:tblPr firstRow="1" bandRow="1">
                <a:tableStyleId>{2D5ABB26-0587-4C30-8999-92F81FD0307C}</a:tableStyleId>
              </a:tblPr>
              <a:tblGrid>
                <a:gridCol w="2194561">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274320">
                <a:tc>
                  <a:txBody>
                    <a:bodyPr/>
                    <a:lstStyle/>
                    <a:p>
                      <a:r>
                        <a:rPr lang="en-US" sz="1000" b="0" dirty="0">
                          <a:latin typeface="Century Gothic" pitchFamily="34" charset="0"/>
                        </a:rPr>
                        <a:t>Lesson Objective: 4.2</a:t>
                      </a:r>
                    </a:p>
                  </a:txBody>
                  <a:tcPr marL="87630" marR="87630" marT="44269" marB="44269" anchor="ctr">
                    <a:lnR w="31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DADA"/>
                    </a:solidFill>
                  </a:tcPr>
                </a:tc>
                <a:tc>
                  <a:txBody>
                    <a:bodyPr/>
                    <a:lstStyle/>
                    <a:p>
                      <a:r>
                        <a:rPr lang="en-US" sz="1000" b="0" dirty="0">
                          <a:latin typeface="Century Gothic" pitchFamily="34" charset="0"/>
                        </a:rPr>
                        <a:t>|  Full Version Reference Slide(s): 4-12</a:t>
                      </a:r>
                    </a:p>
                  </a:txBody>
                  <a:tcPr marL="87630" marR="87630" marT="44269" marB="44269" anchor="ctr">
                    <a:lnL w="3175"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DADA"/>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5209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positioning the responder vehicle, you should always work on the assumption that the unit will be hit by oncoming traffic</a:t>
            </a:r>
          </a:p>
          <a:p>
            <a:r>
              <a:rPr lang="en-US" dirty="0"/>
              <a:t>Therefore, it is considered optimal to turn wheels so that they are not facing the incident space</a:t>
            </a:r>
          </a:p>
          <a:p>
            <a:r>
              <a:rPr lang="en-US" dirty="0"/>
              <a:t>In the event that the responder vehicle is struck, the wheel angle being positioned away from the work area will lessen the likelihood that it is pushed into the area where responders are working</a:t>
            </a:r>
          </a:p>
          <a:p>
            <a:r>
              <a:rPr lang="en-US" dirty="0"/>
              <a:t>This type of wheel positioning is referred to as the critical wheel angle</a:t>
            </a:r>
          </a:p>
        </p:txBody>
      </p:sp>
      <p:graphicFrame>
        <p:nvGraphicFramePr>
          <p:cNvPr id="4" name="Table 3"/>
          <p:cNvGraphicFramePr>
            <a:graphicFrameLocks noGrp="1"/>
          </p:cNvGraphicFramePr>
          <p:nvPr>
            <p:extLst>
              <p:ext uri="{D42A27DB-BD31-4B8C-83A1-F6EECF244321}">
                <p14:modId xmlns:p14="http://schemas.microsoft.com/office/powerpoint/2010/main" val="1070966939"/>
              </p:ext>
            </p:extLst>
          </p:nvPr>
        </p:nvGraphicFramePr>
        <p:xfrm>
          <a:off x="548641" y="4426856"/>
          <a:ext cx="5852159" cy="274320"/>
        </p:xfrm>
        <a:graphic>
          <a:graphicData uri="http://schemas.openxmlformats.org/drawingml/2006/table">
            <a:tbl>
              <a:tblPr firstRow="1" bandRow="1">
                <a:tableStyleId>{2D5ABB26-0587-4C30-8999-92F81FD0307C}</a:tableStyleId>
              </a:tblPr>
              <a:tblGrid>
                <a:gridCol w="2194561">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274320">
                <a:tc>
                  <a:txBody>
                    <a:bodyPr/>
                    <a:lstStyle/>
                    <a:p>
                      <a:r>
                        <a:rPr lang="en-US" sz="1000" b="0" dirty="0">
                          <a:latin typeface="Century Gothic" pitchFamily="34" charset="0"/>
                        </a:rPr>
                        <a:t>Lesson Objective: 4.2</a:t>
                      </a:r>
                    </a:p>
                  </a:txBody>
                  <a:tcPr marL="87630" marR="87630" marT="44269" marB="44269" anchor="ctr">
                    <a:lnR w="31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DADA"/>
                    </a:solidFill>
                  </a:tcPr>
                </a:tc>
                <a:tc>
                  <a:txBody>
                    <a:bodyPr/>
                    <a:lstStyle/>
                    <a:p>
                      <a:r>
                        <a:rPr lang="en-US" sz="1000" b="0" dirty="0">
                          <a:latin typeface="Century Gothic" pitchFamily="34" charset="0"/>
                        </a:rPr>
                        <a:t>|  Full Version Reference Slide(s): 4-30</a:t>
                      </a:r>
                    </a:p>
                  </a:txBody>
                  <a:tcPr marL="87630" marR="87630" marT="44269" marB="44269" anchor="ctr">
                    <a:lnL w="3175"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DADA"/>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38297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Animation: </a:t>
            </a:r>
            <a:r>
              <a:rPr lang="en-US" dirty="0"/>
              <a:t>Click forward to make STOP sign appear</a:t>
            </a:r>
          </a:p>
          <a:p>
            <a:r>
              <a:rPr lang="en-US" dirty="0"/>
              <a:t>Every block creates an area of danger at the space between the furthermost point of the angle (usually at the front left or right side of the vehicle) and the area where traffic passes</a:t>
            </a:r>
          </a:p>
          <a:p>
            <a:r>
              <a:rPr lang="en-US" dirty="0"/>
              <a:t>This area is referred to as the zero buffer</a:t>
            </a:r>
          </a:p>
          <a:p>
            <a:r>
              <a:rPr lang="en-US" dirty="0"/>
              <a:t>If you have to pass through the ‘zero’ buffer zone, stop, check for traffic and then proceed along the unit remaining as close to the emergency vehicle as possible</a:t>
            </a:r>
          </a:p>
        </p:txBody>
      </p:sp>
      <p:graphicFrame>
        <p:nvGraphicFramePr>
          <p:cNvPr id="4" name="Table 3"/>
          <p:cNvGraphicFramePr>
            <a:graphicFrameLocks noGrp="1"/>
          </p:cNvGraphicFramePr>
          <p:nvPr>
            <p:extLst>
              <p:ext uri="{D42A27DB-BD31-4B8C-83A1-F6EECF244321}">
                <p14:modId xmlns:p14="http://schemas.microsoft.com/office/powerpoint/2010/main" val="1898802254"/>
              </p:ext>
            </p:extLst>
          </p:nvPr>
        </p:nvGraphicFramePr>
        <p:xfrm>
          <a:off x="548641" y="4426856"/>
          <a:ext cx="5852159" cy="274320"/>
        </p:xfrm>
        <a:graphic>
          <a:graphicData uri="http://schemas.openxmlformats.org/drawingml/2006/table">
            <a:tbl>
              <a:tblPr firstRow="1" bandRow="1">
                <a:tableStyleId>{2D5ABB26-0587-4C30-8999-92F81FD0307C}</a:tableStyleId>
              </a:tblPr>
              <a:tblGrid>
                <a:gridCol w="2194561">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274320">
                <a:tc>
                  <a:txBody>
                    <a:bodyPr/>
                    <a:lstStyle/>
                    <a:p>
                      <a:r>
                        <a:rPr lang="en-US" sz="1000" b="0" dirty="0">
                          <a:latin typeface="Century Gothic" pitchFamily="34" charset="0"/>
                        </a:rPr>
                        <a:t>Lesson Objective: 4.3</a:t>
                      </a:r>
                    </a:p>
                  </a:txBody>
                  <a:tcPr marL="87630" marR="87630" marT="44269" marB="44269" anchor="ctr">
                    <a:lnR w="31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DADA"/>
                    </a:solidFill>
                  </a:tcPr>
                </a:tc>
                <a:tc>
                  <a:txBody>
                    <a:bodyPr/>
                    <a:lstStyle/>
                    <a:p>
                      <a:r>
                        <a:rPr lang="en-US" sz="1000" b="0" dirty="0">
                          <a:latin typeface="Century Gothic" pitchFamily="34" charset="0"/>
                        </a:rPr>
                        <a:t>|  Full Version Reference Slide(s): 4-31</a:t>
                      </a:r>
                    </a:p>
                  </a:txBody>
                  <a:tcPr marL="87630" marR="87630" marT="44269" marB="44269" anchor="ctr">
                    <a:lnL w="3175"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DADA"/>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54502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Animation: </a:t>
            </a:r>
            <a:r>
              <a:rPr lang="en-US" dirty="0"/>
              <a:t>Click forward to make red oval appear</a:t>
            </a:r>
          </a:p>
          <a:p>
            <a:r>
              <a:rPr lang="en-US" dirty="0"/>
              <a:t>Ask students to identify the zero buffer </a:t>
            </a:r>
          </a:p>
        </p:txBody>
      </p:sp>
      <p:graphicFrame>
        <p:nvGraphicFramePr>
          <p:cNvPr id="4" name="Table 3"/>
          <p:cNvGraphicFramePr>
            <a:graphicFrameLocks noGrp="1"/>
          </p:cNvGraphicFramePr>
          <p:nvPr>
            <p:extLst>
              <p:ext uri="{D42A27DB-BD31-4B8C-83A1-F6EECF244321}">
                <p14:modId xmlns:p14="http://schemas.microsoft.com/office/powerpoint/2010/main" val="2344554113"/>
              </p:ext>
            </p:extLst>
          </p:nvPr>
        </p:nvGraphicFramePr>
        <p:xfrm>
          <a:off x="548641" y="4426856"/>
          <a:ext cx="5852159" cy="274320"/>
        </p:xfrm>
        <a:graphic>
          <a:graphicData uri="http://schemas.openxmlformats.org/drawingml/2006/table">
            <a:tbl>
              <a:tblPr firstRow="1" bandRow="1">
                <a:tableStyleId>{2D5ABB26-0587-4C30-8999-92F81FD0307C}</a:tableStyleId>
              </a:tblPr>
              <a:tblGrid>
                <a:gridCol w="2194561">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274320">
                <a:tc>
                  <a:txBody>
                    <a:bodyPr/>
                    <a:lstStyle/>
                    <a:p>
                      <a:r>
                        <a:rPr lang="en-US" sz="1000" b="0" dirty="0">
                          <a:latin typeface="Century Gothic" pitchFamily="34" charset="0"/>
                        </a:rPr>
                        <a:t>Lesson Objective: 4.3</a:t>
                      </a:r>
                    </a:p>
                  </a:txBody>
                  <a:tcPr marL="87630" marR="87630" marT="44269" marB="44269" anchor="ctr">
                    <a:lnR w="31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DADA"/>
                    </a:solidFill>
                  </a:tcPr>
                </a:tc>
                <a:tc>
                  <a:txBody>
                    <a:bodyPr/>
                    <a:lstStyle/>
                    <a:p>
                      <a:r>
                        <a:rPr lang="en-US" sz="1000" b="0" dirty="0">
                          <a:latin typeface="Century Gothic" pitchFamily="34" charset="0"/>
                        </a:rPr>
                        <a:t>|  Full Version Reference Slide(s): 4-32</a:t>
                      </a:r>
                    </a:p>
                  </a:txBody>
                  <a:tcPr marL="87630" marR="87630" marT="44269" marB="44269" anchor="ctr">
                    <a:lnL w="3175"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DADA"/>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08095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Oftentimes, to ensure responder and motorist safety, it is necessary to close additional lanes for portions of the incident</a:t>
            </a:r>
          </a:p>
          <a:p>
            <a:r>
              <a:rPr lang="en-US" dirty="0"/>
              <a:t>A good rule of thumb is to take only as many lanes as you need for only as long as you need them</a:t>
            </a:r>
          </a:p>
          <a:p>
            <a:r>
              <a:rPr lang="en-US" dirty="0"/>
              <a:t>A typical incident will have at least one lane or the shoulder obstructed upon arrival and under some circumstances, it may be necessary to close another lane initially even if the incident is not directly obstructing it</a:t>
            </a:r>
          </a:p>
          <a:p>
            <a:r>
              <a:rPr lang="en-US" dirty="0"/>
              <a:t>This protocol, where one additional lane is blocked in order to increase safety, is referred to as lane(s) +1 blocking.</a:t>
            </a:r>
          </a:p>
          <a:p>
            <a:r>
              <a:rPr lang="en-US" dirty="0"/>
              <a:t>Use of the lane(s) +1 blocking protocol creates an adequate buffer against moving traffic for responders</a:t>
            </a:r>
          </a:p>
        </p:txBody>
      </p:sp>
      <p:graphicFrame>
        <p:nvGraphicFramePr>
          <p:cNvPr id="6" name="Table 5"/>
          <p:cNvGraphicFramePr>
            <a:graphicFrameLocks noGrp="1"/>
          </p:cNvGraphicFramePr>
          <p:nvPr>
            <p:extLst>
              <p:ext uri="{D42A27DB-BD31-4B8C-83A1-F6EECF244321}">
                <p14:modId xmlns:p14="http://schemas.microsoft.com/office/powerpoint/2010/main" val="199094085"/>
              </p:ext>
            </p:extLst>
          </p:nvPr>
        </p:nvGraphicFramePr>
        <p:xfrm>
          <a:off x="548641" y="4426856"/>
          <a:ext cx="5852159" cy="274320"/>
        </p:xfrm>
        <a:graphic>
          <a:graphicData uri="http://schemas.openxmlformats.org/drawingml/2006/table">
            <a:tbl>
              <a:tblPr firstRow="1" bandRow="1">
                <a:tableStyleId>{2D5ABB26-0587-4C30-8999-92F81FD0307C}</a:tableStyleId>
              </a:tblPr>
              <a:tblGrid>
                <a:gridCol w="2194561">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274320">
                <a:tc>
                  <a:txBody>
                    <a:bodyPr/>
                    <a:lstStyle/>
                    <a:p>
                      <a:r>
                        <a:rPr lang="en-US" sz="1000" b="0" dirty="0">
                          <a:latin typeface="Century Gothic" pitchFamily="34" charset="0"/>
                        </a:rPr>
                        <a:t>Lesson Objective: 4.4</a:t>
                      </a:r>
                    </a:p>
                  </a:txBody>
                  <a:tcPr marL="87630" marR="87630" marT="44269" marB="44269" anchor="ctr">
                    <a:lnR w="31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DADA"/>
                    </a:solidFill>
                  </a:tcPr>
                </a:tc>
                <a:tc>
                  <a:txBody>
                    <a:bodyPr/>
                    <a:lstStyle/>
                    <a:p>
                      <a:r>
                        <a:rPr lang="en-US" sz="1000" b="0" dirty="0">
                          <a:latin typeface="Century Gothic" pitchFamily="34" charset="0"/>
                        </a:rPr>
                        <a:t>|  Full Version Reference Slide(s): 4-41</a:t>
                      </a:r>
                    </a:p>
                  </a:txBody>
                  <a:tcPr marL="87630" marR="87630" marT="44269" marB="44269" anchor="ctr">
                    <a:lnL w="3175"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DADA"/>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49943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Animation:</a:t>
            </a:r>
            <a:r>
              <a:rPr lang="en-US" dirty="0"/>
              <a:t> Click forward for red shape to appear</a:t>
            </a:r>
            <a:endParaRPr lang="en-US" b="1" dirty="0"/>
          </a:p>
          <a:p>
            <a:r>
              <a:rPr lang="en-US" dirty="0"/>
              <a:t>The purpose of lane(s) +1 blocking is to provide responders working at an incident scene a protected work space where they can do their jobs safely </a:t>
            </a:r>
          </a:p>
        </p:txBody>
      </p:sp>
      <p:graphicFrame>
        <p:nvGraphicFramePr>
          <p:cNvPr id="4" name="Table 3"/>
          <p:cNvGraphicFramePr>
            <a:graphicFrameLocks noGrp="1"/>
          </p:cNvGraphicFramePr>
          <p:nvPr>
            <p:extLst>
              <p:ext uri="{D42A27DB-BD31-4B8C-83A1-F6EECF244321}">
                <p14:modId xmlns:p14="http://schemas.microsoft.com/office/powerpoint/2010/main" val="1908791786"/>
              </p:ext>
            </p:extLst>
          </p:nvPr>
        </p:nvGraphicFramePr>
        <p:xfrm>
          <a:off x="548641" y="4426856"/>
          <a:ext cx="5852159" cy="274320"/>
        </p:xfrm>
        <a:graphic>
          <a:graphicData uri="http://schemas.openxmlformats.org/drawingml/2006/table">
            <a:tbl>
              <a:tblPr firstRow="1" bandRow="1">
                <a:tableStyleId>{2D5ABB26-0587-4C30-8999-92F81FD0307C}</a:tableStyleId>
              </a:tblPr>
              <a:tblGrid>
                <a:gridCol w="2194561">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274320">
                <a:tc>
                  <a:txBody>
                    <a:bodyPr/>
                    <a:lstStyle/>
                    <a:p>
                      <a:r>
                        <a:rPr lang="en-US" sz="1000" b="0" dirty="0">
                          <a:latin typeface="Century Gothic" pitchFamily="34" charset="0"/>
                        </a:rPr>
                        <a:t>Lesson Objective: 4.4</a:t>
                      </a:r>
                    </a:p>
                  </a:txBody>
                  <a:tcPr marL="87630" marR="87630" marT="44269" marB="44269" anchor="ctr">
                    <a:lnR w="31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DADA"/>
                    </a:solidFill>
                  </a:tcPr>
                </a:tc>
                <a:tc>
                  <a:txBody>
                    <a:bodyPr/>
                    <a:lstStyle/>
                    <a:p>
                      <a:r>
                        <a:rPr lang="en-US" sz="1000" b="0" dirty="0">
                          <a:latin typeface="Century Gothic" pitchFamily="34" charset="0"/>
                        </a:rPr>
                        <a:t>|  Full Version Reference Slide(s): 4-42</a:t>
                      </a:r>
                    </a:p>
                  </a:txBody>
                  <a:tcPr marL="87630" marR="87630" marT="44269" marB="44269" anchor="ctr">
                    <a:lnL w="3175"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DADA"/>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40864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Fire and EMS personnel need room to work during patient treatment and patient movement, so they can focus on the patient and not be focused on avoiding moving traffic </a:t>
            </a:r>
          </a:p>
          <a:p>
            <a:r>
              <a:rPr lang="en-US" dirty="0"/>
              <a:t>Once the patient is loaded, vehicle positioning should be assessed to determine if the extra lane can be opened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44511820"/>
              </p:ext>
            </p:extLst>
          </p:nvPr>
        </p:nvGraphicFramePr>
        <p:xfrm>
          <a:off x="548641" y="4426856"/>
          <a:ext cx="5852159" cy="274320"/>
        </p:xfrm>
        <a:graphic>
          <a:graphicData uri="http://schemas.openxmlformats.org/drawingml/2006/table">
            <a:tbl>
              <a:tblPr firstRow="1" bandRow="1">
                <a:tableStyleId>{2D5ABB26-0587-4C30-8999-92F81FD0307C}</a:tableStyleId>
              </a:tblPr>
              <a:tblGrid>
                <a:gridCol w="2194561">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274320">
                <a:tc>
                  <a:txBody>
                    <a:bodyPr/>
                    <a:lstStyle/>
                    <a:p>
                      <a:r>
                        <a:rPr lang="en-US" sz="1000" b="0" dirty="0">
                          <a:latin typeface="Century Gothic" pitchFamily="34" charset="0"/>
                        </a:rPr>
                        <a:t>Lesson Objective: 4.4</a:t>
                      </a:r>
                    </a:p>
                  </a:txBody>
                  <a:tcPr marL="87630" marR="87630" marT="44269" marB="44269" anchor="ctr">
                    <a:lnR w="31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DADA"/>
                    </a:solidFill>
                  </a:tcPr>
                </a:tc>
                <a:tc>
                  <a:txBody>
                    <a:bodyPr/>
                    <a:lstStyle/>
                    <a:p>
                      <a:r>
                        <a:rPr lang="en-US" sz="1000" b="0" dirty="0">
                          <a:latin typeface="Century Gothic" pitchFamily="34" charset="0"/>
                        </a:rPr>
                        <a:t>|  Full Version Reference Slide(s): 4-43</a:t>
                      </a:r>
                    </a:p>
                  </a:txBody>
                  <a:tcPr marL="87630" marR="87630" marT="44269" marB="44269" anchor="ctr">
                    <a:lnL w="3175"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DADA"/>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78869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a:ln/>
        </p:spPr>
      </p:sp>
      <p:sp>
        <p:nvSpPr>
          <p:cNvPr id="308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308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D96ED13-B945-498D-BA67-006607C1C977}" type="slidenum">
              <a:rPr lang="en-US" altLang="en-US" smtClean="0"/>
              <a:pPr eaLnBrk="1" hangingPunct="1"/>
              <a:t>9</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the potential of exploding projectiles and visibility concerns related to smoke, vehicle fires typically require lane(s) +1 blocking </a:t>
            </a:r>
          </a:p>
        </p:txBody>
      </p:sp>
      <p:graphicFrame>
        <p:nvGraphicFramePr>
          <p:cNvPr id="4" name="Table 3"/>
          <p:cNvGraphicFramePr>
            <a:graphicFrameLocks noGrp="1"/>
          </p:cNvGraphicFramePr>
          <p:nvPr>
            <p:extLst>
              <p:ext uri="{D42A27DB-BD31-4B8C-83A1-F6EECF244321}">
                <p14:modId xmlns:p14="http://schemas.microsoft.com/office/powerpoint/2010/main" val="3646856668"/>
              </p:ext>
            </p:extLst>
          </p:nvPr>
        </p:nvGraphicFramePr>
        <p:xfrm>
          <a:off x="548641" y="4426856"/>
          <a:ext cx="5852159" cy="274320"/>
        </p:xfrm>
        <a:graphic>
          <a:graphicData uri="http://schemas.openxmlformats.org/drawingml/2006/table">
            <a:tbl>
              <a:tblPr firstRow="1" bandRow="1">
                <a:tableStyleId>{2D5ABB26-0587-4C30-8999-92F81FD0307C}</a:tableStyleId>
              </a:tblPr>
              <a:tblGrid>
                <a:gridCol w="2194561">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274320">
                <a:tc>
                  <a:txBody>
                    <a:bodyPr/>
                    <a:lstStyle/>
                    <a:p>
                      <a:r>
                        <a:rPr lang="en-US" sz="1000" b="0" dirty="0">
                          <a:latin typeface="Century Gothic" pitchFamily="34" charset="0"/>
                        </a:rPr>
                        <a:t>Lesson Objective: 4.4</a:t>
                      </a:r>
                    </a:p>
                  </a:txBody>
                  <a:tcPr marL="87630" marR="87630" marT="44269" marB="44269" anchor="ctr">
                    <a:lnR w="31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DADA"/>
                    </a:solidFill>
                  </a:tcPr>
                </a:tc>
                <a:tc>
                  <a:txBody>
                    <a:bodyPr/>
                    <a:lstStyle/>
                    <a:p>
                      <a:r>
                        <a:rPr lang="en-US" sz="1000" b="0" dirty="0">
                          <a:latin typeface="Century Gothic" pitchFamily="34" charset="0"/>
                        </a:rPr>
                        <a:t>|  Full Version Reference Slide(s): 4-44</a:t>
                      </a:r>
                    </a:p>
                  </a:txBody>
                  <a:tcPr marL="87630" marR="87630" marT="44269" marB="44269" anchor="ctr">
                    <a:lnL w="3175"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DADA"/>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385705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Animation: </a:t>
            </a:r>
            <a:r>
              <a:rPr lang="en-US" dirty="0"/>
              <a:t>Click forward to make the white outline appear</a:t>
            </a:r>
          </a:p>
          <a:p>
            <a:r>
              <a:rPr lang="en-US" dirty="0"/>
              <a:t>Describe the obvious difference the vest makes and why this is dangerous for responders in traffic incidents</a:t>
            </a:r>
          </a:p>
          <a:p>
            <a:r>
              <a:rPr lang="en-US" dirty="0"/>
              <a:t>Also point out that not wearing a vest could also have consequences related to worker compensation</a:t>
            </a:r>
          </a:p>
          <a:p>
            <a:pPr lvl="1"/>
            <a:r>
              <a:rPr lang="en-US" dirty="0"/>
              <a:t>For example, a responder who sustains injuries while working at a traffic incident may not receive full benefits from their insurance if they were not wearing their vest </a:t>
            </a:r>
          </a:p>
          <a:p>
            <a:r>
              <a:rPr lang="en-US" dirty="0"/>
              <a:t>If you need a simple and straightforward vest policy consider this – </a:t>
            </a:r>
            <a:r>
              <a:rPr lang="en-US" i="1" dirty="0"/>
              <a:t>If your feet are on the street, your vest is on your chest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77689659"/>
              </p:ext>
            </p:extLst>
          </p:nvPr>
        </p:nvGraphicFramePr>
        <p:xfrm>
          <a:off x="548641" y="4426856"/>
          <a:ext cx="5852159" cy="274320"/>
        </p:xfrm>
        <a:graphic>
          <a:graphicData uri="http://schemas.openxmlformats.org/drawingml/2006/table">
            <a:tbl>
              <a:tblPr firstRow="1" bandRow="1">
                <a:tableStyleId>{2D5ABB26-0587-4C30-8999-92F81FD0307C}</a:tableStyleId>
              </a:tblPr>
              <a:tblGrid>
                <a:gridCol w="2194561">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274320">
                <a:tc>
                  <a:txBody>
                    <a:bodyPr/>
                    <a:lstStyle/>
                    <a:p>
                      <a:r>
                        <a:rPr lang="en-US" sz="1000" b="0" dirty="0">
                          <a:latin typeface="Century Gothic" pitchFamily="34" charset="0"/>
                        </a:rPr>
                        <a:t>Lesson Objective: 5.3</a:t>
                      </a:r>
                    </a:p>
                  </a:txBody>
                  <a:tcPr marL="87630" marR="87630" marT="44269" marB="44269" anchor="ctr">
                    <a:lnR w="31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DADA"/>
                    </a:solidFill>
                  </a:tcPr>
                </a:tc>
                <a:tc>
                  <a:txBody>
                    <a:bodyPr/>
                    <a:lstStyle/>
                    <a:p>
                      <a:r>
                        <a:rPr lang="en-US" sz="1000" b="0" dirty="0">
                          <a:latin typeface="Century Gothic" pitchFamily="34" charset="0"/>
                        </a:rPr>
                        <a:t>|  Full Version Reference Slide(s): 5-24, 5-27</a:t>
                      </a:r>
                    </a:p>
                  </a:txBody>
                  <a:tcPr marL="87630" marR="87630" marT="44269" marB="44269" anchor="ctr">
                    <a:lnL w="3175"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DADA"/>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398253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a:ln/>
        </p:spPr>
      </p:sp>
      <p:sp>
        <p:nvSpPr>
          <p:cNvPr id="367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Exceptions to the use of vests during emergency operations.</a:t>
            </a:r>
          </a:p>
        </p:txBody>
      </p:sp>
      <p:sp>
        <p:nvSpPr>
          <p:cNvPr id="367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66017CA-9ADA-42F9-BE20-6035D7F513F0}" type="slidenum">
              <a:rPr lang="en-US" altLang="en-US" smtClean="0"/>
              <a:pPr eaLnBrk="1" hangingPunct="1"/>
              <a:t>43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previously discussed, the taper lengths provided here are required for planned work zones and are a goal for responders to work towards when establishing traffic incident management areas</a:t>
            </a:r>
          </a:p>
          <a:p>
            <a:r>
              <a:rPr lang="en-US" dirty="0"/>
              <a:t>In many situations, especially early on, responders will simply not have the cones available to set up tapers of this length and will have to do the best they can with the resources they have </a:t>
            </a:r>
          </a:p>
          <a:p>
            <a:r>
              <a:rPr lang="en-US" dirty="0"/>
              <a:t>Explain that the ultimate goal of a taper is to have the taper appear as a straight line indicating the direction in which you want the motorist to merge</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027954050"/>
              </p:ext>
            </p:extLst>
          </p:nvPr>
        </p:nvGraphicFramePr>
        <p:xfrm>
          <a:off x="548641" y="4426856"/>
          <a:ext cx="5852159" cy="274320"/>
        </p:xfrm>
        <a:graphic>
          <a:graphicData uri="http://schemas.openxmlformats.org/drawingml/2006/table">
            <a:tbl>
              <a:tblPr firstRow="1" bandRow="1">
                <a:tableStyleId>{2D5ABB26-0587-4C30-8999-92F81FD0307C}</a:tableStyleId>
              </a:tblPr>
              <a:tblGrid>
                <a:gridCol w="2194561">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274320">
                <a:tc>
                  <a:txBody>
                    <a:bodyPr/>
                    <a:lstStyle/>
                    <a:p>
                      <a:r>
                        <a:rPr lang="en-US" sz="1000" b="0" dirty="0">
                          <a:latin typeface="Century Gothic" pitchFamily="34" charset="0"/>
                        </a:rPr>
                        <a:t>Lesson Objective: 7.3</a:t>
                      </a:r>
                    </a:p>
                  </a:txBody>
                  <a:tcPr marL="87630" marR="87630" marT="44269" marB="44269" anchor="ctr">
                    <a:lnR w="31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DADA"/>
                    </a:solidFill>
                  </a:tcPr>
                </a:tc>
                <a:tc>
                  <a:txBody>
                    <a:bodyPr/>
                    <a:lstStyle/>
                    <a:p>
                      <a:r>
                        <a:rPr lang="en-US" sz="1000" b="0" dirty="0">
                          <a:latin typeface="Century Gothic" pitchFamily="34" charset="0"/>
                        </a:rPr>
                        <a:t>|  Full Version Reference Slide(s): 7-22</a:t>
                      </a:r>
                    </a:p>
                  </a:txBody>
                  <a:tcPr marL="87630" marR="87630" marT="44269" marB="44269" anchor="ctr">
                    <a:lnL w="3175"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DADA"/>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59926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Animation:</a:t>
            </a:r>
            <a:r>
              <a:rPr lang="en-US" dirty="0"/>
              <a:t> Click forward to start the cone set up, which is a timed animation (only requires one click)</a:t>
            </a:r>
          </a:p>
          <a:p>
            <a:r>
              <a:rPr lang="en-US" dirty="0"/>
              <a:t>In this example, the skip lines are used to guide taper set up</a:t>
            </a:r>
          </a:p>
          <a:p>
            <a:r>
              <a:rPr lang="en-US" dirty="0"/>
              <a:t>Explain that for safety reasons, each time a cone is placed, the responder must return to the shoulder before walking to the next skip line </a:t>
            </a:r>
          </a:p>
          <a:p>
            <a:pPr lvl="1"/>
            <a:r>
              <a:rPr lang="en-US" dirty="0"/>
              <a:t>This methodology means that responders spend most of their time in the safety of the shoulder </a:t>
            </a:r>
          </a:p>
          <a:p>
            <a:r>
              <a:rPr lang="en-US" dirty="0"/>
              <a:t>If there are no skip lines, responders should lay out cones at a 10:1 radio - for every 10 paces, a cone is placed one additional pace over, starting with the first cone on the white line of  the shoulder</a:t>
            </a:r>
          </a:p>
          <a:p>
            <a:pPr lvl="1"/>
            <a:r>
              <a:rPr lang="en-US" dirty="0"/>
              <a:t>A typical “pace” is equal to approximately 3 feet</a:t>
            </a:r>
          </a:p>
          <a:p>
            <a:pPr lvl="1"/>
            <a:r>
              <a:rPr lang="en-US" dirty="0"/>
              <a:t>For example, with 5 cones, using this method creates a taper that is approximately 120 feet long</a:t>
            </a:r>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44149501"/>
              </p:ext>
            </p:extLst>
          </p:nvPr>
        </p:nvGraphicFramePr>
        <p:xfrm>
          <a:off x="548641" y="4426856"/>
          <a:ext cx="5852159" cy="274320"/>
        </p:xfrm>
        <a:graphic>
          <a:graphicData uri="http://schemas.openxmlformats.org/drawingml/2006/table">
            <a:tbl>
              <a:tblPr firstRow="1" bandRow="1">
                <a:tableStyleId>{2D5ABB26-0587-4C30-8999-92F81FD0307C}</a:tableStyleId>
              </a:tblPr>
              <a:tblGrid>
                <a:gridCol w="2194561">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274320">
                <a:tc>
                  <a:txBody>
                    <a:bodyPr/>
                    <a:lstStyle/>
                    <a:p>
                      <a:r>
                        <a:rPr lang="en-US" sz="1000" b="0" dirty="0">
                          <a:latin typeface="Century Gothic" pitchFamily="34" charset="0"/>
                        </a:rPr>
                        <a:t>Lesson Objective: 7.3</a:t>
                      </a:r>
                    </a:p>
                  </a:txBody>
                  <a:tcPr marL="87630" marR="87630" marT="44269" marB="44269" anchor="ctr">
                    <a:lnR w="31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DADA"/>
                    </a:solidFill>
                  </a:tcPr>
                </a:tc>
                <a:tc>
                  <a:txBody>
                    <a:bodyPr/>
                    <a:lstStyle/>
                    <a:p>
                      <a:r>
                        <a:rPr lang="en-US" sz="1000" b="0" dirty="0">
                          <a:latin typeface="Century Gothic" pitchFamily="34" charset="0"/>
                        </a:rPr>
                        <a:t>|  Full Version Reference Slide(s): 7-24</a:t>
                      </a:r>
                    </a:p>
                  </a:txBody>
                  <a:tcPr marL="87630" marR="87630" marT="44269" marB="44269" anchor="ctr">
                    <a:lnL w="3175"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DADA"/>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19123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309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8B6654B-1E17-4B9E-AD5E-E40D669D6A3B}" type="slidenum">
              <a:rPr lang="en-US" altLang="en-US" smtClean="0"/>
              <a:pPr eaLnBrk="1" hangingPunct="1"/>
              <a:t>10</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a:ln/>
        </p:spPr>
      </p:sp>
      <p:sp>
        <p:nvSpPr>
          <p:cNvPr id="310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310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F223AD2-2EA2-4AA8-8870-2EE09A02AD42}" type="slidenum">
              <a:rPr lang="en-US" altLang="en-US" smtClean="0"/>
              <a:pPr eaLnBrk="1" hangingPunct="1"/>
              <a:t>11</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02B24264-F902-4803-AAFF-25AB78DAA07C}" type="slidenum">
              <a:rPr lang="en-US" altLang="en-US"/>
              <a:pPr eaLnBrk="1" hangingPunct="1"/>
              <a:t>12</a:t>
            </a:fld>
            <a:endParaRPr lang="en-US" altLang="en-US"/>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6BE69541-5987-482D-8E21-9E07D53A6709}" type="slidenum">
              <a:rPr lang="en-US" altLang="en-US"/>
              <a:pPr eaLnBrk="1" hangingPunct="1"/>
              <a:t>14</a:t>
            </a:fld>
            <a:endParaRPr lang="en-US" altLang="en-US"/>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313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8512F37-1488-4A6F-856D-1B8AA1ED1CD1}" type="slidenum">
              <a:rPr lang="en-US" altLang="en-US" smtClean="0"/>
              <a:pPr eaLnBrk="1" hangingPunct="1"/>
              <a:t>15</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a:ln/>
        </p:spPr>
      </p:sp>
      <p:sp>
        <p:nvSpPr>
          <p:cNvPr id="294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294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03D3032-3464-4299-9B48-C57DE3948B61}" type="slidenum">
              <a:rPr lang="en-US" altLang="en-US" smtClean="0"/>
              <a:pPr eaLnBrk="1" hangingPunct="1"/>
              <a:t>17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34920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lstStyle/>
          <a:p>
            <a:r>
              <a:rPr lang="en-US"/>
              <a:t>Click to edit Master title style</a:t>
            </a:r>
          </a:p>
        </p:txBody>
      </p:sp>
      <p:sp>
        <p:nvSpPr>
          <p:cNvPr id="3" name="Content Placeholder 2"/>
          <p:cNvSpPr>
            <a:spLocks noGrp="1"/>
          </p:cNvSpPr>
          <p:nvPr>
            <p:ph sz="half" idx="1"/>
          </p:nvPr>
        </p:nvSpPr>
        <p:spPr>
          <a:xfrm>
            <a:off x="533400" y="23320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4400" y="233203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24400" y="467042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280921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990600"/>
            <a:ext cx="8229600" cy="1143000"/>
          </a:xfrm>
        </p:spPr>
        <p:txBody>
          <a:bodyPr/>
          <a:lstStyle/>
          <a:p>
            <a:r>
              <a:rPr lang="en-US"/>
              <a:t>Click to edit Master title style</a:t>
            </a:r>
          </a:p>
        </p:txBody>
      </p:sp>
      <p:sp>
        <p:nvSpPr>
          <p:cNvPr id="3" name="Content Placeholder 2"/>
          <p:cNvSpPr>
            <a:spLocks noGrp="1"/>
          </p:cNvSpPr>
          <p:nvPr>
            <p:ph sz="quarter" idx="1"/>
          </p:nvPr>
        </p:nvSpPr>
        <p:spPr>
          <a:xfrm>
            <a:off x="533400" y="233203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4400" y="233203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33400" y="467042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24400" y="467042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972533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lstStyle/>
          <a:p>
            <a:r>
              <a:rPr lang="en-US"/>
              <a:t>Click to edit Master title style</a:t>
            </a:r>
          </a:p>
        </p:txBody>
      </p:sp>
      <p:sp>
        <p:nvSpPr>
          <p:cNvPr id="3" name="Content Placeholder 2"/>
          <p:cNvSpPr>
            <a:spLocks noGrp="1"/>
          </p:cNvSpPr>
          <p:nvPr>
            <p:ph sz="quarter" idx="1"/>
          </p:nvPr>
        </p:nvSpPr>
        <p:spPr>
          <a:xfrm>
            <a:off x="533400" y="233203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33400" y="467042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724400" y="23320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606822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508045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901952"/>
            <a:ext cx="8229600" cy="42245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5141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60858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1188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2480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59597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555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905000"/>
            <a:ext cx="8229600" cy="4221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5422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7756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66837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6226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97409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5658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3721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355844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858000"/>
          </a:xfrm>
        </p:spPr>
        <p:txBody>
          <a:bodyPr/>
          <a:lstStyle/>
          <a:p>
            <a:endParaRPr lang="en-US"/>
          </a:p>
        </p:txBody>
      </p:sp>
      <p:sp>
        <p:nvSpPr>
          <p:cNvPr id="8" name="Text Placeholder 7"/>
          <p:cNvSpPr>
            <a:spLocks noGrp="1"/>
          </p:cNvSpPr>
          <p:nvPr>
            <p:ph type="body" sz="quarter" idx="11"/>
          </p:nvPr>
        </p:nvSpPr>
        <p:spPr>
          <a:xfrm>
            <a:off x="838200" y="1371600"/>
            <a:ext cx="2819400" cy="25908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621867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24034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1598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909114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Vertical Text">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49999"/>
          <a:stretch/>
        </p:blipFill>
        <p:spPr>
          <a:xfrm>
            <a:off x="0" y="6696886"/>
            <a:ext cx="9144000" cy="161114"/>
          </a:xfrm>
          <a:prstGeom prst="rect">
            <a:avLst/>
          </a:prstGeom>
        </p:spPr>
      </p:pic>
    </p:spTree>
    <p:extLst>
      <p:ext uri="{BB962C8B-B14F-4D97-AF65-F5344CB8AC3E}">
        <p14:creationId xmlns:p14="http://schemas.microsoft.com/office/powerpoint/2010/main" val="3409619851"/>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 b="49999"/>
          <a:stretch/>
        </p:blipFill>
        <p:spPr>
          <a:xfrm>
            <a:off x="0" y="6696886"/>
            <a:ext cx="9144000" cy="161114"/>
          </a:xfrm>
          <a:prstGeom prst="rect">
            <a:avLst/>
          </a:prstGeom>
        </p:spPr>
      </p:pic>
    </p:spTree>
    <p:extLst>
      <p:ext uri="{BB962C8B-B14F-4D97-AF65-F5344CB8AC3E}">
        <p14:creationId xmlns:p14="http://schemas.microsoft.com/office/powerpoint/2010/main" val="2647470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247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402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5730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9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8031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BC77CE-A337-4E22-8FE2-6486A71228F6}"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C9166-19AE-43BE-99DD-56ABB3829840}" type="slidenum">
              <a:rPr lang="en-US" smtClean="0"/>
              <a:t>‹#›</a:t>
            </a:fld>
            <a:endParaRPr lang="en-US"/>
          </a:p>
        </p:txBody>
      </p:sp>
    </p:spTree>
    <p:extLst>
      <p:ext uri="{BB962C8B-B14F-4D97-AF65-F5344CB8AC3E}">
        <p14:creationId xmlns:p14="http://schemas.microsoft.com/office/powerpoint/2010/main" val="507236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png"/><Relationship Id="rId5" Type="http://schemas.openxmlformats.org/officeDocument/2006/relationships/slideLayout" Target="../slideLayouts/slideLayout17.xml"/><Relationship Id="rId10"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28602" y="76200"/>
            <a:ext cx="887011" cy="336058"/>
          </a:xfrm>
          <a:prstGeom prst="rect">
            <a:avLst/>
          </a:prstGeom>
        </p:spPr>
      </p:pic>
      <p:sp>
        <p:nvSpPr>
          <p:cNvPr id="2" name="Title Placeholder 1"/>
          <p:cNvSpPr>
            <a:spLocks noGrp="1"/>
          </p:cNvSpPr>
          <p:nvPr>
            <p:ph type="title"/>
          </p:nvPr>
        </p:nvSpPr>
        <p:spPr>
          <a:xfrm>
            <a:off x="457200" y="457200"/>
            <a:ext cx="82296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81A24-6025-477C-8E87-1B1B927429FD}" type="datetimeFigureOut">
              <a:rPr lang="en-US" smtClean="0"/>
              <a:t>4/25/2024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04DC5-8F67-4A5F-A294-28072613B736}" type="slidenum">
              <a:rPr lang="en-US" smtClean="0"/>
              <a:t>‹#›</a:t>
            </a:fld>
            <a:endParaRPr lang="en-US"/>
          </a:p>
        </p:txBody>
      </p:sp>
      <p:pic>
        <p:nvPicPr>
          <p:cNvPr id="10" name="Picture 9"/>
          <p:cNvPicPr>
            <a:picLocks noChangeAspect="1"/>
          </p:cNvPicPr>
          <p:nvPr userDrawn="1"/>
        </p:nvPicPr>
        <p:blipFill rotWithShape="1">
          <a:blip r:embed="rId16">
            <a:extLst>
              <a:ext uri="{28A0092B-C50C-407E-A947-70E740481C1C}">
                <a14:useLocalDpi xmlns:a14="http://schemas.microsoft.com/office/drawing/2010/main" val="0"/>
              </a:ext>
            </a:extLst>
          </a:blip>
          <a:srcRect t="1" b="49999"/>
          <a:stretch/>
        </p:blipFill>
        <p:spPr>
          <a:xfrm>
            <a:off x="0" y="6696886"/>
            <a:ext cx="9144000" cy="161114"/>
          </a:xfrm>
          <a:prstGeom prst="rect">
            <a:avLst/>
          </a:prstGeom>
        </p:spPr>
      </p:pic>
    </p:spTree>
    <p:extLst>
      <p:ext uri="{BB962C8B-B14F-4D97-AF65-F5344CB8AC3E}">
        <p14:creationId xmlns:p14="http://schemas.microsoft.com/office/powerpoint/2010/main" val="261449851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13" r:id="rId9"/>
    <p:sldLayoutId id="2147483716" r:id="rId10"/>
    <p:sldLayoutId id="2147483719" r:id="rId11"/>
    <p:sldLayoutId id="214748372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Placeholder 1"/>
          <p:cNvSpPr>
            <a:spLocks noGrp="1"/>
          </p:cNvSpPr>
          <p:nvPr>
            <p:ph type="title"/>
          </p:nvPr>
        </p:nvSpPr>
        <p:spPr>
          <a:xfrm>
            <a:off x="457200" y="457200"/>
            <a:ext cx="82296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1DB17-0F13-464E-A02B-19913B2E706B}" type="datetimeFigureOut">
              <a:rPr lang="en-US" smtClean="0"/>
              <a:t>4/25/2024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4A8BE-2851-4450-9556-A40C0FD2DDD2}" type="slidenum">
              <a:rPr lang="en-US" smtClean="0"/>
              <a:t>‹#›</a:t>
            </a:fld>
            <a:endParaRPr lang="en-US"/>
          </a:p>
        </p:txBody>
      </p:sp>
      <p:pic>
        <p:nvPicPr>
          <p:cNvPr id="8" name="Picture 7"/>
          <p:cNvPicPr>
            <a:picLocks noChangeAspect="1"/>
          </p:cNvPicPr>
          <p:nvPr userDrawn="1"/>
        </p:nvPicPr>
        <p:blipFill rotWithShape="1">
          <a:blip r:embed="rId11">
            <a:extLst>
              <a:ext uri="{28A0092B-C50C-407E-A947-70E740481C1C}">
                <a14:useLocalDpi xmlns:a14="http://schemas.microsoft.com/office/drawing/2010/main" val="0"/>
              </a:ext>
            </a:extLst>
          </a:blip>
          <a:srcRect t="1" b="49999"/>
          <a:stretch/>
        </p:blipFill>
        <p:spPr>
          <a:xfrm>
            <a:off x="0" y="6696886"/>
            <a:ext cx="9144000" cy="161114"/>
          </a:xfrm>
          <a:prstGeom prst="rect">
            <a:avLst/>
          </a:prstGeom>
        </p:spPr>
      </p:pic>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28602" y="76645"/>
            <a:ext cx="887011" cy="335168"/>
          </a:xfrm>
          <a:prstGeom prst="rect">
            <a:avLst/>
          </a:prstGeom>
        </p:spPr>
      </p:pic>
    </p:spTree>
    <p:extLst>
      <p:ext uri="{BB962C8B-B14F-4D97-AF65-F5344CB8AC3E}">
        <p14:creationId xmlns:p14="http://schemas.microsoft.com/office/powerpoint/2010/main" val="146889110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ADE14-AAEE-4C31-9035-632CA6E04AAF}" type="datetimeFigureOut">
              <a:rPr lang="en-US" smtClean="0"/>
              <a:t>4/25/2024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CF451-1530-4556-A5B6-8A49F3A57C61}" type="slidenum">
              <a:rPr lang="en-US" smtClean="0"/>
              <a:t>‹#›</a:t>
            </a:fld>
            <a:endParaRPr lang="en-US"/>
          </a:p>
        </p:txBody>
      </p:sp>
    </p:spTree>
    <p:extLst>
      <p:ext uri="{BB962C8B-B14F-4D97-AF65-F5344CB8AC3E}">
        <p14:creationId xmlns:p14="http://schemas.microsoft.com/office/powerpoint/2010/main" val="14779200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5.png"/><Relationship Id="rId4"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8.w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7.wmf"/><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31.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notesSlide" Target="../notesSlides/notesSlide34.xml"/><Relationship Id="rId17" Type="http://schemas.openxmlformats.org/officeDocument/2006/relationships/image" Target="../media/image35.jpeg"/><Relationship Id="rId2" Type="http://schemas.openxmlformats.org/officeDocument/2006/relationships/tags" Target="../tags/tag10.xml"/><Relationship Id="rId16" Type="http://schemas.openxmlformats.org/officeDocument/2006/relationships/image" Target="../media/image34.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slideLayout" Target="../slideLayouts/slideLayout2.xml"/><Relationship Id="rId5" Type="http://schemas.openxmlformats.org/officeDocument/2006/relationships/tags" Target="../tags/tag13.xml"/><Relationship Id="rId15" Type="http://schemas.openxmlformats.org/officeDocument/2006/relationships/image" Target="../media/image33.jpeg"/><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32.jpeg"/></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google.com/url?sa=i&amp;rct=j&amp;q=&amp;esrc=s&amp;frm=1&amp;source=images&amp;cd=&amp;cad=rja&amp;uact=8&amp;ved=0CAcQjRxqFQoTCMyK7pX2u8gCFYF0PgodQrsA4A&amp;url=http://www.withthecommand.com/PA-Edentiller.html&amp;psig=AFQjCNG-1iKyGojLO0fknePfrdkhfXAkAQ&amp;ust=1444704599186200"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Intersections</a:t>
            </a:r>
            <a:endParaRPr lang="en-US" dirty="0"/>
          </a:p>
        </p:txBody>
      </p:sp>
      <p:sp>
        <p:nvSpPr>
          <p:cNvPr id="3" name="Content Placeholder 2"/>
          <p:cNvSpPr>
            <a:spLocks noGrp="1"/>
          </p:cNvSpPr>
          <p:nvPr>
            <p:ph sz="half" idx="1"/>
          </p:nvPr>
        </p:nvSpPr>
        <p:spPr/>
        <p:txBody>
          <a:bodyPr/>
          <a:lstStyle/>
          <a:p>
            <a:endParaRPr lang="en-US" dirty="0"/>
          </a:p>
          <a:p>
            <a:endParaRPr lang="en-US" dirty="0"/>
          </a:p>
          <a:p>
            <a:r>
              <a:rPr lang="en-US" sz="3200" dirty="0"/>
              <a:t>Controlled</a:t>
            </a:r>
          </a:p>
          <a:p>
            <a:r>
              <a:rPr lang="en-US" sz="3200" dirty="0"/>
              <a:t>Uncontrolled</a:t>
            </a:r>
          </a:p>
          <a:p>
            <a:r>
              <a:rPr lang="en-US" sz="3200" dirty="0"/>
              <a:t>Pre-Emption</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9585" y="2518598"/>
            <a:ext cx="4035829" cy="2689167"/>
          </a:xfrm>
        </p:spPr>
      </p:pic>
    </p:spTree>
    <p:extLst>
      <p:ext uri="{BB962C8B-B14F-4D97-AF65-F5344CB8AC3E}">
        <p14:creationId xmlns:p14="http://schemas.microsoft.com/office/powerpoint/2010/main" val="3265579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normAutofit fontScale="90000"/>
          </a:bodyPr>
          <a:lstStyle/>
          <a:p>
            <a:r>
              <a:rPr lang="en-US" altLang="en-US" dirty="0"/>
              <a:t>Identifying Slippery Surfaces (Cont’d)</a:t>
            </a:r>
          </a:p>
        </p:txBody>
      </p:sp>
      <p:sp>
        <p:nvSpPr>
          <p:cNvPr id="89091" name="Content Placeholder 2"/>
          <p:cNvSpPr>
            <a:spLocks noGrp="1"/>
          </p:cNvSpPr>
          <p:nvPr>
            <p:ph idx="1"/>
          </p:nvPr>
        </p:nvSpPr>
        <p:spPr/>
        <p:txBody>
          <a:bodyPr>
            <a:normAutofit/>
          </a:bodyPr>
          <a:lstStyle/>
          <a:p>
            <a:pPr marL="0" indent="0">
              <a:buNone/>
            </a:pPr>
            <a:r>
              <a:rPr lang="en-US" altLang="en-US" dirty="0"/>
              <a:t>3. Melting Ice – Slight melting will make ice wet. Wet ice is much more slippery than ice that is not wet.</a:t>
            </a:r>
          </a:p>
          <a:p>
            <a:pPr marL="0" indent="0">
              <a:buNone/>
            </a:pPr>
            <a:r>
              <a:rPr lang="en-US" altLang="en-US" dirty="0"/>
              <a:t>4. Black Ice – Black ice is a thin layer that is clear </a:t>
            </a:r>
            <a:br>
              <a:rPr lang="en-US" altLang="en-US" dirty="0"/>
            </a:br>
            <a:r>
              <a:rPr lang="en-US" altLang="en-US" dirty="0"/>
              <a:t>enough that you can see the road underneath it. It makes the road look wet.</a:t>
            </a:r>
          </a:p>
        </p:txBody>
      </p:sp>
    </p:spTree>
    <p:extLst>
      <p:ext uri="{BB962C8B-B14F-4D97-AF65-F5344CB8AC3E}">
        <p14:creationId xmlns:p14="http://schemas.microsoft.com/office/powerpoint/2010/main" val="1318387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normAutofit fontScale="90000"/>
          </a:bodyPr>
          <a:lstStyle/>
          <a:p>
            <a:r>
              <a:rPr lang="en-US" altLang="en-US" dirty="0"/>
              <a:t>Identifying Slippery Surfaces (Cont’d)</a:t>
            </a:r>
          </a:p>
        </p:txBody>
      </p:sp>
      <p:sp>
        <p:nvSpPr>
          <p:cNvPr id="90115" name="Content Placeholder 2"/>
          <p:cNvSpPr>
            <a:spLocks noGrp="1"/>
          </p:cNvSpPr>
          <p:nvPr>
            <p:ph idx="1"/>
          </p:nvPr>
        </p:nvSpPr>
        <p:spPr/>
        <p:txBody>
          <a:bodyPr>
            <a:normAutofit/>
          </a:bodyPr>
          <a:lstStyle/>
          <a:p>
            <a:pPr marL="0" indent="0">
              <a:buNone/>
            </a:pPr>
            <a:r>
              <a:rPr lang="en-US" altLang="en-US" dirty="0"/>
              <a:t>5. Just After Rain Begins – Right after it starts to rain, the water mixes with oil left on the road by vehicles. This makes the road slippery. If the rain continues, it will wash the oil away. </a:t>
            </a:r>
          </a:p>
          <a:p>
            <a:pPr marL="0" indent="0">
              <a:buNone/>
            </a:pPr>
            <a:r>
              <a:rPr lang="en-US" altLang="en-US" dirty="0"/>
              <a:t>6. Hydroplaning – In some weather, water or slush collects on the road. The tires lose their contact with the road and have little or not traction and your vehicle may hydroplane.</a:t>
            </a:r>
          </a:p>
        </p:txBody>
      </p:sp>
    </p:spTree>
    <p:extLst>
      <p:ext uri="{BB962C8B-B14F-4D97-AF65-F5344CB8AC3E}">
        <p14:creationId xmlns:p14="http://schemas.microsoft.com/office/powerpoint/2010/main" val="3307070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normAutofit fontScale="90000"/>
          </a:bodyPr>
          <a:lstStyle/>
          <a:p>
            <a:r>
              <a:rPr lang="en-US" altLang="en-US"/>
              <a:t>Operating Under Adverse Conditions</a:t>
            </a:r>
            <a:endParaRPr lang="en-US" altLang="en-US" dirty="0"/>
          </a:p>
        </p:txBody>
      </p:sp>
      <p:sp>
        <p:nvSpPr>
          <p:cNvPr id="149507" name="Rectangle 3"/>
          <p:cNvSpPr>
            <a:spLocks noGrp="1" noChangeArrowheads="1"/>
          </p:cNvSpPr>
          <p:nvPr>
            <p:ph type="body" idx="1"/>
          </p:nvPr>
        </p:nvSpPr>
        <p:spPr/>
        <p:txBody>
          <a:bodyPr/>
          <a:lstStyle/>
          <a:p>
            <a:pPr marL="0" indent="0">
              <a:buNone/>
            </a:pPr>
            <a:r>
              <a:rPr lang="en-US" altLang="en-US" dirty="0"/>
              <a:t>Vision Implications</a:t>
            </a:r>
          </a:p>
          <a:p>
            <a:pPr lvl="1"/>
            <a:r>
              <a:rPr lang="en-US" altLang="en-US" dirty="0"/>
              <a:t>Night Driving</a:t>
            </a:r>
          </a:p>
          <a:p>
            <a:pPr lvl="1"/>
            <a:r>
              <a:rPr lang="en-US" altLang="en-US" dirty="0"/>
              <a:t>Precipitation</a:t>
            </a:r>
          </a:p>
        </p:txBody>
      </p:sp>
    </p:spTree>
    <p:extLst>
      <p:ext uri="{BB962C8B-B14F-4D97-AF65-F5344CB8AC3E}">
        <p14:creationId xmlns:p14="http://schemas.microsoft.com/office/powerpoint/2010/main" val="2296771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ormAutofit fontScale="90000"/>
          </a:bodyPr>
          <a:lstStyle/>
          <a:p>
            <a:r>
              <a:rPr lang="en-US" altLang="en-US"/>
              <a:t>Night Driving</a:t>
            </a:r>
          </a:p>
        </p:txBody>
      </p:sp>
      <p:sp>
        <p:nvSpPr>
          <p:cNvPr id="150531" name="Rectangle 3"/>
          <p:cNvSpPr>
            <a:spLocks noGrp="1" noChangeArrowheads="1"/>
          </p:cNvSpPr>
          <p:nvPr>
            <p:ph type="body" idx="1"/>
          </p:nvPr>
        </p:nvSpPr>
        <p:spPr/>
        <p:txBody>
          <a:bodyPr/>
          <a:lstStyle/>
          <a:p>
            <a:r>
              <a:rPr lang="en-US" altLang="en-US"/>
              <a:t>Dim Dash and Cab Lights</a:t>
            </a:r>
          </a:p>
          <a:p>
            <a:r>
              <a:rPr lang="en-US" altLang="en-US"/>
              <a:t>Reduce Speed</a:t>
            </a:r>
          </a:p>
          <a:p>
            <a:r>
              <a:rPr lang="en-US" altLang="en-US"/>
              <a:t>Keep Headlights and Windshield Clean</a:t>
            </a:r>
          </a:p>
          <a:p>
            <a:r>
              <a:rPr lang="en-US" altLang="en-US"/>
              <a:t>Watch the Area Beyond the Headlights</a:t>
            </a:r>
          </a:p>
          <a:p>
            <a:r>
              <a:rPr lang="en-US" altLang="en-US"/>
              <a:t>Keep your Eyes Moving, Scan Continuously</a:t>
            </a:r>
          </a:p>
        </p:txBody>
      </p:sp>
    </p:spTree>
    <p:extLst>
      <p:ext uri="{BB962C8B-B14F-4D97-AF65-F5344CB8AC3E}">
        <p14:creationId xmlns:p14="http://schemas.microsoft.com/office/powerpoint/2010/main" val="2366933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normAutofit fontScale="90000"/>
          </a:bodyPr>
          <a:lstStyle/>
          <a:p>
            <a:r>
              <a:rPr lang="en-US" altLang="en-US"/>
              <a:t>Operating Under Adverse Conditions</a:t>
            </a:r>
            <a:endParaRPr lang="en-US" altLang="en-US" dirty="0"/>
          </a:p>
        </p:txBody>
      </p:sp>
      <p:sp>
        <p:nvSpPr>
          <p:cNvPr id="151555" name="Rectangle 3"/>
          <p:cNvSpPr>
            <a:spLocks noGrp="1" noChangeArrowheads="1"/>
          </p:cNvSpPr>
          <p:nvPr>
            <p:ph type="body" idx="1"/>
          </p:nvPr>
        </p:nvSpPr>
        <p:spPr/>
        <p:txBody>
          <a:bodyPr/>
          <a:lstStyle/>
          <a:p>
            <a:endParaRPr lang="en-US" altLang="en-US" dirty="0"/>
          </a:p>
          <a:p>
            <a:pPr marL="0" indent="0">
              <a:buNone/>
            </a:pPr>
            <a:r>
              <a:rPr lang="en-US" altLang="en-US" dirty="0"/>
              <a:t>Adverse Handling Implications</a:t>
            </a:r>
          </a:p>
          <a:p>
            <a:pPr lvl="1"/>
            <a:r>
              <a:rPr lang="en-US" altLang="en-US" dirty="0"/>
              <a:t>High Winds</a:t>
            </a:r>
          </a:p>
          <a:p>
            <a:pPr lvl="1"/>
            <a:r>
              <a:rPr lang="en-US" altLang="en-US" dirty="0"/>
              <a:t>The Driver</a:t>
            </a:r>
          </a:p>
        </p:txBody>
      </p:sp>
    </p:spTree>
    <p:extLst>
      <p:ext uri="{BB962C8B-B14F-4D97-AF65-F5344CB8AC3E}">
        <p14:creationId xmlns:p14="http://schemas.microsoft.com/office/powerpoint/2010/main" val="256644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normAutofit fontScale="90000"/>
          </a:bodyPr>
          <a:lstStyle/>
          <a:p>
            <a:r>
              <a:rPr lang="en-US" altLang="en-US"/>
              <a:t>Best Practices for High Winds</a:t>
            </a:r>
            <a:endParaRPr lang="en-US" altLang="en-US" dirty="0"/>
          </a:p>
        </p:txBody>
      </p:sp>
      <p:sp>
        <p:nvSpPr>
          <p:cNvPr id="3" name="Content Placeholder 2"/>
          <p:cNvSpPr>
            <a:spLocks noGrp="1"/>
          </p:cNvSpPr>
          <p:nvPr>
            <p:ph idx="1"/>
          </p:nvPr>
        </p:nvSpPr>
        <p:spPr/>
        <p:txBody>
          <a:bodyPr/>
          <a:lstStyle/>
          <a:p>
            <a:pPr marL="514350" indent="-514350">
              <a:buFontTx/>
              <a:buAutoNum type="arabicPeriod"/>
              <a:defRPr/>
            </a:pPr>
            <a:r>
              <a:rPr lang="en-US" dirty="0"/>
              <a:t>Reduce speed</a:t>
            </a:r>
          </a:p>
          <a:p>
            <a:pPr marL="514350" indent="-514350">
              <a:buFontTx/>
              <a:buAutoNum type="arabicPeriod"/>
              <a:defRPr/>
            </a:pPr>
            <a:r>
              <a:rPr lang="en-US" dirty="0"/>
              <a:t>Check for oncoming traffic</a:t>
            </a:r>
          </a:p>
          <a:p>
            <a:pPr marL="514350" indent="-514350">
              <a:buFontTx/>
              <a:buAutoNum type="arabicPeriod"/>
              <a:defRPr/>
            </a:pPr>
            <a:r>
              <a:rPr lang="en-US" dirty="0"/>
              <a:t>Adjust lane position</a:t>
            </a:r>
          </a:p>
          <a:p>
            <a:pPr marL="514350" indent="-514350">
              <a:buFontTx/>
              <a:buAutoNum type="arabicPeriod"/>
              <a:defRPr/>
            </a:pPr>
            <a:r>
              <a:rPr lang="en-US" dirty="0"/>
              <a:t>Do not over steer when responding to a gust</a:t>
            </a:r>
          </a:p>
          <a:p>
            <a:pPr marL="514350" indent="-514350">
              <a:buFontTx/>
              <a:buAutoNum type="arabicPeriod"/>
              <a:defRPr/>
            </a:pPr>
            <a:r>
              <a:rPr lang="en-US" dirty="0"/>
              <a:t>Prepare to counter steer</a:t>
            </a:r>
          </a:p>
          <a:p>
            <a:pPr marL="514350" indent="-514350">
              <a:buFontTx/>
              <a:buAutoNum type="arabicPeriod"/>
              <a:defRPr/>
            </a:pPr>
            <a:r>
              <a:rPr lang="en-US" dirty="0"/>
              <a:t>Stay off the brake</a:t>
            </a:r>
          </a:p>
          <a:p>
            <a:pPr marL="0" indent="0">
              <a:buFontTx/>
              <a:buNone/>
              <a:defRPr/>
            </a:pPr>
            <a:endParaRPr lang="en-US" dirty="0"/>
          </a:p>
        </p:txBody>
      </p:sp>
    </p:spTree>
    <p:extLst>
      <p:ext uri="{BB962C8B-B14F-4D97-AF65-F5344CB8AC3E}">
        <p14:creationId xmlns:p14="http://schemas.microsoft.com/office/powerpoint/2010/main" val="3947446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normAutofit fontScale="90000"/>
          </a:bodyPr>
          <a:lstStyle/>
          <a:p>
            <a:r>
              <a:rPr lang="en-US" altLang="en-US"/>
              <a:t>The Driver</a:t>
            </a:r>
          </a:p>
        </p:txBody>
      </p:sp>
      <p:sp>
        <p:nvSpPr>
          <p:cNvPr id="152579" name="Rectangle 3"/>
          <p:cNvSpPr>
            <a:spLocks noGrp="1" noChangeArrowheads="1"/>
          </p:cNvSpPr>
          <p:nvPr>
            <p:ph type="body" idx="1"/>
          </p:nvPr>
        </p:nvSpPr>
        <p:spPr/>
        <p:txBody>
          <a:bodyPr/>
          <a:lstStyle/>
          <a:p>
            <a:r>
              <a:rPr lang="en-US" altLang="en-US"/>
              <a:t>Prepare Adequately Through Driver Training</a:t>
            </a:r>
          </a:p>
          <a:p>
            <a:r>
              <a:rPr lang="en-US" altLang="en-US"/>
              <a:t>Use Low Beams and Wipers</a:t>
            </a:r>
          </a:p>
          <a:p>
            <a:r>
              <a:rPr lang="en-US" altLang="en-US"/>
              <a:t>Watch for Slowed and/or Stopped Vehicles</a:t>
            </a:r>
          </a:p>
          <a:p>
            <a:r>
              <a:rPr lang="en-US" altLang="en-US"/>
              <a:t>Check Rearview Mirrors Regularly</a:t>
            </a:r>
          </a:p>
          <a:p>
            <a:r>
              <a:rPr lang="en-US" altLang="en-US"/>
              <a:t>Practice Both Space and Speed Management While Increasing the Safety Cushion</a:t>
            </a:r>
          </a:p>
        </p:txBody>
      </p:sp>
    </p:spTree>
    <p:extLst>
      <p:ext uri="{BB962C8B-B14F-4D97-AF65-F5344CB8AC3E}">
        <p14:creationId xmlns:p14="http://schemas.microsoft.com/office/powerpoint/2010/main" val="3774464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Content Placeholder 2"/>
          <p:cNvSpPr>
            <a:spLocks noGrp="1"/>
          </p:cNvSpPr>
          <p:nvPr>
            <p:ph type="subTitle" idx="1"/>
          </p:nvPr>
        </p:nvSpPr>
        <p:spPr>
          <a:xfrm>
            <a:off x="1371600" y="3200400"/>
            <a:ext cx="6400800" cy="1752600"/>
          </a:xfrm>
        </p:spPr>
        <p:txBody>
          <a:bodyPr/>
          <a:lstStyle/>
          <a:p>
            <a:pPr marL="0" indent="0">
              <a:buFontTx/>
              <a:buNone/>
            </a:pPr>
            <a:r>
              <a:rPr lang="en-US" altLang="en-US" sz="4800" dirty="0">
                <a:solidFill>
                  <a:schemeClr val="bg1"/>
                </a:solidFill>
              </a:rPr>
              <a:t>Passive vs. Active Crossings</a:t>
            </a:r>
          </a:p>
        </p:txBody>
      </p:sp>
      <p:sp>
        <p:nvSpPr>
          <p:cNvPr id="74754" name="Title 1"/>
          <p:cNvSpPr>
            <a:spLocks noGrp="1"/>
          </p:cNvSpPr>
          <p:nvPr>
            <p:ph type="title"/>
          </p:nvPr>
        </p:nvSpPr>
        <p:spPr/>
        <p:txBody>
          <a:bodyPr>
            <a:normAutofit fontScale="90000"/>
          </a:bodyPr>
          <a:lstStyle/>
          <a:p>
            <a:r>
              <a:rPr lang="en-US" altLang="en-US"/>
              <a:t>Railroad Crossing Safety</a:t>
            </a:r>
            <a:endParaRPr lang="en-US" altLang="en-US" dirty="0"/>
          </a:p>
        </p:txBody>
      </p:sp>
    </p:spTree>
    <p:extLst>
      <p:ext uri="{BB962C8B-B14F-4D97-AF65-F5344CB8AC3E}">
        <p14:creationId xmlns:p14="http://schemas.microsoft.com/office/powerpoint/2010/main" val="1320291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normAutofit fontScale="90000"/>
          </a:bodyPr>
          <a:lstStyle/>
          <a:p>
            <a:r>
              <a:rPr lang="en-US" altLang="en-US"/>
              <a:t>Railroad Crossing Safety</a:t>
            </a:r>
            <a:endParaRPr lang="en-US" altLang="en-US" dirty="0"/>
          </a:p>
        </p:txBody>
      </p:sp>
      <p:sp>
        <p:nvSpPr>
          <p:cNvPr id="75779" name="Content Placeholder 2"/>
          <p:cNvSpPr>
            <a:spLocks noGrp="1"/>
          </p:cNvSpPr>
          <p:nvPr>
            <p:ph idx="1"/>
          </p:nvPr>
        </p:nvSpPr>
        <p:spPr/>
        <p:txBody>
          <a:bodyPr/>
          <a:lstStyle/>
          <a:p>
            <a:pPr marL="0" indent="0">
              <a:buNone/>
            </a:pPr>
            <a:r>
              <a:rPr lang="en-US" altLang="en-US" dirty="0"/>
              <a:t>Passive Crossing</a:t>
            </a:r>
          </a:p>
          <a:p>
            <a:pPr lvl="1"/>
            <a:r>
              <a:rPr lang="en-US" altLang="en-US" dirty="0"/>
              <a:t>No traffic control device </a:t>
            </a:r>
          </a:p>
          <a:p>
            <a:pPr lvl="1"/>
            <a:r>
              <a:rPr lang="en-US" altLang="en-US" dirty="0"/>
              <a:t>Decision to top or proceed rests entirely in the hands of the operator </a:t>
            </a:r>
          </a:p>
          <a:p>
            <a:pPr lvl="1"/>
            <a:r>
              <a:rPr lang="en-US" altLang="en-US" dirty="0"/>
              <a:t>Requires driver to </a:t>
            </a:r>
          </a:p>
          <a:p>
            <a:pPr lvl="2"/>
            <a:r>
              <a:rPr lang="en-US" altLang="en-US" dirty="0"/>
              <a:t>recognize the crossing </a:t>
            </a:r>
          </a:p>
          <a:p>
            <a:pPr lvl="2"/>
            <a:r>
              <a:rPr lang="en-US" altLang="en-US" dirty="0"/>
              <a:t>search for a train using the tracks </a:t>
            </a:r>
          </a:p>
          <a:p>
            <a:pPr lvl="2"/>
            <a:r>
              <a:rPr lang="en-US" altLang="en-US" dirty="0"/>
              <a:t>decide if there is sufficient clear space to cross safely</a:t>
            </a:r>
          </a:p>
        </p:txBody>
      </p:sp>
    </p:spTree>
    <p:extLst>
      <p:ext uri="{BB962C8B-B14F-4D97-AF65-F5344CB8AC3E}">
        <p14:creationId xmlns:p14="http://schemas.microsoft.com/office/powerpoint/2010/main" val="3694593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US" altLang="en-US" sz="3200" dirty="0"/>
              <a:t>Passive devices include signs, and pavement markings in advance of the crossing</a:t>
            </a:r>
          </a:p>
          <a:p>
            <a:endParaRPr lang="en-US" dirty="0"/>
          </a:p>
        </p:txBody>
      </p:sp>
      <p:sp>
        <p:nvSpPr>
          <p:cNvPr id="4" name="Title 1"/>
          <p:cNvSpPr>
            <a:spLocks noGrp="1"/>
          </p:cNvSpPr>
          <p:nvPr>
            <p:ph type="title"/>
          </p:nvPr>
        </p:nvSpPr>
        <p:spPr/>
        <p:txBody>
          <a:bodyPr>
            <a:normAutofit fontScale="90000"/>
          </a:bodyPr>
          <a:lstStyle/>
          <a:p>
            <a:r>
              <a:rPr lang="en-US" altLang="en-US"/>
              <a:t>Railroad Crossing Safety</a:t>
            </a:r>
            <a:endParaRPr lang="en-US" altLang="en-US" dirty="0"/>
          </a:p>
        </p:txBody>
      </p:sp>
      <p:pic>
        <p:nvPicPr>
          <p:cNvPr id="5"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57003" t="-498" r="8263" b="26485"/>
          <a:stretch/>
        </p:blipFill>
        <p:spPr>
          <a:xfrm>
            <a:off x="5791200" y="3045372"/>
            <a:ext cx="1954924" cy="3124200"/>
          </a:xfrm>
          <a:prstGeom prst="rect">
            <a:avLst/>
          </a:prstGeom>
        </p:spPr>
      </p:pic>
      <p:pic>
        <p:nvPicPr>
          <p:cNvPr id="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015812"/>
            <a:ext cx="4191000" cy="3143250"/>
          </a:xfrm>
          <a:prstGeom prst="rect">
            <a:avLst/>
          </a:prstGeom>
        </p:spPr>
      </p:pic>
    </p:spTree>
    <p:extLst>
      <p:ext uri="{BB962C8B-B14F-4D97-AF65-F5344CB8AC3E}">
        <p14:creationId xmlns:p14="http://schemas.microsoft.com/office/powerpoint/2010/main" val="1496797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a:xfrm>
            <a:off x="609600" y="990600"/>
            <a:ext cx="7772400" cy="1470025"/>
          </a:xfrm>
        </p:spPr>
        <p:txBody>
          <a:bodyPr/>
          <a:lstStyle/>
          <a:p>
            <a:pPr eaLnBrk="1" hangingPunct="1"/>
            <a:r>
              <a:rPr lang="en-US" altLang="en-US" sz="3600"/>
              <a:t>Basic Maneuvers</a:t>
            </a:r>
          </a:p>
        </p:txBody>
      </p:sp>
      <p:sp>
        <p:nvSpPr>
          <p:cNvPr id="145411" name="Rectangle 3"/>
          <p:cNvSpPr>
            <a:spLocks noGrp="1" noChangeArrowheads="1"/>
          </p:cNvSpPr>
          <p:nvPr>
            <p:ph type="subTitle" idx="1"/>
          </p:nvPr>
        </p:nvSpPr>
        <p:spPr>
          <a:xfrm>
            <a:off x="685800" y="2895600"/>
            <a:ext cx="7696200" cy="1752600"/>
          </a:xfrm>
        </p:spPr>
        <p:txBody>
          <a:bodyPr>
            <a:normAutofit/>
          </a:bodyPr>
          <a:lstStyle/>
          <a:p>
            <a:pPr eaLnBrk="1" hangingPunct="1"/>
            <a:r>
              <a:rPr lang="en-US" altLang="en-US" b="1" u="sng" dirty="0">
                <a:solidFill>
                  <a:schemeClr val="bg1"/>
                </a:solidFill>
              </a:rPr>
              <a:t>Account for traffic one lane of traffic at a time, treating each lane of traffic as a separate intersection.</a:t>
            </a:r>
          </a:p>
        </p:txBody>
      </p:sp>
    </p:spTree>
    <p:extLst>
      <p:ext uri="{BB962C8B-B14F-4D97-AF65-F5344CB8AC3E}">
        <p14:creationId xmlns:p14="http://schemas.microsoft.com/office/powerpoint/2010/main" val="3038913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r>
              <a:rPr lang="en-US" altLang="en-US"/>
              <a:t>Railroad Crossing Safety</a:t>
            </a:r>
            <a:endParaRPr lang="en-US" altLang="en-US" dirty="0"/>
          </a:p>
        </p:txBody>
      </p:sp>
      <p:sp>
        <p:nvSpPr>
          <p:cNvPr id="79875" name="Content Placeholder 2"/>
          <p:cNvSpPr>
            <a:spLocks noGrp="1"/>
          </p:cNvSpPr>
          <p:nvPr>
            <p:ph idx="1"/>
          </p:nvPr>
        </p:nvSpPr>
        <p:spPr/>
        <p:txBody>
          <a:bodyPr/>
          <a:lstStyle/>
          <a:p>
            <a:pPr marL="0" indent="0">
              <a:buNone/>
            </a:pPr>
            <a:r>
              <a:rPr lang="en-US" altLang="en-US" dirty="0"/>
              <a:t>Active Crossing</a:t>
            </a:r>
          </a:p>
          <a:p>
            <a:pPr lvl="1"/>
            <a:r>
              <a:rPr lang="en-US" altLang="en-US" dirty="0"/>
              <a:t>This type of crossing has a traffic control device installed at the crossing to regulate traffic at the crossing. </a:t>
            </a:r>
          </a:p>
          <a:p>
            <a:pPr lvl="1"/>
            <a:r>
              <a:rPr lang="en-US" altLang="en-US" dirty="0"/>
              <a:t>These active devices include flashing red lights, with or without a bells and flashing red lights with bells and gates.</a:t>
            </a:r>
          </a:p>
        </p:txBody>
      </p:sp>
    </p:spTree>
    <p:extLst>
      <p:ext uri="{BB962C8B-B14F-4D97-AF65-F5344CB8AC3E}">
        <p14:creationId xmlns:p14="http://schemas.microsoft.com/office/powerpoint/2010/main" val="1666691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normAutofit fontScale="90000"/>
          </a:bodyPr>
          <a:lstStyle/>
          <a:p>
            <a:r>
              <a:rPr lang="en-US" altLang="en-US" dirty="0"/>
              <a:t> Active  Crossing Example</a:t>
            </a:r>
          </a:p>
        </p:txBody>
      </p:sp>
      <p:pic>
        <p:nvPicPr>
          <p:cNvPr id="80899"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9122" t="20604" r="13602"/>
          <a:stretch/>
        </p:blipFill>
        <p:spPr>
          <a:xfrm>
            <a:off x="1676400" y="1905000"/>
            <a:ext cx="5678352" cy="4373563"/>
          </a:xfrm>
        </p:spPr>
      </p:pic>
    </p:spTree>
    <p:extLst>
      <p:ext uri="{BB962C8B-B14F-4D97-AF65-F5344CB8AC3E}">
        <p14:creationId xmlns:p14="http://schemas.microsoft.com/office/powerpoint/2010/main" val="918094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normAutofit fontScale="90000"/>
          </a:bodyPr>
          <a:lstStyle/>
          <a:p>
            <a:r>
              <a:rPr lang="en-US" altLang="en-US"/>
              <a:t>Best Practices for Railroad Crossings   </a:t>
            </a:r>
            <a:endParaRPr lang="en-US" altLang="en-US" dirty="0"/>
          </a:p>
        </p:txBody>
      </p:sp>
      <p:sp>
        <p:nvSpPr>
          <p:cNvPr id="3" name="Content Placeholder 2"/>
          <p:cNvSpPr>
            <a:spLocks noGrp="1"/>
          </p:cNvSpPr>
          <p:nvPr>
            <p:ph idx="1"/>
          </p:nvPr>
        </p:nvSpPr>
        <p:spPr/>
        <p:txBody>
          <a:bodyPr/>
          <a:lstStyle/>
          <a:p>
            <a:pPr marL="514350" indent="-514350">
              <a:buFontTx/>
              <a:buAutoNum type="arabicPeriod"/>
              <a:defRPr/>
            </a:pPr>
            <a:r>
              <a:rPr lang="en-US"/>
              <a:t>Come to a complete stop at all railroad crossings. </a:t>
            </a:r>
          </a:p>
          <a:p>
            <a:pPr marL="514350" indent="-514350">
              <a:buFontTx/>
              <a:buAutoNum type="arabicPeriod"/>
              <a:defRPr/>
            </a:pPr>
            <a:r>
              <a:rPr lang="en-US"/>
              <a:t>Turn off sound producing devices, open the window and look both ways. At crossings with obstructions or severe curves utilize crew members to check crossing.</a:t>
            </a:r>
          </a:p>
          <a:p>
            <a:pPr marL="0" indent="0">
              <a:buFontTx/>
              <a:buNone/>
              <a:defRPr/>
            </a:pPr>
            <a:endParaRPr lang="en-US" dirty="0"/>
          </a:p>
        </p:txBody>
      </p:sp>
    </p:spTree>
    <p:extLst>
      <p:ext uri="{BB962C8B-B14F-4D97-AF65-F5344CB8AC3E}">
        <p14:creationId xmlns:p14="http://schemas.microsoft.com/office/powerpoint/2010/main" val="3673018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57200" y="457200"/>
            <a:ext cx="8229600" cy="685800"/>
          </a:xfrm>
        </p:spPr>
        <p:txBody>
          <a:bodyPr>
            <a:normAutofit/>
          </a:bodyPr>
          <a:lstStyle/>
          <a:p>
            <a:r>
              <a:rPr lang="en-US" altLang="en-US" sz="3300" dirty="0"/>
              <a:t>Railroad Crossing Life Saving Practices (Cont’d)</a:t>
            </a:r>
          </a:p>
        </p:txBody>
      </p:sp>
      <p:sp>
        <p:nvSpPr>
          <p:cNvPr id="83971" name="Content Placeholder 2"/>
          <p:cNvSpPr>
            <a:spLocks noGrp="1"/>
          </p:cNvSpPr>
          <p:nvPr>
            <p:ph idx="1"/>
          </p:nvPr>
        </p:nvSpPr>
        <p:spPr/>
        <p:txBody>
          <a:bodyPr/>
          <a:lstStyle/>
          <a:p>
            <a:pPr marL="0" indent="0">
              <a:buFontTx/>
              <a:buNone/>
            </a:pPr>
            <a:r>
              <a:rPr lang="en-US" altLang="en-US"/>
              <a:t>3. Never race a train to cross the tracks</a:t>
            </a:r>
          </a:p>
          <a:p>
            <a:pPr marL="0" indent="0">
              <a:buFontTx/>
              <a:buNone/>
            </a:pPr>
            <a:r>
              <a:rPr lang="en-US" altLang="en-US"/>
              <a:t>4. Never pass another vehicle with 100 feet     </a:t>
            </a:r>
            <a:br>
              <a:rPr lang="en-US" altLang="en-US"/>
            </a:br>
            <a:r>
              <a:rPr lang="en-US" altLang="en-US"/>
              <a:t>     of the crossing</a:t>
            </a:r>
          </a:p>
          <a:p>
            <a:pPr marL="0" indent="0">
              <a:buFontTx/>
              <a:buNone/>
            </a:pPr>
            <a:r>
              <a:rPr lang="en-US" altLang="en-US"/>
              <a:t>5. Watch out for other vehicles that must stop </a:t>
            </a:r>
            <a:br>
              <a:rPr lang="en-US" altLang="en-US"/>
            </a:br>
            <a:r>
              <a:rPr lang="en-US" altLang="en-US"/>
              <a:t>     at railroad crossings</a:t>
            </a:r>
          </a:p>
          <a:p>
            <a:pPr marL="0" indent="0">
              <a:buFontTx/>
              <a:buNone/>
            </a:pPr>
            <a:r>
              <a:rPr lang="en-US" altLang="en-US"/>
              <a:t>6. Never shift gears on the crossing</a:t>
            </a:r>
          </a:p>
          <a:p>
            <a:pPr marL="0" indent="0">
              <a:buFontTx/>
              <a:buNone/>
            </a:pPr>
            <a:r>
              <a:rPr lang="en-US" altLang="en-US"/>
              <a:t>7. Don’t place the vehicle on tracks</a:t>
            </a:r>
          </a:p>
          <a:p>
            <a:pPr marL="0" indent="0">
              <a:buFontTx/>
              <a:buNone/>
            </a:pPr>
            <a:endParaRPr lang="en-US" altLang="en-US" dirty="0"/>
          </a:p>
        </p:txBody>
      </p:sp>
    </p:spTree>
    <p:extLst>
      <p:ext uri="{BB962C8B-B14F-4D97-AF65-F5344CB8AC3E}">
        <p14:creationId xmlns:p14="http://schemas.microsoft.com/office/powerpoint/2010/main" val="3756876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Content Placeholder 2"/>
          <p:cNvSpPr>
            <a:spLocks noGrp="1"/>
          </p:cNvSpPr>
          <p:nvPr>
            <p:ph idx="1"/>
          </p:nvPr>
        </p:nvSpPr>
        <p:spPr/>
        <p:txBody>
          <a:bodyPr/>
          <a:lstStyle/>
          <a:p>
            <a:pPr marL="0" indent="0">
              <a:buFontTx/>
              <a:buNone/>
            </a:pPr>
            <a:r>
              <a:rPr lang="en-US" altLang="en-US"/>
              <a:t>8. When fighting fires on or near a track </a:t>
            </a:r>
            <a:br>
              <a:rPr lang="en-US" altLang="en-US"/>
            </a:br>
            <a:r>
              <a:rPr lang="en-US" altLang="en-US"/>
              <a:t>      contact the railroad</a:t>
            </a:r>
          </a:p>
          <a:p>
            <a:pPr marL="0" indent="0">
              <a:buFontTx/>
              <a:buNone/>
            </a:pPr>
            <a:r>
              <a:rPr lang="en-US" altLang="en-US"/>
              <a:t>9. Only use the crossing if you can be sure </a:t>
            </a:r>
            <a:br>
              <a:rPr lang="en-US" altLang="en-US"/>
            </a:br>
            <a:r>
              <a:rPr lang="en-US" altLang="en-US"/>
              <a:t>      your vehicle is high enough to completely </a:t>
            </a:r>
            <a:br>
              <a:rPr lang="en-US" altLang="en-US"/>
            </a:br>
            <a:r>
              <a:rPr lang="en-US" altLang="en-US"/>
              <a:t>      clear the crossing without stopping</a:t>
            </a:r>
          </a:p>
          <a:p>
            <a:pPr marL="0" indent="0">
              <a:buFontTx/>
              <a:buNone/>
            </a:pPr>
            <a:r>
              <a:rPr lang="en-US" altLang="en-US"/>
              <a:t>10. Don’t be fooled by the optical illusion </a:t>
            </a:r>
            <a:br>
              <a:rPr lang="en-US" altLang="en-US"/>
            </a:br>
            <a:r>
              <a:rPr lang="en-US" altLang="en-US"/>
              <a:t>        presented by the train, it is moving faster </a:t>
            </a:r>
            <a:br>
              <a:rPr lang="en-US" altLang="en-US"/>
            </a:br>
            <a:r>
              <a:rPr lang="en-US" altLang="en-US"/>
              <a:t>        and is closer than you think</a:t>
            </a:r>
          </a:p>
          <a:p>
            <a:pPr marL="0" indent="0">
              <a:buFontTx/>
              <a:buNone/>
            </a:pPr>
            <a:endParaRPr lang="en-US" altLang="en-US" dirty="0"/>
          </a:p>
        </p:txBody>
      </p:sp>
      <p:sp>
        <p:nvSpPr>
          <p:cNvPr id="4" name="Title 3"/>
          <p:cNvSpPr>
            <a:spLocks noGrp="1"/>
          </p:cNvSpPr>
          <p:nvPr>
            <p:ph type="title"/>
          </p:nvPr>
        </p:nvSpPr>
        <p:spPr/>
        <p:txBody>
          <a:bodyPr>
            <a:normAutofit/>
          </a:bodyPr>
          <a:lstStyle/>
          <a:p>
            <a:r>
              <a:rPr lang="en-US" altLang="en-US" sz="3300" dirty="0"/>
              <a:t>Railroad Crossing Life Saving Practices (Cont’d)</a:t>
            </a:r>
            <a:endParaRPr lang="en-US" sz="3300" dirty="0"/>
          </a:p>
        </p:txBody>
      </p:sp>
    </p:spTree>
    <p:extLst>
      <p:ext uri="{BB962C8B-B14F-4D97-AF65-F5344CB8AC3E}">
        <p14:creationId xmlns:p14="http://schemas.microsoft.com/office/powerpoint/2010/main" val="2369591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normAutofit fontScale="90000"/>
          </a:bodyPr>
          <a:lstStyle/>
          <a:p>
            <a:r>
              <a:rPr lang="en-US" altLang="en-US"/>
              <a:t>Collision Avoidance</a:t>
            </a:r>
          </a:p>
        </p:txBody>
      </p:sp>
      <p:sp>
        <p:nvSpPr>
          <p:cNvPr id="153603" name="Rectangle 3"/>
          <p:cNvSpPr>
            <a:spLocks noGrp="1" noChangeArrowheads="1"/>
          </p:cNvSpPr>
          <p:nvPr>
            <p:ph type="body" idx="1"/>
          </p:nvPr>
        </p:nvSpPr>
        <p:spPr/>
        <p:txBody>
          <a:bodyPr/>
          <a:lstStyle/>
          <a:p>
            <a:pPr marL="0" indent="0">
              <a:buNone/>
            </a:pPr>
            <a:r>
              <a:rPr lang="en-US" altLang="en-US" dirty="0"/>
              <a:t>Collision Avoidance</a:t>
            </a:r>
          </a:p>
          <a:p>
            <a:pPr lvl="1"/>
            <a:r>
              <a:rPr lang="en-US" altLang="en-US" dirty="0"/>
              <a:t>Identify Escape Route</a:t>
            </a:r>
          </a:p>
          <a:p>
            <a:pPr lvl="1"/>
            <a:r>
              <a:rPr lang="en-US" altLang="en-US" dirty="0"/>
              <a:t>Brake Smoothly and Firmly</a:t>
            </a:r>
          </a:p>
          <a:p>
            <a:pPr lvl="1"/>
            <a:r>
              <a:rPr lang="en-US" altLang="en-US" dirty="0"/>
              <a:t>Accelerate Smoothly</a:t>
            </a:r>
          </a:p>
          <a:p>
            <a:pPr lvl="1"/>
            <a:r>
              <a:rPr lang="en-US" altLang="en-US" dirty="0"/>
              <a:t>Steer to Avoid Head-On Impact</a:t>
            </a:r>
          </a:p>
        </p:txBody>
      </p:sp>
    </p:spTree>
    <p:extLst>
      <p:ext uri="{BB962C8B-B14F-4D97-AF65-F5344CB8AC3E}">
        <p14:creationId xmlns:p14="http://schemas.microsoft.com/office/powerpoint/2010/main" val="3064390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normAutofit fontScale="90000"/>
          </a:bodyPr>
          <a:lstStyle/>
          <a:p>
            <a:r>
              <a:rPr lang="en-US" altLang="en-US"/>
              <a:t>POV Response</a:t>
            </a:r>
            <a:endParaRPr lang="en-US" altLang="en-US" dirty="0"/>
          </a:p>
        </p:txBody>
      </p:sp>
      <p:sp>
        <p:nvSpPr>
          <p:cNvPr id="133123" name="Rectangle 3"/>
          <p:cNvSpPr>
            <a:spLocks noGrp="1" noChangeArrowheads="1"/>
          </p:cNvSpPr>
          <p:nvPr>
            <p:ph idx="1"/>
          </p:nvPr>
        </p:nvSpPr>
        <p:spPr>
          <a:xfrm>
            <a:off x="457200" y="1905000"/>
            <a:ext cx="8229600" cy="4648200"/>
          </a:xfrm>
        </p:spPr>
        <p:txBody>
          <a:bodyPr>
            <a:normAutofit lnSpcReduction="10000"/>
          </a:bodyPr>
          <a:lstStyle/>
          <a:p>
            <a:r>
              <a:rPr lang="en-US" altLang="en-US" dirty="0"/>
              <a:t>Emergency Responders must be educated in their responsibilities and risks associated with response in privately owned vehicles and understand the importance of safe operation when responding</a:t>
            </a:r>
          </a:p>
          <a:p>
            <a:endParaRPr lang="en-US" altLang="en-US" sz="1100" dirty="0"/>
          </a:p>
          <a:p>
            <a:r>
              <a:rPr lang="en-US" altLang="en-US" dirty="0"/>
              <a:t>The responder must understand that first and foremost, he or she must arrive safely at the emergency scene or the station in order to be of any help to the public</a:t>
            </a:r>
          </a:p>
          <a:p>
            <a:endParaRPr lang="en-US" altLang="en-US" dirty="0"/>
          </a:p>
          <a:p>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rmAutofit/>
          </a:bodyPr>
          <a:lstStyle/>
          <a:p>
            <a:r>
              <a:rPr lang="en-US" altLang="en-US" sz="3600" dirty="0"/>
              <a:t>Placement of Vehicles at Highway Incidents</a:t>
            </a:r>
          </a:p>
        </p:txBody>
      </p:sp>
      <p:sp>
        <p:nvSpPr>
          <p:cNvPr id="142339" name="Rectangle 3"/>
          <p:cNvSpPr>
            <a:spLocks noGrp="1" noChangeArrowheads="1"/>
          </p:cNvSpPr>
          <p:nvPr>
            <p:ph idx="1"/>
          </p:nvPr>
        </p:nvSpPr>
        <p:spPr>
          <a:xfrm>
            <a:off x="457200" y="1752600"/>
            <a:ext cx="8229600" cy="4221163"/>
          </a:xfrm>
        </p:spPr>
        <p:txBody>
          <a:bodyPr/>
          <a:lstStyle/>
          <a:p>
            <a:endParaRPr lang="en-US" altLang="en-US" sz="2000" dirty="0"/>
          </a:p>
          <a:p>
            <a:r>
              <a:rPr lang="en-US" altLang="en-US" dirty="0"/>
              <a:t>Placement at Incidents</a:t>
            </a:r>
          </a:p>
          <a:p>
            <a:r>
              <a:rPr lang="en-US" altLang="en-US" dirty="0"/>
              <a:t>Positioning So As to Minimize the Blinding Effect of Warning Lights</a:t>
            </a:r>
          </a:p>
          <a:p>
            <a:r>
              <a:rPr lang="en-US" altLang="en-US" dirty="0"/>
              <a:t>Identify Potential Hazards at Scenes</a:t>
            </a:r>
          </a:p>
          <a:p>
            <a:r>
              <a:rPr lang="en-US" altLang="en-US" dirty="0"/>
              <a:t>Advanced Warning</a:t>
            </a:r>
          </a:p>
          <a:p>
            <a:r>
              <a:rPr lang="en-US" altLang="en-US" dirty="0"/>
              <a:t>Traffic Control</a:t>
            </a:r>
          </a:p>
          <a:p>
            <a:pPr marL="0" indent="0">
              <a:buNone/>
            </a:pPr>
            <a:endParaRPr lang="en-US" altLang="en-US" dirty="0"/>
          </a:p>
          <a:p>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normAutofit fontScale="90000"/>
          </a:bodyPr>
          <a:lstStyle/>
          <a:p>
            <a:r>
              <a:rPr lang="en-US" altLang="en-US" dirty="0"/>
              <a:t>MUTCD  </a:t>
            </a:r>
          </a:p>
        </p:txBody>
      </p:sp>
      <p:sp>
        <p:nvSpPr>
          <p:cNvPr id="143363" name="Rectangle 3"/>
          <p:cNvSpPr>
            <a:spLocks noGrp="1" noChangeArrowheads="1"/>
          </p:cNvSpPr>
          <p:nvPr>
            <p:ph idx="1"/>
          </p:nvPr>
        </p:nvSpPr>
        <p:spPr/>
        <p:txBody>
          <a:bodyPr/>
          <a:lstStyle/>
          <a:p>
            <a:pPr>
              <a:buFont typeface="Monotype Sorts"/>
              <a:buNone/>
            </a:pPr>
            <a:endParaRPr lang="en-US" altLang="en-US" dirty="0"/>
          </a:p>
          <a:p>
            <a:pPr algn="ctr">
              <a:buFont typeface="Monotype Sorts"/>
              <a:buNone/>
            </a:pPr>
            <a:endParaRPr lang="en-US" altLang="en-US" sz="3200" dirty="0"/>
          </a:p>
        </p:txBody>
      </p:sp>
      <p:sp>
        <p:nvSpPr>
          <p:cNvPr id="143364" name="Text Box 4"/>
          <p:cNvSpPr txBox="1">
            <a:spLocks noChangeArrowheads="1"/>
          </p:cNvSpPr>
          <p:nvPr/>
        </p:nvSpPr>
        <p:spPr bwMode="auto">
          <a:xfrm>
            <a:off x="3657600" y="3048000"/>
            <a:ext cx="5486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3200"/>
              <a:t>www.mutcd.fhwa.dot.gov</a:t>
            </a:r>
          </a:p>
        </p:txBody>
      </p:sp>
      <p:pic>
        <p:nvPicPr>
          <p:cNvPr id="6" name="Content Placeholder 4" descr="MUTCD.jpg"/>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a:xfrm>
            <a:off x="2924433" y="1981200"/>
            <a:ext cx="3295135" cy="42672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fontScale="90000"/>
          </a:bodyPr>
          <a:lstStyle/>
          <a:p>
            <a:r>
              <a:rPr lang="en-US" altLang="en-US"/>
              <a:t>MUTCD 2009</a:t>
            </a:r>
            <a:endParaRPr lang="en-US" dirty="0"/>
          </a:p>
        </p:txBody>
      </p:sp>
      <p:sp>
        <p:nvSpPr>
          <p:cNvPr id="107523" name="Rectangle 3"/>
          <p:cNvSpPr>
            <a:spLocks noGrp="1" noChangeArrowheads="1"/>
          </p:cNvSpPr>
          <p:nvPr>
            <p:ph idx="1"/>
          </p:nvPr>
        </p:nvSpPr>
        <p:spPr>
          <a:xfrm>
            <a:off x="457200" y="1752600"/>
            <a:ext cx="8229600" cy="4800600"/>
          </a:xfrm>
        </p:spPr>
        <p:txBody>
          <a:bodyPr>
            <a:normAutofit fontScale="85000" lnSpcReduction="20000"/>
          </a:bodyPr>
          <a:lstStyle/>
          <a:p>
            <a:r>
              <a:rPr lang="en-US" sz="3800" dirty="0"/>
              <a:t>Chapter 1A – General </a:t>
            </a:r>
          </a:p>
          <a:p>
            <a:r>
              <a:rPr lang="en-US" sz="3800" dirty="0"/>
              <a:t>Section 1A.07 – Responsibility</a:t>
            </a:r>
          </a:p>
          <a:p>
            <a:r>
              <a:rPr lang="en-US" sz="3800" dirty="0"/>
              <a:t>MUTCD  </a:t>
            </a:r>
          </a:p>
          <a:p>
            <a:r>
              <a:rPr lang="en-US" sz="3800" dirty="0"/>
              <a:t>Each state shall be in </a:t>
            </a:r>
            <a:r>
              <a:rPr lang="en-US" sz="3800" b="1" u="sng" dirty="0"/>
              <a:t>substantial compliance</a:t>
            </a:r>
          </a:p>
          <a:p>
            <a:pPr lvl="1"/>
            <a:r>
              <a:rPr lang="en-US" dirty="0"/>
              <a:t>Highway Safety Act of 1966</a:t>
            </a:r>
          </a:p>
          <a:p>
            <a:r>
              <a:rPr lang="en-US" sz="3800" dirty="0"/>
              <a:t>State Highway Agencies </a:t>
            </a:r>
            <a:r>
              <a:rPr lang="en-US" sz="3800" b="1" u="sng" dirty="0"/>
              <a:t>shall adopt a manual</a:t>
            </a:r>
          </a:p>
          <a:p>
            <a:r>
              <a:rPr lang="en-US" sz="3800" dirty="0"/>
              <a:t>Meet the requirements of the most recent edition adopted by the Federal Highway Administration</a:t>
            </a:r>
          </a:p>
          <a:p>
            <a:r>
              <a:rPr lang="en-US" sz="3800" b="1" u="sng" dirty="0"/>
              <a:t>2009 Edition</a:t>
            </a:r>
          </a:p>
        </p:txBody>
      </p:sp>
    </p:spTree>
    <p:custDataLst>
      <p:tags r:id="rId1"/>
    </p:custDataLst>
    <p:extLst>
      <p:ext uri="{BB962C8B-B14F-4D97-AF65-F5344CB8AC3E}">
        <p14:creationId xmlns:p14="http://schemas.microsoft.com/office/powerpoint/2010/main" val="3262439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Uncontrolled Intersection</a:t>
            </a:r>
          </a:p>
        </p:txBody>
      </p:sp>
      <p:sp>
        <p:nvSpPr>
          <p:cNvPr id="3" name="Content Placeholder 2"/>
          <p:cNvSpPr>
            <a:spLocks noGrp="1"/>
          </p:cNvSpPr>
          <p:nvPr>
            <p:ph sz="half" idx="1"/>
          </p:nvPr>
        </p:nvSpPr>
        <p:spPr>
          <a:xfrm>
            <a:off x="228600" y="1828800"/>
            <a:ext cx="4419600" cy="4876800"/>
          </a:xfrm>
        </p:spPr>
        <p:txBody>
          <a:bodyPr>
            <a:noAutofit/>
          </a:bodyPr>
          <a:lstStyle/>
          <a:p>
            <a:r>
              <a:rPr lang="en-US" dirty="0"/>
              <a:t>Scan for possible hazards</a:t>
            </a:r>
          </a:p>
          <a:p>
            <a:r>
              <a:rPr lang="en-US" dirty="0"/>
              <a:t>Begin to slow well before reaching intersection and cover the brake pedal</a:t>
            </a:r>
          </a:p>
          <a:p>
            <a:r>
              <a:rPr lang="en-US" dirty="0"/>
              <a:t>Change siren cadence not less than 200’ before intersection</a:t>
            </a:r>
          </a:p>
          <a:p>
            <a:r>
              <a:rPr lang="en-US" dirty="0"/>
              <a:t>Avoid using opposing lane of traffic if at all possible</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8872" t="8823" r="35736" b="45148"/>
          <a:stretch/>
        </p:blipFill>
        <p:spPr>
          <a:xfrm>
            <a:off x="4648200" y="2362200"/>
            <a:ext cx="4150659" cy="2805953"/>
          </a:xfrm>
          <a:prstGeom prst="rect">
            <a:avLst/>
          </a:prstGeom>
        </p:spPr>
      </p:pic>
    </p:spTree>
    <p:extLst>
      <p:ext uri="{BB962C8B-B14F-4D97-AF65-F5344CB8AC3E}">
        <p14:creationId xmlns:p14="http://schemas.microsoft.com/office/powerpoint/2010/main" val="1836163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fontScale="90000"/>
          </a:bodyPr>
          <a:lstStyle/>
          <a:p>
            <a:r>
              <a:rPr lang="en-US"/>
              <a:t>Section 1A.12  </a:t>
            </a:r>
            <a:endParaRPr lang="en-US" dirty="0"/>
          </a:p>
        </p:txBody>
      </p:sp>
      <p:sp>
        <p:nvSpPr>
          <p:cNvPr id="108547" name="Rectangle 3"/>
          <p:cNvSpPr>
            <a:spLocks noGrp="1" noChangeArrowheads="1"/>
          </p:cNvSpPr>
          <p:nvPr>
            <p:ph idx="1"/>
          </p:nvPr>
        </p:nvSpPr>
        <p:spPr/>
        <p:txBody>
          <a:bodyPr/>
          <a:lstStyle/>
          <a:p>
            <a:r>
              <a:rPr lang="en-US" dirty="0"/>
              <a:t>10 of the 13 colors are being used</a:t>
            </a:r>
          </a:p>
          <a:p>
            <a:r>
              <a:rPr lang="en-US" dirty="0"/>
              <a:t>Fluorescent Pink – Incident Management</a:t>
            </a:r>
          </a:p>
        </p:txBody>
      </p:sp>
      <p:pic>
        <p:nvPicPr>
          <p:cNvPr id="108548" name="Picture 6"/>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2362200" y="3048000"/>
            <a:ext cx="39624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1286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Autofit/>
          </a:bodyPr>
          <a:lstStyle/>
          <a:p>
            <a:r>
              <a:rPr lang="en-US" dirty="0"/>
              <a:t>Section </a:t>
            </a:r>
            <a:r>
              <a:rPr lang="en-US" sz="4000" dirty="0"/>
              <a:t>6D.03</a:t>
            </a:r>
            <a:r>
              <a:rPr lang="en-US" dirty="0"/>
              <a:t> Worker Safety</a:t>
            </a:r>
          </a:p>
        </p:txBody>
      </p:sp>
      <p:sp>
        <p:nvSpPr>
          <p:cNvPr id="110595" name="Rectangle 3"/>
          <p:cNvSpPr>
            <a:spLocks noGrp="1" noChangeArrowheads="1"/>
          </p:cNvSpPr>
          <p:nvPr>
            <p:ph idx="1"/>
          </p:nvPr>
        </p:nvSpPr>
        <p:spPr/>
        <p:txBody>
          <a:bodyPr>
            <a:normAutofit/>
          </a:bodyPr>
          <a:lstStyle/>
          <a:p>
            <a:pPr marL="0" lvl="1">
              <a:spcBef>
                <a:spcPct val="0"/>
              </a:spcBef>
              <a:buFont typeface="Monotype Sorts"/>
              <a:buNone/>
            </a:pPr>
            <a:r>
              <a:rPr lang="en-US" sz="3200" dirty="0"/>
              <a:t>Key Elements of Worker Safety and TTC Management</a:t>
            </a:r>
          </a:p>
          <a:p>
            <a:pPr marL="857250" lvl="1" indent="-457200">
              <a:buAutoNum type="alphaUcPeriod"/>
            </a:pPr>
            <a:r>
              <a:rPr lang="en-US" dirty="0"/>
              <a:t>Training</a:t>
            </a:r>
          </a:p>
          <a:p>
            <a:pPr marL="857250" lvl="1" indent="-457200">
              <a:buAutoNum type="alphaUcPeriod"/>
            </a:pPr>
            <a:r>
              <a:rPr lang="en-US" dirty="0"/>
              <a:t>Temporary Traffic Barrier</a:t>
            </a:r>
          </a:p>
          <a:p>
            <a:pPr marL="857250" lvl="1" indent="-457200">
              <a:buAutoNum type="alphaUcPeriod"/>
            </a:pPr>
            <a:r>
              <a:rPr lang="en-US" dirty="0"/>
              <a:t>Speed Reduction</a:t>
            </a:r>
          </a:p>
          <a:p>
            <a:pPr marL="857250" lvl="1" indent="-457200">
              <a:buAutoNum type="alphaUcPeriod"/>
            </a:pPr>
            <a:r>
              <a:rPr lang="en-US" dirty="0"/>
              <a:t>Activity Area</a:t>
            </a:r>
          </a:p>
          <a:p>
            <a:pPr marL="857250" lvl="1" indent="-457200">
              <a:buAutoNum type="alphaUcPeriod"/>
            </a:pPr>
            <a:r>
              <a:rPr lang="en-US" dirty="0"/>
              <a:t>Safety Planning</a:t>
            </a:r>
          </a:p>
          <a:p>
            <a:pPr>
              <a:buFont typeface="Monotype Sorts"/>
              <a:buNone/>
            </a:pPr>
            <a:endParaRPr lang="en-US" dirty="0"/>
          </a:p>
        </p:txBody>
      </p:sp>
    </p:spTree>
    <p:custDataLst>
      <p:tags r:id="rId1"/>
    </p:custDataLst>
    <p:extLst>
      <p:ext uri="{BB962C8B-B14F-4D97-AF65-F5344CB8AC3E}">
        <p14:creationId xmlns:p14="http://schemas.microsoft.com/office/powerpoint/2010/main" val="1557633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Lateral Buffer Space</a:t>
            </a:r>
          </a:p>
        </p:txBody>
      </p:sp>
      <p:sp>
        <p:nvSpPr>
          <p:cNvPr id="6" name="Content Placeholder 5"/>
          <p:cNvSpPr>
            <a:spLocks noGrp="1"/>
          </p:cNvSpPr>
          <p:nvPr>
            <p:ph idx="1"/>
          </p:nvPr>
        </p:nvSpPr>
        <p:spPr/>
        <p:txBody>
          <a:bodyPr/>
          <a:lstStyle/>
          <a:p>
            <a:r>
              <a:rPr lang="en-US" dirty="0"/>
              <a:t>If lateral buffer space requires part of a lane, close that lane – avoid partial closures </a:t>
            </a:r>
          </a:p>
        </p:txBody>
      </p:sp>
      <p:sp>
        <p:nvSpPr>
          <p:cNvPr id="10" name="Footer Placeholder 3"/>
          <p:cNvSpPr>
            <a:spLocks noGrp="1"/>
          </p:cNvSpPr>
          <p:nvPr>
            <p:ph type="ftr" sz="quarter" idx="4294967295"/>
          </p:nvPr>
        </p:nvSpPr>
        <p:spPr>
          <a:xfrm>
            <a:off x="0" y="6400800"/>
            <a:ext cx="8229600" cy="347663"/>
          </a:xfrm>
          <a:prstGeom prst="rect">
            <a:avLst/>
          </a:prstGeom>
        </p:spPr>
        <p:txBody>
          <a:bodyPr/>
          <a:lstStyle/>
          <a:p>
            <a:pPr eaLnBrk="0" fontAlgn="base" hangingPunct="0">
              <a:spcBef>
                <a:spcPct val="0"/>
              </a:spcBef>
              <a:spcAft>
                <a:spcPct val="0"/>
              </a:spcAft>
            </a:pPr>
            <a:r>
              <a:rPr lang="en-US" dirty="0">
                <a:solidFill>
                  <a:srgbClr val="FFFFFF"/>
                </a:solidFill>
              </a:rPr>
              <a:t>Source: FHA SHRP2 </a:t>
            </a:r>
          </a:p>
        </p:txBody>
      </p:sp>
      <p:pic>
        <p:nvPicPr>
          <p:cNvPr id="7" name="Picture 4" descr="P1010128"/>
          <p:cNvPicPr>
            <a:picLocks noChangeAspect="1" noChangeArrowheads="1"/>
          </p:cNvPicPr>
          <p:nvPr/>
        </p:nvPicPr>
        <p:blipFill rotWithShape="1">
          <a:blip r:embed="rId3" cstate="print"/>
          <a:srcRect t="20816" b="23302"/>
          <a:stretch/>
        </p:blipFill>
        <p:spPr bwMode="auto">
          <a:xfrm>
            <a:off x="457200" y="2988564"/>
            <a:ext cx="8305800" cy="3488436"/>
          </a:xfrm>
          <a:prstGeom prst="rect">
            <a:avLst/>
          </a:prstGeom>
          <a:noFill/>
          <a:ln w="76200" cmpd="tri">
            <a:noFill/>
            <a:miter lim="800000"/>
            <a:headEnd/>
            <a:tailEnd/>
          </a:ln>
        </p:spPr>
      </p:pic>
    </p:spTree>
    <p:extLst>
      <p:ext uri="{BB962C8B-B14F-4D97-AF65-F5344CB8AC3E}">
        <p14:creationId xmlns:p14="http://schemas.microsoft.com/office/powerpoint/2010/main" val="648926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Linear vs. Multi-Lane Blocking</a:t>
            </a:r>
          </a:p>
        </p:txBody>
      </p:sp>
      <p:sp>
        <p:nvSpPr>
          <p:cNvPr id="7" name="Text Placeholder 6"/>
          <p:cNvSpPr>
            <a:spLocks noGrp="1"/>
          </p:cNvSpPr>
          <p:nvPr>
            <p:ph type="body" idx="1"/>
          </p:nvPr>
        </p:nvSpPr>
        <p:spPr>
          <a:xfrm>
            <a:off x="1143000" y="1535113"/>
            <a:ext cx="3354388" cy="639762"/>
          </a:xfrm>
        </p:spPr>
        <p:txBody>
          <a:bodyPr/>
          <a:lstStyle/>
          <a:p>
            <a:r>
              <a:rPr lang="en-US" dirty="0"/>
              <a:t>Linear Blocking</a:t>
            </a:r>
          </a:p>
        </p:txBody>
      </p:sp>
      <p:sp>
        <p:nvSpPr>
          <p:cNvPr id="9" name="Text Placeholder 8"/>
          <p:cNvSpPr>
            <a:spLocks noGrp="1"/>
          </p:cNvSpPr>
          <p:nvPr>
            <p:ph type="body" sz="quarter" idx="3"/>
          </p:nvPr>
        </p:nvSpPr>
        <p:spPr>
          <a:xfrm>
            <a:off x="5410200" y="1509604"/>
            <a:ext cx="3391793" cy="639762"/>
          </a:xfrm>
        </p:spPr>
        <p:txBody>
          <a:bodyPr>
            <a:normAutofit/>
          </a:bodyPr>
          <a:lstStyle/>
          <a:p>
            <a:r>
              <a:rPr lang="en-US" dirty="0"/>
              <a:t>Multi-Lane Blocking</a:t>
            </a:r>
          </a:p>
        </p:txBody>
      </p:sp>
      <p:sp>
        <p:nvSpPr>
          <p:cNvPr id="5" name="Slide Number Placeholder 4"/>
          <p:cNvSpPr>
            <a:spLocks noGrp="1"/>
          </p:cNvSpPr>
          <p:nvPr>
            <p:ph type="sldNum" sz="quarter" idx="4294967295"/>
          </p:nvPr>
        </p:nvSpPr>
        <p:spPr>
          <a:xfrm>
            <a:off x="0" y="6356350"/>
            <a:ext cx="2895600" cy="365125"/>
          </a:xfrm>
        </p:spPr>
        <p:txBody>
          <a:bodyPr/>
          <a:lstStyle/>
          <a:p>
            <a:pPr eaLnBrk="0" fontAlgn="base" hangingPunct="0">
              <a:spcBef>
                <a:spcPct val="0"/>
              </a:spcBef>
              <a:spcAft>
                <a:spcPct val="0"/>
              </a:spcAft>
            </a:pPr>
            <a:r>
              <a:rPr lang="en-US">
                <a:solidFill>
                  <a:srgbClr val="FFFFFF"/>
                </a:solidFill>
              </a:rPr>
              <a:t>4H-</a:t>
            </a:r>
            <a:fld id="{69408CB4-E6DE-4693-BAB9-2CC31FCB0B0E}" type="slidenum">
              <a:rPr lang="en-US" smtClean="0">
                <a:solidFill>
                  <a:srgbClr val="FFFFFF"/>
                </a:solidFill>
              </a:rPr>
              <a:pPr eaLnBrk="0" fontAlgn="base" hangingPunct="0">
                <a:spcBef>
                  <a:spcPct val="0"/>
                </a:spcBef>
                <a:spcAft>
                  <a:spcPct val="0"/>
                </a:spcAft>
              </a:pPr>
              <a:t>33</a:t>
            </a:fld>
            <a:endParaRPr lang="en-US" dirty="0">
              <a:solidFill>
                <a:srgbClr val="FFFFFF"/>
              </a:solidFill>
            </a:endParaRPr>
          </a:p>
        </p:txBody>
      </p:sp>
      <p:sp>
        <p:nvSpPr>
          <p:cNvPr id="20" name="Footer Placeholder 19"/>
          <p:cNvSpPr>
            <a:spLocks noGrp="1"/>
          </p:cNvSpPr>
          <p:nvPr>
            <p:ph type="ftr" sz="quarter" idx="4294967295"/>
          </p:nvPr>
        </p:nvSpPr>
        <p:spPr>
          <a:xfrm>
            <a:off x="0" y="6343650"/>
            <a:ext cx="2133600" cy="365125"/>
          </a:xfrm>
        </p:spPr>
        <p:txBody>
          <a:bodyPr/>
          <a:lstStyle/>
          <a:p>
            <a:pPr eaLnBrk="0" fontAlgn="base" hangingPunct="0">
              <a:spcBef>
                <a:spcPct val="0"/>
              </a:spcBef>
              <a:spcAft>
                <a:spcPct val="0"/>
              </a:spcAft>
            </a:pPr>
            <a:r>
              <a:rPr lang="en-US" dirty="0">
                <a:solidFill>
                  <a:schemeClr val="tx1"/>
                </a:solidFill>
              </a:rPr>
              <a:t>SHRP2</a:t>
            </a:r>
          </a:p>
        </p:txBody>
      </p:sp>
      <p:pic>
        <p:nvPicPr>
          <p:cNvPr id="6" name="Picture 3" descr="C:\Users\kbelmore\Desktop\43709 FHWA IDIQ\SHRP2 TTT\Final Draft\Graphics and Pictures\Lesson 4\Multi-Lane Blocking - 04121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1" t="16667" r="157" b="13333"/>
          <a:stretch/>
        </p:blipFill>
        <p:spPr bwMode="auto">
          <a:xfrm>
            <a:off x="5559552" y="2096814"/>
            <a:ext cx="2596896"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kbelmore\Desktop\43709 FHWA IDIQ\SHRP2 TTT\Final Draft\Graphics and Pictures\Lesson 4\Linear Blocking w-SSP - 043013.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928" b="13312"/>
          <a:stretch/>
        </p:blipFill>
        <p:spPr bwMode="auto">
          <a:xfrm>
            <a:off x="987552" y="2133600"/>
            <a:ext cx="2596896" cy="45720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p:cNvSpPr txBox="1">
            <a:spLocks/>
          </p:cNvSpPr>
          <p:nvPr/>
        </p:nvSpPr>
        <p:spPr>
          <a:xfrm>
            <a:off x="2971800" y="6321151"/>
            <a:ext cx="3295650" cy="347663"/>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0" hangingPunct="0"/>
            <a:r>
              <a:rPr lang="en-US">
                <a:solidFill>
                  <a:srgbClr val="FFFFFF"/>
                </a:solidFill>
              </a:rPr>
              <a:t>Source: FHA SHRP2 </a:t>
            </a:r>
            <a:endParaRPr lang="en-US" dirty="0">
              <a:solidFill>
                <a:srgbClr val="FFFFFF"/>
              </a:solidFill>
            </a:endParaRPr>
          </a:p>
        </p:txBody>
      </p:sp>
    </p:spTree>
    <p:extLst>
      <p:ext uri="{BB962C8B-B14F-4D97-AF65-F5344CB8AC3E}">
        <p14:creationId xmlns:p14="http://schemas.microsoft.com/office/powerpoint/2010/main" val="88874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Critical Wheel Angle</a:t>
            </a:r>
          </a:p>
        </p:txBody>
      </p:sp>
      <p:sp>
        <p:nvSpPr>
          <p:cNvPr id="3" name="Content Placeholder 2"/>
          <p:cNvSpPr>
            <a:spLocks noGrp="1"/>
          </p:cNvSpPr>
          <p:nvPr>
            <p:ph idx="1"/>
          </p:nvPr>
        </p:nvSpPr>
        <p:spPr>
          <a:xfrm>
            <a:off x="98612" y="1752600"/>
            <a:ext cx="9045388" cy="914400"/>
          </a:xfrm>
        </p:spPr>
        <p:txBody>
          <a:bodyPr>
            <a:normAutofit/>
          </a:bodyPr>
          <a:lstStyle/>
          <a:p>
            <a:pPr marL="0" indent="0">
              <a:buNone/>
            </a:pPr>
            <a:r>
              <a:rPr lang="en-US" dirty="0"/>
              <a:t>Turn front wheels of vehicles away from the incident</a:t>
            </a:r>
          </a:p>
        </p:txBody>
      </p:sp>
      <p:sp>
        <p:nvSpPr>
          <p:cNvPr id="7" name="Slide Number Placeholder 6"/>
          <p:cNvSpPr>
            <a:spLocks noGrp="1"/>
          </p:cNvSpPr>
          <p:nvPr>
            <p:ph type="sldNum" sz="quarter" idx="4294967295"/>
          </p:nvPr>
        </p:nvSpPr>
        <p:spPr>
          <a:xfrm>
            <a:off x="8413750" y="6492875"/>
            <a:ext cx="730250" cy="347663"/>
          </a:xfrm>
          <a:prstGeom prst="rect">
            <a:avLst/>
          </a:prstGeom>
        </p:spPr>
        <p:txBody>
          <a:bodyPr/>
          <a:lstStyle/>
          <a:p>
            <a:pPr eaLnBrk="0" fontAlgn="base" hangingPunct="0">
              <a:spcBef>
                <a:spcPct val="0"/>
              </a:spcBef>
              <a:spcAft>
                <a:spcPct val="0"/>
              </a:spcAft>
            </a:pPr>
            <a:r>
              <a:rPr lang="en-US">
                <a:solidFill>
                  <a:srgbClr val="FFFFFF"/>
                </a:solidFill>
              </a:rPr>
              <a:t>4H-</a:t>
            </a:r>
            <a:fld id="{69408CB4-E6DE-4693-BAB9-2CC31FCB0B0E}" type="slidenum">
              <a:rPr lang="en-US" smtClean="0">
                <a:solidFill>
                  <a:srgbClr val="FFFFFF"/>
                </a:solidFill>
              </a:rPr>
              <a:pPr eaLnBrk="0" fontAlgn="base" hangingPunct="0">
                <a:spcBef>
                  <a:spcPct val="0"/>
                </a:spcBef>
                <a:spcAft>
                  <a:spcPct val="0"/>
                </a:spcAft>
              </a:pPr>
              <a:t>34</a:t>
            </a:fld>
            <a:endParaRPr lang="en-US" dirty="0">
              <a:solidFill>
                <a:srgbClr val="FFFFFF"/>
              </a:solidFill>
            </a:endParaRPr>
          </a:p>
        </p:txBody>
      </p:sp>
      <p:pic>
        <p:nvPicPr>
          <p:cNvPr id="6" name="Picture 2" descr="\\Spock\Departments\Content\SHRP 2\Task 7\Student Powerpoint\Images\BlockShadow_6.jpg"/>
          <p:cNvPicPr>
            <a:picLocks noChangeAspect="1" noChangeArrowheads="1"/>
          </p:cNvPicPr>
          <p:nvPr/>
        </p:nvPicPr>
        <p:blipFill rotWithShape="1">
          <a:blip r:embed="rId3" cstate="print"/>
          <a:srcRect t="23702" b="12048"/>
          <a:stretch/>
        </p:blipFill>
        <p:spPr bwMode="auto">
          <a:xfrm>
            <a:off x="0" y="2362200"/>
            <a:ext cx="9144000" cy="4389120"/>
          </a:xfrm>
          <a:prstGeom prst="rect">
            <a:avLst/>
          </a:prstGeom>
          <a:noFill/>
        </p:spPr>
      </p:pic>
      <p:sp>
        <p:nvSpPr>
          <p:cNvPr id="8" name="Curved Left Arrow 7"/>
          <p:cNvSpPr/>
          <p:nvPr/>
        </p:nvSpPr>
        <p:spPr bwMode="auto">
          <a:xfrm>
            <a:off x="6553200" y="4419600"/>
            <a:ext cx="914400" cy="1219200"/>
          </a:xfrm>
          <a:prstGeom prst="curvedLeftArrow">
            <a:avLst>
              <a:gd name="adj1" fmla="val 25000"/>
              <a:gd name="adj2" fmla="val 66667"/>
              <a:gd name="adj3" fmla="val 25000"/>
            </a:avLst>
          </a:prstGeom>
          <a:solidFill>
            <a:srgbClr val="A3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b="0">
              <a:solidFill>
                <a:srgbClr val="000000"/>
              </a:solidFill>
              <a:latin typeface="Times" pitchFamily="18" charset="0"/>
            </a:endParaRPr>
          </a:p>
        </p:txBody>
      </p:sp>
      <p:sp>
        <p:nvSpPr>
          <p:cNvPr id="9" name="Footer Placeholder 3"/>
          <p:cNvSpPr txBox="1">
            <a:spLocks/>
          </p:cNvSpPr>
          <p:nvPr/>
        </p:nvSpPr>
        <p:spPr>
          <a:xfrm>
            <a:off x="76200" y="6329918"/>
            <a:ext cx="3295650" cy="347663"/>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0" hangingPunct="0"/>
            <a:r>
              <a:rPr lang="en-US">
                <a:solidFill>
                  <a:srgbClr val="FFFFFF"/>
                </a:solidFill>
              </a:rPr>
              <a:t>Source: FHA SHRP2 </a:t>
            </a:r>
            <a:endParaRPr lang="en-US" dirty="0">
              <a:solidFill>
                <a:srgbClr val="FFFFFF"/>
              </a:solidFill>
            </a:endParaRPr>
          </a:p>
        </p:txBody>
      </p:sp>
    </p:spTree>
    <p:extLst>
      <p:ext uri="{BB962C8B-B14F-4D97-AF65-F5344CB8AC3E}">
        <p14:creationId xmlns:p14="http://schemas.microsoft.com/office/powerpoint/2010/main" val="384754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Zero Buffer</a:t>
            </a:r>
          </a:p>
        </p:txBody>
      </p:sp>
      <p:sp>
        <p:nvSpPr>
          <p:cNvPr id="5" name="Content Placeholder 4"/>
          <p:cNvSpPr>
            <a:spLocks noGrp="1"/>
          </p:cNvSpPr>
          <p:nvPr>
            <p:ph idx="1"/>
          </p:nvPr>
        </p:nvSpPr>
        <p:spPr/>
        <p:txBody>
          <a:bodyPr/>
          <a:lstStyle/>
          <a:p>
            <a:endParaRPr lang="en-US"/>
          </a:p>
        </p:txBody>
      </p:sp>
      <p:pic>
        <p:nvPicPr>
          <p:cNvPr id="6" name="Picture 2" descr="\\Spock\Departments\Content\SHRP 2\Task 7\Student Powerpoint\Images\BlockShadow_ZeroBuffer_2.jpg"/>
          <p:cNvPicPr>
            <a:picLocks noChangeAspect="1" noChangeArrowheads="1"/>
          </p:cNvPicPr>
          <p:nvPr/>
        </p:nvPicPr>
        <p:blipFill rotWithShape="1">
          <a:blip r:embed="rId3" cstate="print"/>
          <a:srcRect l="10415" t="17165" r="740" b="4612"/>
          <a:stretch/>
        </p:blipFill>
        <p:spPr bwMode="auto">
          <a:xfrm>
            <a:off x="0" y="1374228"/>
            <a:ext cx="9144000" cy="5486400"/>
          </a:xfrm>
          <a:prstGeom prst="rect">
            <a:avLst/>
          </a:prstGeom>
          <a:noFill/>
        </p:spPr>
      </p:pic>
      <p:pic>
        <p:nvPicPr>
          <p:cNvPr id="1026" name="Picture 2" descr="C:\Users\kbelmore\AppData\Local\Microsoft\Windows\Temporary Internet Files\Content.IE5\7S5OG5M6\MC90043480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429000"/>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txBox="1">
            <a:spLocks/>
          </p:cNvSpPr>
          <p:nvPr/>
        </p:nvSpPr>
        <p:spPr>
          <a:xfrm>
            <a:off x="5715000" y="6325018"/>
            <a:ext cx="3295650" cy="347663"/>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0" hangingPunct="0"/>
            <a:r>
              <a:rPr lang="en-US">
                <a:solidFill>
                  <a:srgbClr val="FFFFFF"/>
                </a:solidFill>
              </a:rPr>
              <a:t>Source: FHA SHRP2 </a:t>
            </a:r>
            <a:endParaRPr lang="en-US" dirty="0">
              <a:solidFill>
                <a:srgbClr val="FFFFFF"/>
              </a:solidFill>
            </a:endParaRPr>
          </a:p>
        </p:txBody>
      </p:sp>
    </p:spTree>
    <p:extLst>
      <p:ext uri="{BB962C8B-B14F-4D97-AF65-F5344CB8AC3E}">
        <p14:creationId xmlns:p14="http://schemas.microsoft.com/office/powerpoint/2010/main" val="255012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Zero Buffer</a:t>
            </a:r>
          </a:p>
        </p:txBody>
      </p:sp>
      <p:sp>
        <p:nvSpPr>
          <p:cNvPr id="5" name="Content Placeholder 4"/>
          <p:cNvSpPr>
            <a:spLocks noGrp="1"/>
          </p:cNvSpPr>
          <p:nvPr>
            <p:ph idx="1"/>
          </p:nvPr>
        </p:nvSpPr>
        <p:spPr/>
        <p:txBody>
          <a:bodyPr/>
          <a:lstStyle/>
          <a:p>
            <a:endParaRPr lang="en-US"/>
          </a:p>
        </p:txBody>
      </p:sp>
      <p:pic>
        <p:nvPicPr>
          <p:cNvPr id="6" name="Picture 5" descr="BlockShadow_ZeroBuffer.jpg"/>
          <p:cNvPicPr>
            <a:picLocks noChangeAspect="1"/>
          </p:cNvPicPr>
          <p:nvPr/>
        </p:nvPicPr>
        <p:blipFill rotWithShape="1">
          <a:blip r:embed="rId3" cstate="screen"/>
          <a:srcRect l="21702" t="8273" r="2140" b="31032"/>
          <a:stretch/>
        </p:blipFill>
        <p:spPr bwMode="auto">
          <a:xfrm>
            <a:off x="0" y="1371600"/>
            <a:ext cx="9144000" cy="5486400"/>
          </a:xfrm>
          <a:prstGeom prst="rect">
            <a:avLst/>
          </a:prstGeom>
          <a:noFill/>
          <a:ln w="9525">
            <a:noFill/>
            <a:miter lim="800000"/>
            <a:headEnd/>
            <a:tailEnd/>
          </a:ln>
        </p:spPr>
      </p:pic>
      <p:sp>
        <p:nvSpPr>
          <p:cNvPr id="7" name="Oval 6"/>
          <p:cNvSpPr/>
          <p:nvPr/>
        </p:nvSpPr>
        <p:spPr bwMode="auto">
          <a:xfrm>
            <a:off x="5486400" y="2636520"/>
            <a:ext cx="762000" cy="1828800"/>
          </a:xfrm>
          <a:prstGeom prst="ellipse">
            <a:avLst/>
          </a:prstGeom>
          <a:solidFill>
            <a:srgbClr val="A3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b="0">
              <a:solidFill>
                <a:srgbClr val="000000"/>
              </a:solidFill>
              <a:latin typeface="Times" pitchFamily="18" charset="0"/>
            </a:endParaRPr>
          </a:p>
        </p:txBody>
      </p:sp>
      <p:sp>
        <p:nvSpPr>
          <p:cNvPr id="8" name="Footer Placeholder 3"/>
          <p:cNvSpPr txBox="1">
            <a:spLocks/>
          </p:cNvSpPr>
          <p:nvPr/>
        </p:nvSpPr>
        <p:spPr>
          <a:xfrm>
            <a:off x="5715000" y="6325018"/>
            <a:ext cx="3295650" cy="347663"/>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0" hangingPunct="0"/>
            <a:r>
              <a:rPr lang="en-US">
                <a:solidFill>
                  <a:srgbClr val="FFFFFF"/>
                </a:solidFill>
              </a:rPr>
              <a:t>Source: FHA SHRP2 </a:t>
            </a:r>
            <a:endParaRPr lang="en-US" dirty="0">
              <a:solidFill>
                <a:srgbClr val="FFFFFF"/>
              </a:solidFill>
            </a:endParaRPr>
          </a:p>
        </p:txBody>
      </p:sp>
    </p:spTree>
    <p:extLst>
      <p:ext uri="{BB962C8B-B14F-4D97-AF65-F5344CB8AC3E}">
        <p14:creationId xmlns:p14="http://schemas.microsoft.com/office/powerpoint/2010/main" val="411746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Lane(s) +1 Blocking</a:t>
            </a:r>
          </a:p>
        </p:txBody>
      </p:sp>
      <p:sp>
        <p:nvSpPr>
          <p:cNvPr id="6" name="Content Placeholder 5"/>
          <p:cNvSpPr>
            <a:spLocks noGrp="1"/>
          </p:cNvSpPr>
          <p:nvPr>
            <p:ph sz="half" idx="1"/>
          </p:nvPr>
        </p:nvSpPr>
        <p:spPr>
          <a:xfrm>
            <a:off x="457200" y="1752600"/>
            <a:ext cx="4038600" cy="4525963"/>
          </a:xfrm>
        </p:spPr>
        <p:txBody>
          <a:bodyPr>
            <a:normAutofit fontScale="92500" lnSpcReduction="20000"/>
          </a:bodyPr>
          <a:lstStyle/>
          <a:p>
            <a:r>
              <a:rPr lang="en-US" sz="3000" dirty="0"/>
              <a:t>By the very natural of fire/rescue and EMS work, additional space to work is typically required</a:t>
            </a:r>
          </a:p>
          <a:p>
            <a:r>
              <a:rPr lang="en-US" sz="3000" dirty="0"/>
              <a:t>Lane(s) +1 Blocking occurs when responders block the involved lane(s) plus one additional lane to provide a lateral buffer space for safety </a:t>
            </a:r>
          </a:p>
          <a:p>
            <a:endParaRPr lang="en-US" dirty="0"/>
          </a:p>
          <a:p>
            <a:endParaRPr lang="en-US" dirty="0"/>
          </a:p>
          <a:p>
            <a:endParaRPr lang="en-US" dirty="0"/>
          </a:p>
          <a:p>
            <a:endParaRPr lang="en-US" dirty="0"/>
          </a:p>
        </p:txBody>
      </p:sp>
      <p:pic>
        <p:nvPicPr>
          <p:cNvPr id="7" name="Picture 2" descr="\\Spock\departments\Content\SHRP 2\Task 7\Student Powerpoint\Images\LanePlus1.jpg"/>
          <p:cNvPicPr>
            <a:picLocks noChangeAspect="1" noChangeArrowheads="1"/>
          </p:cNvPicPr>
          <p:nvPr/>
        </p:nvPicPr>
        <p:blipFill rotWithShape="1">
          <a:blip r:embed="rId3" cstate="print"/>
          <a:srcRect l="15170" t="2169" r="5666" b="3527"/>
          <a:stretch/>
        </p:blipFill>
        <p:spPr bwMode="auto">
          <a:xfrm>
            <a:off x="4724400" y="1752600"/>
            <a:ext cx="3584883" cy="4546048"/>
          </a:xfrm>
          <a:prstGeom prst="rect">
            <a:avLst/>
          </a:prstGeom>
          <a:noFill/>
          <a:effectLst/>
        </p:spPr>
      </p:pic>
      <p:sp>
        <p:nvSpPr>
          <p:cNvPr id="8" name="Footer Placeholder 3"/>
          <p:cNvSpPr txBox="1">
            <a:spLocks/>
          </p:cNvSpPr>
          <p:nvPr/>
        </p:nvSpPr>
        <p:spPr>
          <a:xfrm>
            <a:off x="0" y="6298648"/>
            <a:ext cx="3295650" cy="347663"/>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0" hangingPunct="0"/>
            <a:r>
              <a:rPr lang="en-US">
                <a:solidFill>
                  <a:srgbClr val="FFFFFF"/>
                </a:solidFill>
              </a:rPr>
              <a:t>Source: FHA SHRP2 </a:t>
            </a:r>
            <a:endParaRPr lang="en-US" dirty="0">
              <a:solidFill>
                <a:srgbClr val="FFFFFF"/>
              </a:solidFill>
            </a:endParaRPr>
          </a:p>
        </p:txBody>
      </p:sp>
    </p:spTree>
    <p:extLst>
      <p:ext uri="{BB962C8B-B14F-4D97-AF65-F5344CB8AC3E}">
        <p14:creationId xmlns:p14="http://schemas.microsoft.com/office/powerpoint/2010/main" val="608864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dirty="0"/>
              <a:t>Lane(s) +1 Blocking Protected Work Space </a:t>
            </a:r>
          </a:p>
        </p:txBody>
      </p:sp>
      <p:pic>
        <p:nvPicPr>
          <p:cNvPr id="7" name="Picture 5" descr="BlockShadow_3.jpg"/>
          <p:cNvPicPr>
            <a:picLocks noChangeAspect="1"/>
          </p:cNvPicPr>
          <p:nvPr/>
        </p:nvPicPr>
        <p:blipFill rotWithShape="1">
          <a:blip r:embed="rId3" cstate="screen"/>
          <a:srcRect l="1805" t="18061" r="1770" b="3333"/>
          <a:stretch/>
        </p:blipFill>
        <p:spPr bwMode="auto">
          <a:xfrm>
            <a:off x="228600" y="1485295"/>
            <a:ext cx="8686800" cy="5208093"/>
          </a:xfrm>
          <a:prstGeom prst="rect">
            <a:avLst/>
          </a:prstGeom>
          <a:solidFill>
            <a:srgbClr val="9E0000"/>
          </a:solidFill>
          <a:ln w="9525">
            <a:noFill/>
            <a:miter lim="800000"/>
            <a:headEnd/>
            <a:tailEnd/>
          </a:ln>
        </p:spPr>
      </p:pic>
      <p:sp>
        <p:nvSpPr>
          <p:cNvPr id="10" name="Right Triangle 9"/>
          <p:cNvSpPr/>
          <p:nvPr/>
        </p:nvSpPr>
        <p:spPr bwMode="auto">
          <a:xfrm rot="422749" flipH="1">
            <a:off x="1369897" y="3327164"/>
            <a:ext cx="5064949" cy="2768894"/>
          </a:xfrm>
          <a:prstGeom prst="rtTriangle">
            <a:avLst/>
          </a:prstGeom>
          <a:solidFill>
            <a:srgbClr val="A3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b="0">
              <a:solidFill>
                <a:srgbClr val="000000"/>
              </a:solidFill>
              <a:latin typeface="Times" pitchFamily="18" charset="0"/>
            </a:endParaRPr>
          </a:p>
        </p:txBody>
      </p:sp>
      <p:sp>
        <p:nvSpPr>
          <p:cNvPr id="12" name="Right Triangle 11"/>
          <p:cNvSpPr/>
          <p:nvPr/>
        </p:nvSpPr>
        <p:spPr bwMode="auto">
          <a:xfrm flipV="1">
            <a:off x="5495094" y="3632141"/>
            <a:ext cx="1143000" cy="457200"/>
          </a:xfrm>
          <a:prstGeom prst="rtTriangle">
            <a:avLst/>
          </a:prstGeom>
          <a:solidFill>
            <a:srgbClr val="A3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b="0">
              <a:solidFill>
                <a:srgbClr val="000000"/>
              </a:solidFill>
              <a:latin typeface="Times" pitchFamily="18" charset="0"/>
            </a:endParaRPr>
          </a:p>
        </p:txBody>
      </p:sp>
      <p:sp>
        <p:nvSpPr>
          <p:cNvPr id="8" name="Footer Placeholder 3"/>
          <p:cNvSpPr txBox="1">
            <a:spLocks/>
          </p:cNvSpPr>
          <p:nvPr/>
        </p:nvSpPr>
        <p:spPr>
          <a:xfrm>
            <a:off x="5715000" y="6325018"/>
            <a:ext cx="3295650" cy="347663"/>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0" hangingPunct="0"/>
            <a:r>
              <a:rPr lang="en-US">
                <a:solidFill>
                  <a:srgbClr val="FFFFFF"/>
                </a:solidFill>
              </a:rPr>
              <a:t>Source: FHA SHRP2 </a:t>
            </a:r>
            <a:endParaRPr lang="en-US" dirty="0">
              <a:solidFill>
                <a:srgbClr val="FFFFFF"/>
              </a:solidFill>
            </a:endParaRPr>
          </a:p>
        </p:txBody>
      </p:sp>
    </p:spTree>
    <p:extLst>
      <p:ext uri="{BB962C8B-B14F-4D97-AF65-F5344CB8AC3E}">
        <p14:creationId xmlns:p14="http://schemas.microsoft.com/office/powerpoint/2010/main" val="22236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Lane(s) +1 Blocking Patient Loading</a:t>
            </a:r>
          </a:p>
        </p:txBody>
      </p:sp>
      <p:sp>
        <p:nvSpPr>
          <p:cNvPr id="4" name="Content Placeholder 3"/>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40" b="18072"/>
          <a:stretch/>
        </p:blipFill>
        <p:spPr bwMode="auto">
          <a:xfrm>
            <a:off x="381000" y="1687935"/>
            <a:ext cx="8382000" cy="5017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3"/>
          <p:cNvSpPr txBox="1">
            <a:spLocks/>
          </p:cNvSpPr>
          <p:nvPr/>
        </p:nvSpPr>
        <p:spPr>
          <a:xfrm>
            <a:off x="13447" y="6325017"/>
            <a:ext cx="3295650" cy="347663"/>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0" hangingPunct="0"/>
            <a:r>
              <a:rPr lang="en-US">
                <a:solidFill>
                  <a:srgbClr val="FFFFFF"/>
                </a:solidFill>
              </a:rPr>
              <a:t>Source: FHA SHRP2 </a:t>
            </a:r>
            <a:endParaRPr lang="en-US" dirty="0">
              <a:solidFill>
                <a:srgbClr val="FFFFFF"/>
              </a:solidFill>
            </a:endParaRPr>
          </a:p>
        </p:txBody>
      </p:sp>
    </p:spTree>
    <p:extLst>
      <p:ext uri="{BB962C8B-B14F-4D97-AF65-F5344CB8AC3E}">
        <p14:creationId xmlns:p14="http://schemas.microsoft.com/office/powerpoint/2010/main" val="262880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2057400"/>
            <a:ext cx="4343400" cy="4525963"/>
          </a:xfrm>
        </p:spPr>
        <p:txBody>
          <a:bodyPr>
            <a:normAutofit/>
          </a:bodyPr>
          <a:lstStyle/>
          <a:p>
            <a:r>
              <a:rPr lang="en-US" sz="3200" dirty="0"/>
              <a:t>Do not rely on warning devices to clear traffic</a:t>
            </a:r>
          </a:p>
          <a:p>
            <a:r>
              <a:rPr lang="en-US" sz="3200" dirty="0"/>
              <a:t>Scan for possible hazards</a:t>
            </a:r>
          </a:p>
          <a:p>
            <a:r>
              <a:rPr lang="en-US" sz="3200" dirty="0"/>
              <a:t>Begin to slow well before reaching intersection and cover the brake pedal</a:t>
            </a:r>
          </a:p>
        </p:txBody>
      </p:sp>
      <p:sp>
        <p:nvSpPr>
          <p:cNvPr id="7" name="Title 1"/>
          <p:cNvSpPr>
            <a:spLocks noGrp="1"/>
          </p:cNvSpPr>
          <p:nvPr>
            <p:ph type="title"/>
          </p:nvPr>
        </p:nvSpPr>
        <p:spPr/>
        <p:txBody>
          <a:bodyPr>
            <a:normAutofit fontScale="90000"/>
          </a:bodyPr>
          <a:lstStyle/>
          <a:p>
            <a:r>
              <a:rPr lang="en-US" dirty="0"/>
              <a:t>Controlled Intersection</a:t>
            </a:r>
          </a:p>
        </p:txBody>
      </p:sp>
      <p:pic>
        <p:nvPicPr>
          <p:cNvPr id="11" name="Content Placeholder 10"/>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8546" t="6343" r="9212" b="23549"/>
          <a:stretch/>
        </p:blipFill>
        <p:spPr>
          <a:xfrm>
            <a:off x="4724400" y="2590800"/>
            <a:ext cx="4302034" cy="2438400"/>
          </a:xfrm>
        </p:spPr>
      </p:pic>
    </p:spTree>
    <p:extLst>
      <p:ext uri="{BB962C8B-B14F-4D97-AF65-F5344CB8AC3E}">
        <p14:creationId xmlns:p14="http://schemas.microsoft.com/office/powerpoint/2010/main" val="4035155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a:t>Lane(s) +1 Blocking Vehicle Fires</a:t>
            </a:r>
            <a:endParaRPr lang="en-US" dirty="0"/>
          </a:p>
        </p:txBody>
      </p:sp>
      <p:pic>
        <p:nvPicPr>
          <p:cNvPr id="7" name="Picture 2" descr="P4260122"/>
          <p:cNvPicPr>
            <a:picLocks noChangeAspect="1" noChangeArrowheads="1"/>
          </p:cNvPicPr>
          <p:nvPr/>
        </p:nvPicPr>
        <p:blipFill rotWithShape="1">
          <a:blip r:embed="rId3" cstate="screen"/>
          <a:srcRect t="6207" b="13793"/>
          <a:stretch/>
        </p:blipFill>
        <p:spPr bwMode="auto">
          <a:xfrm>
            <a:off x="457200" y="1752600"/>
            <a:ext cx="8255000" cy="4953000"/>
          </a:xfrm>
          <a:prstGeom prst="rect">
            <a:avLst/>
          </a:prstGeom>
          <a:noFill/>
          <a:ln w="9525">
            <a:noFill/>
            <a:miter lim="800000"/>
            <a:headEnd/>
            <a:tailEnd/>
          </a:ln>
        </p:spPr>
      </p:pic>
      <p:sp>
        <p:nvSpPr>
          <p:cNvPr id="4" name="Footer Placeholder 3"/>
          <p:cNvSpPr txBox="1">
            <a:spLocks/>
          </p:cNvSpPr>
          <p:nvPr/>
        </p:nvSpPr>
        <p:spPr>
          <a:xfrm>
            <a:off x="0" y="6316471"/>
            <a:ext cx="3295650" cy="347663"/>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0" hangingPunct="0"/>
            <a:r>
              <a:rPr lang="en-US">
                <a:solidFill>
                  <a:srgbClr val="FFFFFF"/>
                </a:solidFill>
              </a:rPr>
              <a:t>Source: FHA SHRP2 </a:t>
            </a:r>
            <a:endParaRPr lang="en-US" dirty="0">
              <a:solidFill>
                <a:srgbClr val="FFFFFF"/>
              </a:solidFill>
            </a:endParaRPr>
          </a:p>
        </p:txBody>
      </p:sp>
    </p:spTree>
    <p:extLst>
      <p:ext uri="{BB962C8B-B14F-4D97-AF65-F5344CB8AC3E}">
        <p14:creationId xmlns:p14="http://schemas.microsoft.com/office/powerpoint/2010/main" val="1973966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eaLnBrk="0" hangingPunct="0"/>
            <a:r>
              <a:rPr lang="en-US" dirty="0"/>
              <a:t>Federal Regulation</a:t>
            </a:r>
          </a:p>
        </p:txBody>
      </p:sp>
      <p:sp>
        <p:nvSpPr>
          <p:cNvPr id="136194" name="Rectangle 3"/>
          <p:cNvSpPr>
            <a:spLocks noGrp="1" noChangeArrowheads="1"/>
          </p:cNvSpPr>
          <p:nvPr>
            <p:ph idx="1"/>
          </p:nvPr>
        </p:nvSpPr>
        <p:spPr/>
        <p:txBody>
          <a:bodyPr/>
          <a:lstStyle/>
          <a:p>
            <a:pPr algn="ctr" eaLnBrk="1" hangingPunct="1">
              <a:buFontTx/>
              <a:buNone/>
            </a:pPr>
            <a:r>
              <a:rPr lang="en-US" dirty="0"/>
              <a:t>23 CFR 634</a:t>
            </a:r>
          </a:p>
          <a:p>
            <a:pPr algn="ctr" eaLnBrk="1" hangingPunct="1">
              <a:buFontTx/>
              <a:buNone/>
            </a:pPr>
            <a:r>
              <a:rPr lang="en-US" dirty="0"/>
              <a:t>Worker Visibility Final Rule</a:t>
            </a:r>
          </a:p>
        </p:txBody>
      </p:sp>
      <p:pic>
        <p:nvPicPr>
          <p:cNvPr id="136195" name="Picture 3"/>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905000" y="3200400"/>
            <a:ext cx="2065128"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6197" name="Rectangle 4"/>
          <p:cNvSpPr>
            <a:spLocks noChangeArrowheads="1"/>
          </p:cNvSpPr>
          <p:nvPr/>
        </p:nvSpPr>
        <p:spPr bwMode="auto">
          <a:xfrm>
            <a:off x="2743200" y="0"/>
            <a:ext cx="5943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0" hangingPunct="0"/>
            <a:endParaRPr lang="en-US" sz="4000" dirty="0">
              <a:solidFill>
                <a:schemeClr val="bg1"/>
              </a:solidFill>
              <a:latin typeface="Arial Narrow" pitchFamily="34" charset="0"/>
            </a:endParaRPr>
          </a:p>
        </p:txBody>
      </p:sp>
      <p:pic>
        <p:nvPicPr>
          <p:cNvPr id="8" name="Picture 4"/>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5257800" y="3200400"/>
            <a:ext cx="21304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Footer Placeholder 3"/>
          <p:cNvSpPr txBox="1">
            <a:spLocks/>
          </p:cNvSpPr>
          <p:nvPr/>
        </p:nvSpPr>
        <p:spPr>
          <a:xfrm>
            <a:off x="4675187" y="6347618"/>
            <a:ext cx="3295650" cy="347663"/>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0" hangingPunct="0"/>
            <a:r>
              <a:rPr lang="en-US" dirty="0">
                <a:solidFill>
                  <a:srgbClr val="FFFFFF"/>
                </a:solidFill>
              </a:rPr>
              <a:t>Source: Responder Safety</a:t>
            </a:r>
          </a:p>
        </p:txBody>
      </p:sp>
    </p:spTree>
    <p:custDataLst>
      <p:tags r:id="rId1"/>
    </p:custDataLst>
    <p:extLst>
      <p:ext uri="{BB962C8B-B14F-4D97-AF65-F5344CB8AC3E}">
        <p14:creationId xmlns:p14="http://schemas.microsoft.com/office/powerpoint/2010/main" val="3592950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Shortcoming of Wearing No Vest!</a:t>
            </a:r>
          </a:p>
        </p:txBody>
      </p:sp>
      <p:pic>
        <p:nvPicPr>
          <p:cNvPr id="5" name="Picture 6"/>
          <p:cNvPicPr>
            <a:picLocks noChangeArrowheads="1"/>
          </p:cNvPicPr>
          <p:nvPr/>
        </p:nvPicPr>
        <p:blipFill rotWithShape="1">
          <a:blip r:embed="rId3" cstate="screen">
            <a:lum bright="-6000"/>
          </a:blip>
          <a:srcRect l="771" t="9855" r="4157" b="11487"/>
          <a:stretch/>
        </p:blipFill>
        <p:spPr bwMode="auto">
          <a:xfrm>
            <a:off x="990600" y="1828800"/>
            <a:ext cx="7848600" cy="4495800"/>
          </a:xfrm>
          <a:prstGeom prst="rect">
            <a:avLst/>
          </a:prstGeom>
          <a:noFill/>
          <a:ln w="57150">
            <a:noFill/>
            <a:miter lim="800000"/>
            <a:headEnd/>
            <a:tailEnd/>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1805152"/>
            <a:ext cx="1723182" cy="4892040"/>
          </a:xfrm>
          <a:prstGeom prst="rect">
            <a:avLst/>
          </a:prstGeom>
        </p:spPr>
      </p:pic>
      <p:sp>
        <p:nvSpPr>
          <p:cNvPr id="7" name="Footer Placeholder 3"/>
          <p:cNvSpPr txBox="1">
            <a:spLocks/>
          </p:cNvSpPr>
          <p:nvPr/>
        </p:nvSpPr>
        <p:spPr>
          <a:xfrm>
            <a:off x="5715000" y="6325018"/>
            <a:ext cx="3295650" cy="347663"/>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0" hangingPunct="0"/>
            <a:r>
              <a:rPr lang="en-US">
                <a:solidFill>
                  <a:srgbClr val="FFFFFF"/>
                </a:solidFill>
              </a:rPr>
              <a:t>Source: FHA SHRP2 </a:t>
            </a:r>
            <a:endParaRPr lang="en-US" dirty="0">
              <a:solidFill>
                <a:srgbClr val="FFFFFF"/>
              </a:solidFill>
            </a:endParaRPr>
          </a:p>
        </p:txBody>
      </p:sp>
    </p:spTree>
    <p:extLst>
      <p:ext uri="{BB962C8B-B14F-4D97-AF65-F5344CB8AC3E}">
        <p14:creationId xmlns:p14="http://schemas.microsoft.com/office/powerpoint/2010/main" val="366902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normAutofit fontScale="90000"/>
          </a:bodyPr>
          <a:lstStyle/>
          <a:p>
            <a:r>
              <a:rPr lang="en-US" altLang="en-US" dirty="0"/>
              <a:t>Exception</a:t>
            </a:r>
          </a:p>
        </p:txBody>
      </p:sp>
      <p:sp>
        <p:nvSpPr>
          <p:cNvPr id="147459" name="Content Placeholder 2"/>
          <p:cNvSpPr>
            <a:spLocks noGrp="1"/>
          </p:cNvSpPr>
          <p:nvPr>
            <p:ph idx="1"/>
          </p:nvPr>
        </p:nvSpPr>
        <p:spPr/>
        <p:txBody>
          <a:bodyPr/>
          <a:lstStyle/>
          <a:p>
            <a:r>
              <a:rPr lang="en-US" altLang="en-US" dirty="0"/>
              <a:t>Firefighters, when actively engaged in emergency operation that directly expose workers to flame, fire, heat or hazardous materials may wear retro reflective turnout gear  </a:t>
            </a:r>
          </a:p>
          <a:p>
            <a:r>
              <a:rPr lang="en-US" altLang="en-US" dirty="0"/>
              <a:t>Police Officers, in potential adversarial rolls to include traffic stops and searches</a:t>
            </a:r>
          </a:p>
          <a:p>
            <a:pPr>
              <a:buFont typeface="Monotype Sorts"/>
              <a:buNone/>
            </a:pPr>
            <a:r>
              <a:rPr lang="en-US" altLang="en-US" dirty="0"/>
              <a:t>   “At all other times vests shall be worn”</a:t>
            </a:r>
          </a:p>
          <a:p>
            <a:endParaRPr lang="en-US" altLang="en-US" dirty="0"/>
          </a:p>
        </p:txBody>
      </p:sp>
      <p:sp>
        <p:nvSpPr>
          <p:cNvPr id="4" name="Footer Placeholder 3"/>
          <p:cNvSpPr txBox="1">
            <a:spLocks/>
          </p:cNvSpPr>
          <p:nvPr/>
        </p:nvSpPr>
        <p:spPr>
          <a:xfrm>
            <a:off x="0" y="6325017"/>
            <a:ext cx="3295650" cy="347663"/>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0" hangingPunct="0"/>
            <a:r>
              <a:rPr lang="en-US">
                <a:solidFill>
                  <a:srgbClr val="FFFFFF"/>
                </a:solidFill>
              </a:rPr>
              <a:t>Source: FHA SHRP2 </a:t>
            </a:r>
            <a:endParaRPr lang="en-US" dirty="0">
              <a:solidFill>
                <a:srgbClr val="FFFFFF"/>
              </a:solidFill>
            </a:endParaRPr>
          </a:p>
        </p:txBody>
      </p:sp>
    </p:spTree>
    <p:extLst>
      <p:ext uri="{BB962C8B-B14F-4D97-AF65-F5344CB8AC3E}">
        <p14:creationId xmlns:p14="http://schemas.microsoft.com/office/powerpoint/2010/main" val="1938485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954" name="Group 2"/>
          <p:cNvGrpSpPr>
            <a:grpSpLocks/>
          </p:cNvGrpSpPr>
          <p:nvPr>
            <p:custDataLst>
              <p:tags r:id="rId2"/>
            </p:custDataLst>
          </p:nvPr>
        </p:nvGrpSpPr>
        <p:grpSpPr bwMode="auto">
          <a:xfrm>
            <a:off x="228600" y="3886200"/>
            <a:ext cx="8610600" cy="1905000"/>
            <a:chOff x="144" y="2688"/>
            <a:chExt cx="5328" cy="1200"/>
          </a:xfrm>
        </p:grpSpPr>
        <p:grpSp>
          <p:nvGrpSpPr>
            <p:cNvPr id="125996" name="Group 3"/>
            <p:cNvGrpSpPr>
              <a:grpSpLocks/>
            </p:cNvGrpSpPr>
            <p:nvPr/>
          </p:nvGrpSpPr>
          <p:grpSpPr bwMode="auto">
            <a:xfrm>
              <a:off x="144" y="2688"/>
              <a:ext cx="5328" cy="1200"/>
              <a:chOff x="144" y="2688"/>
              <a:chExt cx="5328" cy="1200"/>
            </a:xfrm>
          </p:grpSpPr>
          <p:sp>
            <p:nvSpPr>
              <p:cNvPr id="125998" name="Rectangle 4"/>
              <p:cNvSpPr>
                <a:spLocks noChangeArrowheads="1"/>
              </p:cNvSpPr>
              <p:nvPr/>
            </p:nvSpPr>
            <p:spPr bwMode="auto">
              <a:xfrm>
                <a:off x="144" y="3264"/>
                <a:ext cx="5328" cy="624"/>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80000"/>
                  </a:lnSpc>
                  <a:spcBef>
                    <a:spcPct val="20000"/>
                  </a:spcBef>
                  <a:buClr>
                    <a:srgbClr val="FF6027"/>
                  </a:buClr>
                  <a:buSzPct val="64000"/>
                  <a:buFont typeface="Monotype Sorts"/>
                  <a:buNone/>
                </a:pPr>
                <a:endParaRPr lang="en-US"/>
              </a:p>
            </p:txBody>
          </p:sp>
          <p:sp>
            <p:nvSpPr>
              <p:cNvPr id="125999" name="Rectangle 5"/>
              <p:cNvSpPr>
                <a:spLocks noChangeArrowheads="1"/>
              </p:cNvSpPr>
              <p:nvPr/>
            </p:nvSpPr>
            <p:spPr bwMode="auto">
              <a:xfrm>
                <a:off x="144" y="2688"/>
                <a:ext cx="5328" cy="576"/>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80000"/>
                  </a:lnSpc>
                  <a:spcBef>
                    <a:spcPct val="20000"/>
                  </a:spcBef>
                  <a:buClr>
                    <a:srgbClr val="FF6027"/>
                  </a:buClr>
                  <a:buSzPct val="64000"/>
                  <a:buFont typeface="Monotype Sorts"/>
                  <a:buNone/>
                </a:pPr>
                <a:endParaRPr lang="en-US"/>
              </a:p>
            </p:txBody>
          </p:sp>
          <p:sp>
            <p:nvSpPr>
              <p:cNvPr id="126000" name="Line 6"/>
              <p:cNvSpPr>
                <a:spLocks noChangeShapeType="1"/>
              </p:cNvSpPr>
              <p:nvPr/>
            </p:nvSpPr>
            <p:spPr bwMode="auto">
              <a:xfrm>
                <a:off x="144" y="3888"/>
                <a:ext cx="532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001" name="Line 7"/>
              <p:cNvSpPr>
                <a:spLocks noChangeShapeType="1"/>
              </p:cNvSpPr>
              <p:nvPr/>
            </p:nvSpPr>
            <p:spPr bwMode="auto">
              <a:xfrm>
                <a:off x="144" y="2688"/>
                <a:ext cx="532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5997" name="Line 8"/>
            <p:cNvSpPr>
              <a:spLocks noChangeShapeType="1"/>
            </p:cNvSpPr>
            <p:nvPr/>
          </p:nvSpPr>
          <p:spPr bwMode="auto">
            <a:xfrm>
              <a:off x="144" y="3264"/>
              <a:ext cx="5280" cy="0"/>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955" name="Group 9"/>
          <p:cNvGrpSpPr>
            <a:grpSpLocks/>
          </p:cNvGrpSpPr>
          <p:nvPr>
            <p:custDataLst>
              <p:tags r:id="rId3"/>
            </p:custDataLst>
          </p:nvPr>
        </p:nvGrpSpPr>
        <p:grpSpPr bwMode="auto">
          <a:xfrm rot="-1794079">
            <a:off x="923925" y="5178425"/>
            <a:ext cx="1755775" cy="304800"/>
            <a:chOff x="2592" y="2832"/>
            <a:chExt cx="1462" cy="252"/>
          </a:xfrm>
        </p:grpSpPr>
        <p:pic>
          <p:nvPicPr>
            <p:cNvPr id="125991" name="Picture 10" descr="roadcone"/>
            <p:cNvPicPr>
              <a:picLocks noChangeAspect="1" noChangeArrowheads="1"/>
            </p:cNvPicPr>
            <p:nvPr/>
          </p:nvPicPr>
          <p:blipFill>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592" y="2832"/>
              <a:ext cx="21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92" name="Picture 11" descr="roadcone"/>
            <p:cNvPicPr>
              <a:picLocks noChangeAspect="1" noChangeArrowheads="1"/>
            </p:cNvPicPr>
            <p:nvPr/>
          </p:nvPicPr>
          <p:blipFill>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80" y="2832"/>
              <a:ext cx="21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93" name="Picture 12" descr="roadcone"/>
            <p:cNvPicPr>
              <a:picLocks noChangeAspect="1" noChangeArrowheads="1"/>
            </p:cNvPicPr>
            <p:nvPr/>
          </p:nvPicPr>
          <p:blipFill>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16" y="2832"/>
              <a:ext cx="21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94" name="Picture 13" descr="roadcone"/>
            <p:cNvPicPr>
              <a:picLocks noChangeAspect="1" noChangeArrowheads="1"/>
            </p:cNvPicPr>
            <p:nvPr/>
          </p:nvPicPr>
          <p:blipFill>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52" y="2832"/>
              <a:ext cx="21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95" name="Picture 14" descr="roadcone"/>
            <p:cNvPicPr>
              <a:picLocks noChangeAspect="1" noChangeArrowheads="1"/>
            </p:cNvPicPr>
            <p:nvPr/>
          </p:nvPicPr>
          <p:blipFill>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840" y="2832"/>
              <a:ext cx="21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5956" name="Picture 15" descr="92659_26"/>
          <p:cNvPicPr>
            <a:picLocks noChangeAspect="1" noChangeArrowheads="1"/>
          </p:cNvPicPr>
          <p:nvPr>
            <p:custDataLst>
              <p:tags r:id="rId4"/>
            </p:custDataLst>
          </p:nvPr>
        </p:nvPicPr>
        <p:blipFill>
          <a:blip r:embed="rId14" cstate="print">
            <a:extLst>
              <a:ext uri="{28A0092B-C50C-407E-A947-70E740481C1C}">
                <a14:useLocalDpi xmlns:a14="http://schemas.microsoft.com/office/drawing/2010/main" val="0"/>
              </a:ext>
            </a:extLst>
          </a:blip>
          <a:srcRect l="29257" t="31097" r="21371" b="26830"/>
          <a:stretch>
            <a:fillRect/>
          </a:stretch>
        </p:blipFill>
        <p:spPr bwMode="auto">
          <a:xfrm>
            <a:off x="381000" y="5105400"/>
            <a:ext cx="390525" cy="5842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25957" name="Picture 17" descr="automobile"/>
          <p:cNvPicPr>
            <a:picLocks noChangeAspect="1" noChangeArrowheads="1"/>
          </p:cNvPicPr>
          <p:nvPr>
            <p:custDataLst>
              <p:tags r:id="rId5"/>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6172200" y="5410200"/>
            <a:ext cx="914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5958" name="Group 18"/>
          <p:cNvGrpSpPr>
            <a:grpSpLocks/>
          </p:cNvGrpSpPr>
          <p:nvPr>
            <p:custDataLst>
              <p:tags r:id="rId6"/>
            </p:custDataLst>
          </p:nvPr>
        </p:nvGrpSpPr>
        <p:grpSpPr bwMode="auto">
          <a:xfrm rot="1501971">
            <a:off x="7388225" y="5105400"/>
            <a:ext cx="1755775" cy="261938"/>
            <a:chOff x="2592" y="2832"/>
            <a:chExt cx="1462" cy="252"/>
          </a:xfrm>
        </p:grpSpPr>
        <p:pic>
          <p:nvPicPr>
            <p:cNvPr id="125986" name="Picture 19" descr="roadcone"/>
            <p:cNvPicPr>
              <a:picLocks noChangeAspect="1" noChangeArrowheads="1"/>
            </p:cNvPicPr>
            <p:nvPr/>
          </p:nvPicPr>
          <p:blipFill>
            <a:blip r:embed="rId1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592" y="2832"/>
              <a:ext cx="21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87" name="Picture 20" descr="roadcone"/>
            <p:cNvPicPr>
              <a:picLocks noChangeAspect="1" noChangeArrowheads="1"/>
            </p:cNvPicPr>
            <p:nvPr/>
          </p:nvPicPr>
          <p:blipFill>
            <a:blip r:embed="rId1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80" y="2832"/>
              <a:ext cx="21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88" name="Picture 21" descr="roadcone"/>
            <p:cNvPicPr>
              <a:picLocks noChangeAspect="1" noChangeArrowheads="1"/>
            </p:cNvPicPr>
            <p:nvPr/>
          </p:nvPicPr>
          <p:blipFill>
            <a:blip r:embed="rId1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16" y="2832"/>
              <a:ext cx="21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89" name="Picture 22" descr="roadcone"/>
            <p:cNvPicPr>
              <a:picLocks noChangeAspect="1" noChangeArrowheads="1"/>
            </p:cNvPicPr>
            <p:nvPr/>
          </p:nvPicPr>
          <p:blipFill>
            <a:blip r:embed="rId1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52" y="2832"/>
              <a:ext cx="21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90" name="Picture 23" descr="roadcone"/>
            <p:cNvPicPr>
              <a:picLocks noChangeAspect="1" noChangeArrowheads="1"/>
            </p:cNvPicPr>
            <p:nvPr/>
          </p:nvPicPr>
          <p:blipFill>
            <a:blip r:embed="rId1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840" y="2832"/>
              <a:ext cx="21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5959" name="Text Box 24"/>
          <p:cNvSpPr txBox="1">
            <a:spLocks noChangeArrowheads="1"/>
          </p:cNvSpPr>
          <p:nvPr/>
        </p:nvSpPr>
        <p:spPr bwMode="auto">
          <a:xfrm>
            <a:off x="0" y="30480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algn="ctr">
              <a:lnSpc>
                <a:spcPct val="80000"/>
              </a:lnSpc>
              <a:spcBef>
                <a:spcPct val="50000"/>
              </a:spcBef>
              <a:buClr>
                <a:srgbClr val="FF6027"/>
              </a:buClr>
              <a:buSzPct val="64000"/>
              <a:buFont typeface="Monotype Sorts"/>
              <a:buNone/>
            </a:pPr>
            <a:endParaRPr lang="en-US"/>
          </a:p>
        </p:txBody>
      </p:sp>
      <p:sp>
        <p:nvSpPr>
          <p:cNvPr id="125960" name="Text Box 26"/>
          <p:cNvSpPr txBox="1">
            <a:spLocks noChangeArrowheads="1"/>
          </p:cNvSpPr>
          <p:nvPr/>
        </p:nvSpPr>
        <p:spPr bwMode="auto">
          <a:xfrm>
            <a:off x="457200" y="2057400"/>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342900"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algn="ctr">
              <a:lnSpc>
                <a:spcPct val="80000"/>
              </a:lnSpc>
              <a:buClr>
                <a:srgbClr val="FF6027"/>
              </a:buClr>
              <a:buSzPct val="64000"/>
              <a:buFont typeface="Monotype Sorts"/>
              <a:buNone/>
            </a:pPr>
            <a:r>
              <a:rPr lang="en-US" dirty="0">
                <a:solidFill>
                  <a:schemeClr val="accent2"/>
                </a:solidFill>
              </a:rPr>
              <a:t>Advance</a:t>
            </a:r>
          </a:p>
          <a:p>
            <a:pPr algn="ctr">
              <a:lnSpc>
                <a:spcPct val="80000"/>
              </a:lnSpc>
              <a:buClr>
                <a:srgbClr val="FF6027"/>
              </a:buClr>
              <a:buSzPct val="64000"/>
              <a:buFont typeface="Monotype Sorts"/>
              <a:buNone/>
            </a:pPr>
            <a:r>
              <a:rPr lang="en-US" dirty="0">
                <a:solidFill>
                  <a:schemeClr val="accent2"/>
                </a:solidFill>
              </a:rPr>
              <a:t>Warning Area</a:t>
            </a:r>
            <a:r>
              <a:rPr lang="en-US" dirty="0"/>
              <a:t>  </a:t>
            </a:r>
          </a:p>
        </p:txBody>
      </p:sp>
      <p:sp>
        <p:nvSpPr>
          <p:cNvPr id="125961" name="Text Box 27"/>
          <p:cNvSpPr txBox="1">
            <a:spLocks noChangeArrowheads="1"/>
          </p:cNvSpPr>
          <p:nvPr/>
        </p:nvSpPr>
        <p:spPr bwMode="auto">
          <a:xfrm>
            <a:off x="1981200" y="2438400"/>
            <a:ext cx="1447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a:lnSpc>
                <a:spcPct val="80000"/>
              </a:lnSpc>
              <a:spcBef>
                <a:spcPct val="50000"/>
              </a:spcBef>
              <a:buClr>
                <a:srgbClr val="FF6027"/>
              </a:buClr>
              <a:buSzPct val="64000"/>
              <a:buFont typeface="Monotype Sorts"/>
              <a:buNone/>
            </a:pPr>
            <a:r>
              <a:rPr lang="en-US" dirty="0">
                <a:solidFill>
                  <a:schemeClr val="accent2"/>
                </a:solidFill>
              </a:rPr>
              <a:t>Transition Area</a:t>
            </a:r>
          </a:p>
        </p:txBody>
      </p:sp>
      <p:sp>
        <p:nvSpPr>
          <p:cNvPr id="125962" name="Text Box 28"/>
          <p:cNvSpPr txBox="1">
            <a:spLocks noChangeArrowheads="1"/>
          </p:cNvSpPr>
          <p:nvPr/>
        </p:nvSpPr>
        <p:spPr bwMode="auto">
          <a:xfrm>
            <a:off x="3657600" y="2362200"/>
            <a:ext cx="26670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algn="ctr">
              <a:lnSpc>
                <a:spcPct val="80000"/>
              </a:lnSpc>
              <a:spcBef>
                <a:spcPct val="50000"/>
              </a:spcBef>
              <a:buClr>
                <a:srgbClr val="FF6027"/>
              </a:buClr>
              <a:buSzPct val="64000"/>
              <a:buFont typeface="Monotype Sorts"/>
              <a:buNone/>
            </a:pPr>
            <a:r>
              <a:rPr lang="en-US">
                <a:solidFill>
                  <a:schemeClr val="accent2"/>
                </a:solidFill>
              </a:rPr>
              <a:t>Activity Area</a:t>
            </a:r>
          </a:p>
          <a:p>
            <a:pPr algn="ctr">
              <a:lnSpc>
                <a:spcPct val="80000"/>
              </a:lnSpc>
              <a:spcBef>
                <a:spcPct val="50000"/>
              </a:spcBef>
              <a:buClr>
                <a:srgbClr val="FF6027"/>
              </a:buClr>
              <a:buSzPct val="64000"/>
              <a:buFont typeface="Monotype Sorts"/>
              <a:buNone/>
            </a:pPr>
            <a:r>
              <a:rPr lang="en-US">
                <a:solidFill>
                  <a:schemeClr val="accent2"/>
                </a:solidFill>
              </a:rPr>
              <a:t>Buffer – Work Space</a:t>
            </a:r>
          </a:p>
        </p:txBody>
      </p:sp>
      <p:sp>
        <p:nvSpPr>
          <p:cNvPr id="125963" name="Text Box 29"/>
          <p:cNvSpPr txBox="1">
            <a:spLocks noChangeArrowheads="1"/>
          </p:cNvSpPr>
          <p:nvPr/>
        </p:nvSpPr>
        <p:spPr bwMode="auto">
          <a:xfrm>
            <a:off x="6553200" y="2362200"/>
            <a:ext cx="2057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a:lnSpc>
                <a:spcPct val="80000"/>
              </a:lnSpc>
              <a:spcBef>
                <a:spcPct val="50000"/>
              </a:spcBef>
              <a:buClr>
                <a:srgbClr val="FF6027"/>
              </a:buClr>
              <a:buSzPct val="64000"/>
              <a:buFont typeface="Monotype Sorts"/>
              <a:buNone/>
            </a:pPr>
            <a:r>
              <a:rPr lang="en-US">
                <a:solidFill>
                  <a:schemeClr val="accent2"/>
                </a:solidFill>
              </a:rPr>
              <a:t>Termination Area</a:t>
            </a:r>
          </a:p>
        </p:txBody>
      </p:sp>
      <p:sp>
        <p:nvSpPr>
          <p:cNvPr id="125964" name="AutoShape 38"/>
          <p:cNvSpPr>
            <a:spLocks noChangeArrowheads="1"/>
          </p:cNvSpPr>
          <p:nvPr/>
        </p:nvSpPr>
        <p:spPr bwMode="auto">
          <a:xfrm rot="5400000" flipV="1">
            <a:off x="2307431" y="3331369"/>
            <a:ext cx="747713" cy="1809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lgn="ctr">
            <a:solidFill>
              <a:srgbClr val="FFFF00"/>
            </a:solidFill>
            <a:miter lim="800000"/>
            <a:headEnd/>
            <a:tailEnd/>
          </a:ln>
        </p:spPr>
        <p:txBody>
          <a:bodyPr wrap="none" anchor="ctr"/>
          <a:lstStyle/>
          <a:p>
            <a:endParaRPr lang="en-US"/>
          </a:p>
        </p:txBody>
      </p:sp>
      <p:sp>
        <p:nvSpPr>
          <p:cNvPr id="125965" name="AutoShape 39"/>
          <p:cNvSpPr>
            <a:spLocks noChangeArrowheads="1"/>
          </p:cNvSpPr>
          <p:nvPr/>
        </p:nvSpPr>
        <p:spPr bwMode="auto">
          <a:xfrm rot="6747237" flipV="1">
            <a:off x="4044156" y="3413919"/>
            <a:ext cx="747713" cy="1809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lgn="ctr">
            <a:solidFill>
              <a:srgbClr val="FFFF00"/>
            </a:solidFill>
            <a:miter lim="800000"/>
            <a:headEnd/>
            <a:tailEnd/>
          </a:ln>
        </p:spPr>
        <p:txBody>
          <a:bodyPr wrap="none" anchor="ctr"/>
          <a:lstStyle/>
          <a:p>
            <a:endParaRPr lang="en-US"/>
          </a:p>
        </p:txBody>
      </p:sp>
      <p:sp>
        <p:nvSpPr>
          <p:cNvPr id="125966" name="AutoShape 40"/>
          <p:cNvSpPr>
            <a:spLocks noChangeArrowheads="1"/>
          </p:cNvSpPr>
          <p:nvPr/>
        </p:nvSpPr>
        <p:spPr bwMode="auto">
          <a:xfrm rot="5400000" flipV="1">
            <a:off x="4669631" y="3407569"/>
            <a:ext cx="747713" cy="1809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lgn="ctr">
            <a:solidFill>
              <a:srgbClr val="FFFF00"/>
            </a:solidFill>
            <a:miter lim="800000"/>
            <a:headEnd/>
            <a:tailEnd/>
          </a:ln>
        </p:spPr>
        <p:txBody>
          <a:bodyPr wrap="none" anchor="ctr"/>
          <a:lstStyle/>
          <a:p>
            <a:endParaRPr lang="en-US"/>
          </a:p>
        </p:txBody>
      </p:sp>
      <p:sp>
        <p:nvSpPr>
          <p:cNvPr id="125967" name="AutoShape 41"/>
          <p:cNvSpPr>
            <a:spLocks noChangeArrowheads="1"/>
          </p:cNvSpPr>
          <p:nvPr/>
        </p:nvSpPr>
        <p:spPr bwMode="auto">
          <a:xfrm rot="3987111" flipV="1">
            <a:off x="5344320" y="3488531"/>
            <a:ext cx="747712" cy="1809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lgn="ctr">
            <a:solidFill>
              <a:srgbClr val="FFFF00"/>
            </a:solidFill>
            <a:miter lim="800000"/>
            <a:headEnd/>
            <a:tailEnd/>
          </a:ln>
        </p:spPr>
        <p:txBody>
          <a:bodyPr wrap="none" anchor="ctr"/>
          <a:lstStyle/>
          <a:p>
            <a:endParaRPr lang="en-US"/>
          </a:p>
        </p:txBody>
      </p:sp>
      <p:sp>
        <p:nvSpPr>
          <p:cNvPr id="125968" name="AutoShape 42"/>
          <p:cNvSpPr>
            <a:spLocks noChangeArrowheads="1"/>
          </p:cNvSpPr>
          <p:nvPr/>
        </p:nvSpPr>
        <p:spPr bwMode="auto">
          <a:xfrm rot="5400000" flipV="1">
            <a:off x="7108031" y="3407569"/>
            <a:ext cx="747713" cy="1809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lgn="ctr">
            <a:solidFill>
              <a:srgbClr val="FFFF00"/>
            </a:solidFill>
            <a:miter lim="800000"/>
            <a:headEnd/>
            <a:tailEnd/>
          </a:ln>
        </p:spPr>
        <p:txBody>
          <a:bodyPr wrap="none" anchor="ctr"/>
          <a:lstStyle/>
          <a:p>
            <a:endParaRPr lang="en-US"/>
          </a:p>
        </p:txBody>
      </p:sp>
      <p:sp>
        <p:nvSpPr>
          <p:cNvPr id="125969" name="AutoShape 43"/>
          <p:cNvSpPr>
            <a:spLocks noChangeArrowheads="1"/>
          </p:cNvSpPr>
          <p:nvPr/>
        </p:nvSpPr>
        <p:spPr bwMode="auto">
          <a:xfrm rot="5400000" flipV="1">
            <a:off x="859631" y="3255169"/>
            <a:ext cx="747713" cy="1809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lgn="ctr">
            <a:solidFill>
              <a:srgbClr val="FFFF00"/>
            </a:solidFill>
            <a:miter lim="800000"/>
            <a:headEnd/>
            <a:tailEnd/>
          </a:ln>
        </p:spPr>
        <p:txBody>
          <a:bodyPr wrap="none" anchor="ctr"/>
          <a:lstStyle/>
          <a:p>
            <a:endParaRPr lang="en-US"/>
          </a:p>
        </p:txBody>
      </p:sp>
      <p:pic>
        <p:nvPicPr>
          <p:cNvPr id="125971" name="Picture 47" descr="Rescue"/>
          <p:cNvPicPr>
            <a:picLocks noChangeAspect="1" noChangeArrowheads="1"/>
          </p:cNvPicPr>
          <p:nvPr>
            <p:custDataLst>
              <p:tags r:id="rId7"/>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rot="1837451">
            <a:off x="4191000" y="5334000"/>
            <a:ext cx="14351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2" name="Picture 50" descr="Rescue"/>
          <p:cNvPicPr>
            <a:picLocks noChangeAspect="1" noChangeArrowheads="1"/>
          </p:cNvPicPr>
          <p:nvPr>
            <p:custDataLst>
              <p:tags r:id="rId8"/>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rot="-1603523">
            <a:off x="2057400" y="5334000"/>
            <a:ext cx="14351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73" name="Text Box 51"/>
          <p:cNvSpPr txBox="1">
            <a:spLocks noChangeArrowheads="1"/>
          </p:cNvSpPr>
          <p:nvPr/>
        </p:nvSpPr>
        <p:spPr bwMode="auto">
          <a:xfrm>
            <a:off x="2438400" y="5943600"/>
            <a:ext cx="228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algn="ctr">
              <a:lnSpc>
                <a:spcPct val="80000"/>
              </a:lnSpc>
              <a:spcBef>
                <a:spcPct val="50000"/>
              </a:spcBef>
              <a:buClr>
                <a:srgbClr val="FF6027"/>
              </a:buClr>
              <a:buSzPct val="64000"/>
              <a:buFont typeface="Monotype Sorts"/>
              <a:buNone/>
            </a:pPr>
            <a:r>
              <a:rPr lang="en-US">
                <a:solidFill>
                  <a:schemeClr val="accent2"/>
                </a:solidFill>
              </a:rPr>
              <a:t>150’ between Apparatus  </a:t>
            </a:r>
          </a:p>
        </p:txBody>
      </p:sp>
      <p:grpSp>
        <p:nvGrpSpPr>
          <p:cNvPr id="125974" name="PPTShape_0"/>
          <p:cNvGrpSpPr>
            <a:grpSpLocks/>
          </p:cNvGrpSpPr>
          <p:nvPr>
            <p:custDataLst>
              <p:tags r:id="rId9"/>
            </p:custDataLst>
          </p:nvPr>
        </p:nvGrpSpPr>
        <p:grpSpPr bwMode="auto">
          <a:xfrm>
            <a:off x="5257800" y="4724400"/>
            <a:ext cx="1755775" cy="261938"/>
            <a:chOff x="2592" y="2832"/>
            <a:chExt cx="1462" cy="252"/>
          </a:xfrm>
        </p:grpSpPr>
        <p:pic>
          <p:nvPicPr>
            <p:cNvPr id="125981" name="Picture 10" descr="roadcone"/>
            <p:cNvPicPr>
              <a:picLocks noChangeAspect="1" noChangeArrowheads="1"/>
            </p:cNvPicPr>
            <p:nvPr/>
          </p:nvPicPr>
          <p:blipFill>
            <a:blip r:embed="rId1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592" y="2832"/>
              <a:ext cx="21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82" name="Picture 11" descr="roadcone"/>
            <p:cNvPicPr>
              <a:picLocks noChangeAspect="1" noChangeArrowheads="1"/>
            </p:cNvPicPr>
            <p:nvPr/>
          </p:nvPicPr>
          <p:blipFill>
            <a:blip r:embed="rId1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80" y="2832"/>
              <a:ext cx="21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83" name="Picture 12" descr="roadcone"/>
            <p:cNvPicPr>
              <a:picLocks noChangeAspect="1" noChangeArrowheads="1"/>
            </p:cNvPicPr>
            <p:nvPr/>
          </p:nvPicPr>
          <p:blipFill>
            <a:blip r:embed="rId1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16" y="2832"/>
              <a:ext cx="21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84" name="Picture 13" descr="roadcone"/>
            <p:cNvPicPr>
              <a:picLocks noChangeAspect="1" noChangeArrowheads="1"/>
            </p:cNvPicPr>
            <p:nvPr/>
          </p:nvPicPr>
          <p:blipFill>
            <a:blip r:embed="rId1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52" y="2832"/>
              <a:ext cx="21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85" name="Picture 14" descr="roadcone"/>
            <p:cNvPicPr>
              <a:picLocks noChangeAspect="1" noChangeArrowheads="1"/>
            </p:cNvPicPr>
            <p:nvPr/>
          </p:nvPicPr>
          <p:blipFill>
            <a:blip r:embed="rId1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840" y="2832"/>
              <a:ext cx="21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5975" name="PPTShape_1"/>
          <p:cNvGrpSpPr>
            <a:grpSpLocks/>
          </p:cNvGrpSpPr>
          <p:nvPr>
            <p:custDataLst>
              <p:tags r:id="rId10"/>
            </p:custDataLst>
          </p:nvPr>
        </p:nvGrpSpPr>
        <p:grpSpPr bwMode="auto">
          <a:xfrm>
            <a:off x="3048000" y="4724400"/>
            <a:ext cx="1755775" cy="261938"/>
            <a:chOff x="2592" y="2832"/>
            <a:chExt cx="1462" cy="252"/>
          </a:xfrm>
        </p:grpSpPr>
        <p:pic>
          <p:nvPicPr>
            <p:cNvPr id="125976" name="Picture 10" descr="roadcone"/>
            <p:cNvPicPr>
              <a:picLocks noChangeAspect="1" noChangeArrowheads="1"/>
            </p:cNvPicPr>
            <p:nvPr/>
          </p:nvPicPr>
          <p:blipFill>
            <a:blip r:embed="rId1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592" y="2832"/>
              <a:ext cx="21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7" name="Picture 11" descr="roadcone"/>
            <p:cNvPicPr>
              <a:picLocks noChangeAspect="1" noChangeArrowheads="1"/>
            </p:cNvPicPr>
            <p:nvPr/>
          </p:nvPicPr>
          <p:blipFill>
            <a:blip r:embed="rId1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80" y="2832"/>
              <a:ext cx="21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8" name="Picture 12" descr="roadcone"/>
            <p:cNvPicPr>
              <a:picLocks noChangeAspect="1" noChangeArrowheads="1"/>
            </p:cNvPicPr>
            <p:nvPr/>
          </p:nvPicPr>
          <p:blipFill>
            <a:blip r:embed="rId1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16" y="2832"/>
              <a:ext cx="21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9" name="Picture 13" descr="roadcone"/>
            <p:cNvPicPr>
              <a:picLocks noChangeAspect="1" noChangeArrowheads="1"/>
            </p:cNvPicPr>
            <p:nvPr/>
          </p:nvPicPr>
          <p:blipFill>
            <a:blip r:embed="rId1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52" y="2832"/>
              <a:ext cx="21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80" name="Picture 14" descr="roadcone"/>
            <p:cNvPicPr>
              <a:picLocks noChangeAspect="1" noChangeArrowheads="1"/>
            </p:cNvPicPr>
            <p:nvPr/>
          </p:nvPicPr>
          <p:blipFill>
            <a:blip r:embed="rId1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840" y="2832"/>
              <a:ext cx="21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74115" y="357352"/>
            <a:ext cx="8229600" cy="861848"/>
          </a:xfrm>
        </p:spPr>
        <p:txBody>
          <a:bodyPr>
            <a:normAutofit/>
          </a:bodyPr>
          <a:lstStyle/>
          <a:p>
            <a:r>
              <a:rPr lang="en-US" dirty="0">
                <a:latin typeface="Arial Narrow" pitchFamily="34" charset="0"/>
              </a:rPr>
              <a:t>Temporary Traffic Control Zone</a:t>
            </a:r>
            <a:endParaRPr lang="en-US" dirty="0"/>
          </a:p>
        </p:txBody>
      </p:sp>
      <p:sp>
        <p:nvSpPr>
          <p:cNvPr id="50" name="Footer Placeholder 3"/>
          <p:cNvSpPr txBox="1">
            <a:spLocks/>
          </p:cNvSpPr>
          <p:nvPr/>
        </p:nvSpPr>
        <p:spPr>
          <a:xfrm>
            <a:off x="3737542" y="6234112"/>
            <a:ext cx="5346322" cy="347663"/>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0" hangingPunct="0"/>
            <a:r>
              <a:rPr lang="en-US">
                <a:solidFill>
                  <a:srgbClr val="FFFFFF"/>
                </a:solidFill>
              </a:rPr>
              <a:t>Source: FHA SHRP2 </a:t>
            </a:r>
            <a:endParaRPr lang="en-US" dirty="0">
              <a:solidFill>
                <a:srgbClr val="FFFFFF"/>
              </a:solidFill>
            </a:endParaRPr>
          </a:p>
        </p:txBody>
      </p:sp>
    </p:spTree>
    <p:custDataLst>
      <p:tags r:id="rId1"/>
    </p:custDataLst>
    <p:extLst>
      <p:ext uri="{BB962C8B-B14F-4D97-AF65-F5344CB8AC3E}">
        <p14:creationId xmlns:p14="http://schemas.microsoft.com/office/powerpoint/2010/main" val="3949268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Easy Reference</a:t>
            </a:r>
          </a:p>
        </p:txBody>
      </p:sp>
      <p:sp>
        <p:nvSpPr>
          <p:cNvPr id="3" name="Content Placeholder 2"/>
          <p:cNvSpPr>
            <a:spLocks noGrp="1"/>
          </p:cNvSpPr>
          <p:nvPr>
            <p:ph idx="1"/>
          </p:nvPr>
        </p:nvSpPr>
        <p:spPr>
          <a:xfrm>
            <a:off x="502901" y="1797086"/>
            <a:ext cx="8229600" cy="4221163"/>
          </a:xfrm>
        </p:spPr>
        <p:txBody>
          <a:bodyPr/>
          <a:lstStyle/>
          <a:p>
            <a:r>
              <a:rPr lang="en-US" dirty="0"/>
              <a:t>Skip lines are typically spaced 40 feet apart (start to start)</a:t>
            </a:r>
          </a:p>
        </p:txBody>
      </p:sp>
      <p:pic>
        <p:nvPicPr>
          <p:cNvPr id="6" name="Picture 2" descr="Collin 072"/>
          <p:cNvPicPr>
            <a:picLocks noChangeAspect="1" noChangeArrowheads="1"/>
          </p:cNvPicPr>
          <p:nvPr/>
        </p:nvPicPr>
        <p:blipFill rotWithShape="1">
          <a:blip r:embed="rId3" cstate="screen"/>
          <a:srcRect l="9350" r="33196"/>
          <a:stretch/>
        </p:blipFill>
        <p:spPr bwMode="auto">
          <a:xfrm>
            <a:off x="5638799" y="2610662"/>
            <a:ext cx="2844569" cy="3770276"/>
          </a:xfrm>
          <a:prstGeom prst="rect">
            <a:avLst/>
          </a:prstGeom>
          <a:noFill/>
          <a:ln w="9525">
            <a:noFill/>
            <a:miter lim="800000"/>
            <a:headEnd/>
            <a:tailEnd/>
          </a:ln>
        </p:spPr>
      </p:pic>
      <p:graphicFrame>
        <p:nvGraphicFramePr>
          <p:cNvPr id="7" name="Table 6"/>
          <p:cNvGraphicFramePr>
            <a:graphicFrameLocks noGrp="1"/>
          </p:cNvGraphicFramePr>
          <p:nvPr>
            <p:extLst>
              <p:ext uri="{D42A27DB-BD31-4B8C-83A1-F6EECF244321}">
                <p14:modId xmlns:p14="http://schemas.microsoft.com/office/powerpoint/2010/main" val="2035190635"/>
              </p:ext>
            </p:extLst>
          </p:nvPr>
        </p:nvGraphicFramePr>
        <p:xfrm>
          <a:off x="533400" y="2978632"/>
          <a:ext cx="4206240" cy="3657600"/>
        </p:xfrm>
        <a:graphic>
          <a:graphicData uri="http://schemas.openxmlformats.org/drawingml/2006/table">
            <a:tbl>
              <a:tblPr firstRow="1" bandRow="1">
                <a:tableStyleId>{5C22544A-7EE6-4342-B048-85BDC9FD1C3A}</a:tableStyleId>
              </a:tblPr>
              <a:tblGrid>
                <a:gridCol w="1402080">
                  <a:extLst>
                    <a:ext uri="{9D8B030D-6E8A-4147-A177-3AD203B41FA5}">
                      <a16:colId xmlns:a16="http://schemas.microsoft.com/office/drawing/2014/main" val="20000"/>
                    </a:ext>
                  </a:extLst>
                </a:gridCol>
                <a:gridCol w="1402080">
                  <a:extLst>
                    <a:ext uri="{9D8B030D-6E8A-4147-A177-3AD203B41FA5}">
                      <a16:colId xmlns:a16="http://schemas.microsoft.com/office/drawing/2014/main" val="20001"/>
                    </a:ext>
                  </a:extLst>
                </a:gridCol>
                <a:gridCol w="1402080">
                  <a:extLst>
                    <a:ext uri="{9D8B030D-6E8A-4147-A177-3AD203B41FA5}">
                      <a16:colId xmlns:a16="http://schemas.microsoft.com/office/drawing/2014/main" val="20002"/>
                    </a:ext>
                  </a:extLst>
                </a:gridCol>
              </a:tblGrid>
              <a:tr h="640080">
                <a:tc>
                  <a:txBody>
                    <a:bodyPr/>
                    <a:lstStyle/>
                    <a:p>
                      <a:pPr algn="ctr"/>
                      <a:r>
                        <a:rPr lang="en-US" dirty="0"/>
                        <a:t>Speed Limit (MPH)</a:t>
                      </a:r>
                    </a:p>
                  </a:txBody>
                  <a:tcPr anchor="ctr">
                    <a:solidFill>
                      <a:srgbClr val="18203B"/>
                    </a:solidFill>
                  </a:tcPr>
                </a:tc>
                <a:tc>
                  <a:txBody>
                    <a:bodyPr/>
                    <a:lstStyle/>
                    <a:p>
                      <a:pPr algn="ctr"/>
                      <a:r>
                        <a:rPr lang="en-US" dirty="0"/>
                        <a:t>Taper Length</a:t>
                      </a:r>
                    </a:p>
                    <a:p>
                      <a:pPr algn="ctr"/>
                      <a:r>
                        <a:rPr lang="en-US" dirty="0"/>
                        <a:t>(ft.)</a:t>
                      </a:r>
                    </a:p>
                  </a:txBody>
                  <a:tcPr anchor="ctr">
                    <a:solidFill>
                      <a:srgbClr val="18203B"/>
                    </a:solidFill>
                  </a:tcPr>
                </a:tc>
                <a:tc>
                  <a:txBody>
                    <a:bodyPr/>
                    <a:lstStyle/>
                    <a:p>
                      <a:pPr algn="ctr"/>
                      <a:r>
                        <a:rPr lang="en-US" dirty="0"/>
                        <a:t>Number of Cones Required</a:t>
                      </a:r>
                    </a:p>
                  </a:txBody>
                  <a:tcPr anchor="ctr">
                    <a:solidFill>
                      <a:srgbClr val="18203B"/>
                    </a:solidFill>
                  </a:tcPr>
                </a:tc>
                <a:extLst>
                  <a:ext uri="{0D108BD9-81ED-4DB2-BD59-A6C34878D82A}">
                    <a16:rowId xmlns:a16="http://schemas.microsoft.com/office/drawing/2014/main" val="10000"/>
                  </a:ext>
                </a:extLst>
              </a:tr>
              <a:tr h="548640">
                <a:tc>
                  <a:txBody>
                    <a:bodyPr/>
                    <a:lstStyle/>
                    <a:p>
                      <a:pPr algn="ctr"/>
                      <a:r>
                        <a:rPr lang="en-US" b="1" dirty="0"/>
                        <a:t>25</a:t>
                      </a:r>
                    </a:p>
                  </a:txBody>
                  <a:tcPr anchor="ctr">
                    <a:solidFill>
                      <a:srgbClr val="808080"/>
                    </a:solidFill>
                  </a:tcPr>
                </a:tc>
                <a:tc>
                  <a:txBody>
                    <a:bodyPr/>
                    <a:lstStyle/>
                    <a:p>
                      <a:pPr algn="ctr"/>
                      <a:r>
                        <a:rPr lang="en-US" b="1" dirty="0"/>
                        <a:t>125</a:t>
                      </a:r>
                    </a:p>
                  </a:txBody>
                  <a:tcPr anchor="ctr">
                    <a:solidFill>
                      <a:srgbClr val="808080"/>
                    </a:solidFill>
                  </a:tcPr>
                </a:tc>
                <a:tc>
                  <a:txBody>
                    <a:bodyPr/>
                    <a:lstStyle/>
                    <a:p>
                      <a:pPr algn="ctr"/>
                      <a:r>
                        <a:rPr lang="en-US" b="1" dirty="0"/>
                        <a:t>4</a:t>
                      </a:r>
                    </a:p>
                  </a:txBody>
                  <a:tcPr anchor="ctr">
                    <a:solidFill>
                      <a:srgbClr val="808080"/>
                    </a:solidFill>
                  </a:tcPr>
                </a:tc>
                <a:extLst>
                  <a:ext uri="{0D108BD9-81ED-4DB2-BD59-A6C34878D82A}">
                    <a16:rowId xmlns:a16="http://schemas.microsoft.com/office/drawing/2014/main" val="10001"/>
                  </a:ext>
                </a:extLst>
              </a:tr>
              <a:tr h="548640">
                <a:tc>
                  <a:txBody>
                    <a:bodyPr/>
                    <a:lstStyle/>
                    <a:p>
                      <a:pPr algn="ctr"/>
                      <a:r>
                        <a:rPr lang="en-US" b="1" dirty="0"/>
                        <a:t>35</a:t>
                      </a:r>
                    </a:p>
                  </a:txBody>
                  <a:tcPr anchor="ctr">
                    <a:solidFill>
                      <a:schemeClr val="bg1">
                        <a:lumMod val="95000"/>
                      </a:schemeClr>
                    </a:solidFill>
                  </a:tcPr>
                </a:tc>
                <a:tc>
                  <a:txBody>
                    <a:bodyPr/>
                    <a:lstStyle/>
                    <a:p>
                      <a:pPr algn="ctr"/>
                      <a:r>
                        <a:rPr lang="en-US" b="1" dirty="0"/>
                        <a:t>245</a:t>
                      </a:r>
                    </a:p>
                  </a:txBody>
                  <a:tcPr anchor="ctr">
                    <a:solidFill>
                      <a:schemeClr val="bg1">
                        <a:lumMod val="95000"/>
                      </a:schemeClr>
                    </a:solidFill>
                  </a:tcPr>
                </a:tc>
                <a:tc>
                  <a:txBody>
                    <a:bodyPr/>
                    <a:lstStyle/>
                    <a:p>
                      <a:pPr algn="ctr"/>
                      <a:r>
                        <a:rPr lang="en-US" b="1" dirty="0"/>
                        <a:t>7</a:t>
                      </a:r>
                    </a:p>
                  </a:txBody>
                  <a:tcPr anchor="ctr">
                    <a:solidFill>
                      <a:schemeClr val="bg1">
                        <a:lumMod val="95000"/>
                      </a:schemeClr>
                    </a:solidFill>
                  </a:tcPr>
                </a:tc>
                <a:extLst>
                  <a:ext uri="{0D108BD9-81ED-4DB2-BD59-A6C34878D82A}">
                    <a16:rowId xmlns:a16="http://schemas.microsoft.com/office/drawing/2014/main" val="10002"/>
                  </a:ext>
                </a:extLst>
              </a:tr>
              <a:tr h="548640">
                <a:tc>
                  <a:txBody>
                    <a:bodyPr/>
                    <a:lstStyle/>
                    <a:p>
                      <a:pPr algn="ctr"/>
                      <a:r>
                        <a:rPr lang="en-US" b="1" dirty="0"/>
                        <a:t>45</a:t>
                      </a:r>
                    </a:p>
                  </a:txBody>
                  <a:tcPr anchor="ctr">
                    <a:solidFill>
                      <a:srgbClr val="808080"/>
                    </a:solidFill>
                  </a:tcPr>
                </a:tc>
                <a:tc>
                  <a:txBody>
                    <a:bodyPr/>
                    <a:lstStyle/>
                    <a:p>
                      <a:pPr algn="ctr"/>
                      <a:r>
                        <a:rPr lang="en-US" b="1" dirty="0"/>
                        <a:t>540</a:t>
                      </a:r>
                    </a:p>
                  </a:txBody>
                  <a:tcPr anchor="ctr">
                    <a:solidFill>
                      <a:srgbClr val="808080"/>
                    </a:solidFill>
                  </a:tcPr>
                </a:tc>
                <a:tc>
                  <a:txBody>
                    <a:bodyPr/>
                    <a:lstStyle/>
                    <a:p>
                      <a:pPr algn="ctr"/>
                      <a:r>
                        <a:rPr lang="en-US" b="1" dirty="0"/>
                        <a:t>14</a:t>
                      </a:r>
                    </a:p>
                  </a:txBody>
                  <a:tcPr anchor="ctr">
                    <a:solidFill>
                      <a:srgbClr val="808080"/>
                    </a:solidFill>
                  </a:tcPr>
                </a:tc>
                <a:extLst>
                  <a:ext uri="{0D108BD9-81ED-4DB2-BD59-A6C34878D82A}">
                    <a16:rowId xmlns:a16="http://schemas.microsoft.com/office/drawing/2014/main" val="10003"/>
                  </a:ext>
                </a:extLst>
              </a:tr>
              <a:tr h="548640">
                <a:tc>
                  <a:txBody>
                    <a:bodyPr/>
                    <a:lstStyle/>
                    <a:p>
                      <a:pPr algn="ctr"/>
                      <a:r>
                        <a:rPr lang="en-US" b="1" dirty="0"/>
                        <a:t>55</a:t>
                      </a:r>
                    </a:p>
                  </a:txBody>
                  <a:tcPr anchor="ctr">
                    <a:solidFill>
                      <a:schemeClr val="bg1">
                        <a:lumMod val="95000"/>
                      </a:schemeClr>
                    </a:solidFill>
                  </a:tcPr>
                </a:tc>
                <a:tc>
                  <a:txBody>
                    <a:bodyPr/>
                    <a:lstStyle/>
                    <a:p>
                      <a:pPr algn="ctr"/>
                      <a:r>
                        <a:rPr lang="en-US" b="1" dirty="0"/>
                        <a:t>660</a:t>
                      </a:r>
                    </a:p>
                  </a:txBody>
                  <a:tcPr anchor="ctr">
                    <a:solidFill>
                      <a:schemeClr val="bg1">
                        <a:lumMod val="95000"/>
                      </a:schemeClr>
                    </a:solidFill>
                  </a:tcPr>
                </a:tc>
                <a:tc>
                  <a:txBody>
                    <a:bodyPr/>
                    <a:lstStyle/>
                    <a:p>
                      <a:pPr algn="ctr"/>
                      <a:r>
                        <a:rPr lang="en-US" b="1" dirty="0"/>
                        <a:t>17</a:t>
                      </a:r>
                    </a:p>
                  </a:txBody>
                  <a:tcPr anchor="ctr">
                    <a:solidFill>
                      <a:schemeClr val="bg1">
                        <a:lumMod val="95000"/>
                      </a:schemeClr>
                    </a:solidFill>
                  </a:tcPr>
                </a:tc>
                <a:extLst>
                  <a:ext uri="{0D108BD9-81ED-4DB2-BD59-A6C34878D82A}">
                    <a16:rowId xmlns:a16="http://schemas.microsoft.com/office/drawing/2014/main" val="10004"/>
                  </a:ext>
                </a:extLst>
              </a:tr>
              <a:tr h="548640">
                <a:tc>
                  <a:txBody>
                    <a:bodyPr/>
                    <a:lstStyle/>
                    <a:p>
                      <a:pPr algn="ctr"/>
                      <a:r>
                        <a:rPr lang="en-US" b="1" dirty="0"/>
                        <a:t>65</a:t>
                      </a:r>
                    </a:p>
                  </a:txBody>
                  <a:tcPr anchor="ctr">
                    <a:solidFill>
                      <a:srgbClr val="808080"/>
                    </a:solidFill>
                  </a:tcPr>
                </a:tc>
                <a:tc>
                  <a:txBody>
                    <a:bodyPr/>
                    <a:lstStyle/>
                    <a:p>
                      <a:pPr algn="ctr"/>
                      <a:r>
                        <a:rPr lang="en-US" b="1" dirty="0"/>
                        <a:t>780</a:t>
                      </a:r>
                    </a:p>
                  </a:txBody>
                  <a:tcPr anchor="ctr">
                    <a:solidFill>
                      <a:srgbClr val="808080"/>
                    </a:solidFill>
                  </a:tcPr>
                </a:tc>
                <a:tc>
                  <a:txBody>
                    <a:bodyPr/>
                    <a:lstStyle/>
                    <a:p>
                      <a:pPr algn="ctr"/>
                      <a:r>
                        <a:rPr lang="en-US" b="1" dirty="0"/>
                        <a:t>20</a:t>
                      </a:r>
                    </a:p>
                  </a:txBody>
                  <a:tcPr anchor="ctr">
                    <a:solidFill>
                      <a:srgbClr val="808080"/>
                    </a:solidFill>
                  </a:tcPr>
                </a:tc>
                <a:extLst>
                  <a:ext uri="{0D108BD9-81ED-4DB2-BD59-A6C34878D82A}">
                    <a16:rowId xmlns:a16="http://schemas.microsoft.com/office/drawing/2014/main" val="10005"/>
                  </a:ext>
                </a:extLst>
              </a:tr>
            </a:tbl>
          </a:graphicData>
        </a:graphic>
      </p:graphicFrame>
      <p:sp>
        <p:nvSpPr>
          <p:cNvPr id="10" name="AutoShape 3"/>
          <p:cNvSpPr>
            <a:spLocks/>
          </p:cNvSpPr>
          <p:nvPr/>
        </p:nvSpPr>
        <p:spPr bwMode="auto">
          <a:xfrm rot="12968280">
            <a:off x="6488101" y="3924300"/>
            <a:ext cx="548640" cy="1508760"/>
          </a:xfrm>
          <a:prstGeom prst="leftBrace">
            <a:avLst>
              <a:gd name="adj1" fmla="val 12118"/>
              <a:gd name="adj2" fmla="val 50000"/>
            </a:avLst>
          </a:prstGeom>
          <a:noFill/>
          <a:ln w="57150">
            <a:solidFill>
              <a:srgbClr val="A30000"/>
            </a:solidFill>
            <a:round/>
            <a:headEnd/>
            <a:tailEnd/>
          </a:ln>
        </p:spPr>
        <p:txBody>
          <a:bodyPr wrap="none" anchor="ctr"/>
          <a:lstStyle/>
          <a:p>
            <a:pPr eaLnBrk="0" hangingPunct="0"/>
            <a:endParaRPr lang="en-US" b="0">
              <a:solidFill>
                <a:srgbClr val="000000"/>
              </a:solidFill>
              <a:latin typeface="Times" pitchFamily="18" charset="0"/>
            </a:endParaRPr>
          </a:p>
        </p:txBody>
      </p:sp>
      <p:sp>
        <p:nvSpPr>
          <p:cNvPr id="11" name="Rounded Rectangle 10"/>
          <p:cNvSpPr/>
          <p:nvPr/>
        </p:nvSpPr>
        <p:spPr bwMode="auto">
          <a:xfrm>
            <a:off x="7084676" y="4807432"/>
            <a:ext cx="1097280" cy="365760"/>
          </a:xfrm>
          <a:prstGeom prst="roundRect">
            <a:avLst/>
          </a:prstGeom>
          <a:solidFill>
            <a:schemeClr val="bg1">
              <a:alpha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45720" tIns="45720" rIns="45720" bIns="45720" numCol="1" rtlCol="0" anchor="ctr" anchorCtr="0" compatLnSpc="1">
            <a:prstTxWarp prst="textNoShape">
              <a:avLst/>
            </a:prstTxWarp>
          </a:bodyPr>
          <a:lstStyle/>
          <a:p>
            <a:pPr algn="ctr" eaLnBrk="0" hangingPunct="0"/>
            <a:r>
              <a:rPr lang="en-US" dirty="0">
                <a:solidFill>
                  <a:srgbClr val="A30000"/>
                </a:solidFill>
                <a:latin typeface="Century Gothic"/>
              </a:rPr>
              <a:t>40 feet</a:t>
            </a:r>
          </a:p>
        </p:txBody>
      </p:sp>
      <p:sp>
        <p:nvSpPr>
          <p:cNvPr id="9" name="Footer Placeholder 3"/>
          <p:cNvSpPr txBox="1">
            <a:spLocks/>
          </p:cNvSpPr>
          <p:nvPr/>
        </p:nvSpPr>
        <p:spPr>
          <a:xfrm>
            <a:off x="5436851" y="6325017"/>
            <a:ext cx="3295650" cy="347663"/>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eaLnBrk="0" hangingPunct="0"/>
            <a:r>
              <a:rPr lang="en-US" dirty="0">
                <a:solidFill>
                  <a:srgbClr val="FFFFFF"/>
                </a:solidFill>
              </a:rPr>
              <a:t>Source: FHA SHRP2 </a:t>
            </a:r>
          </a:p>
        </p:txBody>
      </p:sp>
    </p:spTree>
    <p:extLst>
      <p:ext uri="{BB962C8B-B14F-4D97-AF65-F5344CB8AC3E}">
        <p14:creationId xmlns:p14="http://schemas.microsoft.com/office/powerpoint/2010/main" val="2698526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8797" y="4669233"/>
            <a:ext cx="1219200" cy="2272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174570" y="4826431"/>
            <a:ext cx="342900" cy="443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8500" y="2368296"/>
            <a:ext cx="342900" cy="443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250" y="4050792"/>
            <a:ext cx="342900" cy="443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3209544"/>
            <a:ext cx="342900" cy="443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0" y="1524000"/>
            <a:ext cx="342900" cy="443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2894" y="685800"/>
            <a:ext cx="342900" cy="443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p:cNvCxnSpPr/>
          <p:nvPr/>
        </p:nvCxnSpPr>
        <p:spPr>
          <a:xfrm flipV="1">
            <a:off x="1600200" y="907619"/>
            <a:ext cx="0" cy="434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905000" y="3611880"/>
            <a:ext cx="0" cy="5943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057400" y="4443984"/>
            <a:ext cx="2250000" cy="2"/>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062894" y="3602736"/>
            <a:ext cx="1670906" cy="2"/>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036252" y="1920240"/>
            <a:ext cx="630748" cy="0"/>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057400" y="2761488"/>
            <a:ext cx="1181100" cy="0"/>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05000" y="2743200"/>
            <a:ext cx="0" cy="5943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905000" y="1920240"/>
            <a:ext cx="0" cy="5943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905000" y="907619"/>
            <a:ext cx="0" cy="7315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040918" y="1691640"/>
            <a:ext cx="6307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057400" y="2532888"/>
            <a:ext cx="11811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052527" y="3374136"/>
            <a:ext cx="1670906" cy="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057400" y="4215384"/>
            <a:ext cx="2250000" cy="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3008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23920"/>
            <a:ext cx="11430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Footer Placeholder 3"/>
          <p:cNvSpPr>
            <a:spLocks noGrp="1"/>
          </p:cNvSpPr>
          <p:nvPr>
            <p:ph type="ftr" sz="quarter" idx="4294967295"/>
          </p:nvPr>
        </p:nvSpPr>
        <p:spPr>
          <a:xfrm>
            <a:off x="514350" y="6510337"/>
            <a:ext cx="8229600" cy="347663"/>
          </a:xfrm>
          <a:prstGeom prst="rect">
            <a:avLst/>
          </a:prstGeom>
        </p:spPr>
        <p:txBody>
          <a:bodyPr/>
          <a:lstStyle/>
          <a:p>
            <a:pPr eaLnBrk="0" fontAlgn="base" hangingPunct="0">
              <a:spcBef>
                <a:spcPct val="0"/>
              </a:spcBef>
              <a:spcAft>
                <a:spcPct val="0"/>
              </a:spcAft>
            </a:pPr>
            <a:r>
              <a:rPr lang="en-US" dirty="0">
                <a:solidFill>
                  <a:srgbClr val="FFFFFF"/>
                </a:solidFill>
              </a:rPr>
              <a:t>Source: FHA SHRP2 </a:t>
            </a:r>
          </a:p>
        </p:txBody>
      </p:sp>
    </p:spTree>
    <p:extLst>
      <p:ext uri="{BB962C8B-B14F-4D97-AF65-F5344CB8AC3E}">
        <p14:creationId xmlns:p14="http://schemas.microsoft.com/office/powerpoint/2010/main" val="408379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20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2000"/>
                                  </p:stCondLst>
                                  <p:childTnLst>
                                    <p:set>
                                      <p:cBhvr>
                                        <p:cTn id="15" dur="1" fill="hold">
                                          <p:stCondLst>
                                            <p:cond delay="0"/>
                                          </p:stCondLst>
                                        </p:cTn>
                                        <p:tgtEl>
                                          <p:spTgt spid="22"/>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nodeType="afterEffect">
                                  <p:stCondLst>
                                    <p:cond delay="200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2000"/>
                                  </p:stCondLst>
                                  <p:childTnLst>
                                    <p:set>
                                      <p:cBhvr>
                                        <p:cTn id="24" dur="1" fill="hold">
                                          <p:stCondLst>
                                            <p:cond delay="0"/>
                                          </p:stCondLst>
                                        </p:cTn>
                                        <p:tgtEl>
                                          <p:spTgt spid="18"/>
                                        </p:tgtEl>
                                        <p:attrNameLst>
                                          <p:attrName>style.visibility</p:attrName>
                                        </p:attrNameLst>
                                      </p:cBhvr>
                                      <p:to>
                                        <p:strVal val="visible"/>
                                      </p:to>
                                    </p:set>
                                  </p:childTnLst>
                                </p:cTn>
                              </p:par>
                            </p:childTnLst>
                          </p:cTn>
                        </p:par>
                        <p:par>
                          <p:cTn id="25" fill="hold">
                            <p:stCondLst>
                              <p:cond delay="8000"/>
                            </p:stCondLst>
                            <p:childTnLst>
                              <p:par>
                                <p:cTn id="26" presetID="1" presetClass="entr" presetSubtype="0" fill="hold" nodeType="afterEffect">
                                  <p:stCondLst>
                                    <p:cond delay="200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10000"/>
                            </p:stCondLst>
                            <p:childTnLst>
                              <p:par>
                                <p:cTn id="29" presetID="1"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par>
                          <p:cTn id="31" fill="hold">
                            <p:stCondLst>
                              <p:cond delay="10000"/>
                            </p:stCondLst>
                            <p:childTnLst>
                              <p:par>
                                <p:cTn id="32" presetID="1" presetClass="entr" presetSubtype="0" fill="hold" nodeType="afterEffect">
                                  <p:stCondLst>
                                    <p:cond delay="2000"/>
                                  </p:stCondLst>
                                  <p:childTnLst>
                                    <p:set>
                                      <p:cBhvr>
                                        <p:cTn id="33" dur="1" fill="hold">
                                          <p:stCondLst>
                                            <p:cond delay="0"/>
                                          </p:stCondLst>
                                        </p:cTn>
                                        <p:tgtEl>
                                          <p:spTgt spid="9"/>
                                        </p:tgtEl>
                                        <p:attrNameLst>
                                          <p:attrName>style.visibility</p:attrName>
                                        </p:attrNameLst>
                                      </p:cBhvr>
                                      <p:to>
                                        <p:strVal val="visible"/>
                                      </p:to>
                                    </p:set>
                                  </p:childTnLst>
                                </p:cTn>
                              </p:par>
                            </p:childTnLst>
                          </p:cTn>
                        </p:par>
                        <p:par>
                          <p:cTn id="34" fill="hold">
                            <p:stCondLst>
                              <p:cond delay="12000"/>
                            </p:stCondLst>
                            <p:childTnLst>
                              <p:par>
                                <p:cTn id="35" presetID="1" presetClass="entr" presetSubtype="0" fill="hold" nodeType="afterEffect">
                                  <p:stCondLst>
                                    <p:cond delay="2000"/>
                                  </p:stCondLst>
                                  <p:childTnLst>
                                    <p:set>
                                      <p:cBhvr>
                                        <p:cTn id="36" dur="1" fill="hold">
                                          <p:stCondLst>
                                            <p:cond delay="0"/>
                                          </p:stCondLst>
                                        </p:cTn>
                                        <p:tgtEl>
                                          <p:spTgt spid="19"/>
                                        </p:tgtEl>
                                        <p:attrNameLst>
                                          <p:attrName>style.visibility</p:attrName>
                                        </p:attrNameLst>
                                      </p:cBhvr>
                                      <p:to>
                                        <p:strVal val="visible"/>
                                      </p:to>
                                    </p:set>
                                  </p:childTnLst>
                                </p:cTn>
                              </p:par>
                            </p:childTnLst>
                          </p:cTn>
                        </p:par>
                        <p:par>
                          <p:cTn id="37" fill="hold">
                            <p:stCondLst>
                              <p:cond delay="14000"/>
                            </p:stCondLst>
                            <p:childTnLst>
                              <p:par>
                                <p:cTn id="38" presetID="1" presetClass="entr" presetSubtype="0" fill="hold" nodeType="afterEffect">
                                  <p:stCondLst>
                                    <p:cond delay="2000"/>
                                  </p:stCondLst>
                                  <p:childTnLst>
                                    <p:set>
                                      <p:cBhvr>
                                        <p:cTn id="39" dur="1" fill="hold">
                                          <p:stCondLst>
                                            <p:cond delay="0"/>
                                          </p:stCondLst>
                                        </p:cTn>
                                        <p:tgtEl>
                                          <p:spTgt spid="20"/>
                                        </p:tgtEl>
                                        <p:attrNameLst>
                                          <p:attrName>style.visibility</p:attrName>
                                        </p:attrNameLst>
                                      </p:cBhvr>
                                      <p:to>
                                        <p:strVal val="visible"/>
                                      </p:to>
                                    </p:set>
                                  </p:childTnLst>
                                </p:cTn>
                              </p:par>
                            </p:childTnLst>
                          </p:cTn>
                        </p:par>
                        <p:par>
                          <p:cTn id="40" fill="hold">
                            <p:stCondLst>
                              <p:cond delay="16000"/>
                            </p:stCondLst>
                            <p:childTnLst>
                              <p:par>
                                <p:cTn id="41" presetID="1"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par>
                          <p:cTn id="43" fill="hold">
                            <p:stCondLst>
                              <p:cond delay="16000"/>
                            </p:stCondLst>
                            <p:childTnLst>
                              <p:par>
                                <p:cTn id="44" presetID="1" presetClass="entr" presetSubtype="0" fill="hold" nodeType="afterEffect">
                                  <p:stCondLst>
                                    <p:cond delay="2000"/>
                                  </p:stCondLst>
                                  <p:childTnLst>
                                    <p:set>
                                      <p:cBhvr>
                                        <p:cTn id="45" dur="1" fill="hold">
                                          <p:stCondLst>
                                            <p:cond delay="0"/>
                                          </p:stCondLst>
                                        </p:cTn>
                                        <p:tgtEl>
                                          <p:spTgt spid="11"/>
                                        </p:tgtEl>
                                        <p:attrNameLst>
                                          <p:attrName>style.visibility</p:attrName>
                                        </p:attrNameLst>
                                      </p:cBhvr>
                                      <p:to>
                                        <p:strVal val="visible"/>
                                      </p:to>
                                    </p:set>
                                  </p:childTnLst>
                                </p:cTn>
                              </p:par>
                            </p:childTnLst>
                          </p:cTn>
                        </p:par>
                        <p:par>
                          <p:cTn id="46" fill="hold">
                            <p:stCondLst>
                              <p:cond delay="18000"/>
                            </p:stCondLst>
                            <p:childTnLst>
                              <p:par>
                                <p:cTn id="47" presetID="1" presetClass="entr" presetSubtype="0" fill="hold" nodeType="afterEffect">
                                  <p:stCondLst>
                                    <p:cond delay="2000"/>
                                  </p:stCondLst>
                                  <p:childTnLst>
                                    <p:set>
                                      <p:cBhvr>
                                        <p:cTn id="48" dur="1" fill="hold">
                                          <p:stCondLst>
                                            <p:cond delay="0"/>
                                          </p:stCondLst>
                                        </p:cTn>
                                        <p:tgtEl>
                                          <p:spTgt spid="17"/>
                                        </p:tgtEl>
                                        <p:attrNameLst>
                                          <p:attrName>style.visibility</p:attrName>
                                        </p:attrNameLst>
                                      </p:cBhvr>
                                      <p:to>
                                        <p:strVal val="visible"/>
                                      </p:to>
                                    </p:set>
                                  </p:childTnLst>
                                </p:cTn>
                              </p:par>
                            </p:childTnLst>
                          </p:cTn>
                        </p:par>
                        <p:par>
                          <p:cTn id="49" fill="hold">
                            <p:stCondLst>
                              <p:cond delay="20000"/>
                            </p:stCondLst>
                            <p:childTnLst>
                              <p:par>
                                <p:cTn id="50" presetID="1" presetClass="entr" presetSubtype="0" fill="hold" nodeType="afterEffect">
                                  <p:stCondLst>
                                    <p:cond delay="2000"/>
                                  </p:stCondLst>
                                  <p:childTnLst>
                                    <p:set>
                                      <p:cBhvr>
                                        <p:cTn id="51" dur="1" fill="hold">
                                          <p:stCondLst>
                                            <p:cond delay="0"/>
                                          </p:stCondLst>
                                        </p:cTn>
                                        <p:tgtEl>
                                          <p:spTgt spid="15"/>
                                        </p:tgtEl>
                                        <p:attrNameLst>
                                          <p:attrName>style.visibility</p:attrName>
                                        </p:attrNameLst>
                                      </p:cBhvr>
                                      <p:to>
                                        <p:strVal val="visible"/>
                                      </p:to>
                                    </p:set>
                                  </p:childTnLst>
                                </p:cTn>
                              </p:par>
                            </p:childTnLst>
                          </p:cTn>
                        </p:par>
                        <p:par>
                          <p:cTn id="52" fill="hold">
                            <p:stCondLst>
                              <p:cond delay="22000"/>
                            </p:stCondLst>
                            <p:childTnLst>
                              <p:par>
                                <p:cTn id="53" presetID="1" presetClass="entr" presetSubtype="0"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par>
                          <p:cTn id="55" fill="hold">
                            <p:stCondLst>
                              <p:cond delay="22000"/>
                            </p:stCondLst>
                            <p:childTnLst>
                              <p:par>
                                <p:cTn id="56" presetID="1" presetClass="entr" presetSubtype="0" fill="hold" nodeType="afterEffect">
                                  <p:stCondLst>
                                    <p:cond delay="2000"/>
                                  </p:stCondLst>
                                  <p:childTnLst>
                                    <p:set>
                                      <p:cBhvr>
                                        <p:cTn id="57" dur="1" fill="hold">
                                          <p:stCondLst>
                                            <p:cond delay="0"/>
                                          </p:stCondLst>
                                        </p:cTn>
                                        <p:tgtEl>
                                          <p:spTgt spid="10"/>
                                        </p:tgtEl>
                                        <p:attrNameLst>
                                          <p:attrName>style.visibility</p:attrName>
                                        </p:attrNameLst>
                                      </p:cBhvr>
                                      <p:to>
                                        <p:strVal val="visible"/>
                                      </p:to>
                                    </p:set>
                                  </p:childTnLst>
                                </p:cTn>
                              </p:par>
                            </p:childTnLst>
                          </p:cTn>
                        </p:par>
                        <p:par>
                          <p:cTn id="58" fill="hold">
                            <p:stCondLst>
                              <p:cond delay="24000"/>
                            </p:stCondLst>
                            <p:childTnLst>
                              <p:par>
                                <p:cTn id="59" presetID="1" presetClass="entr" presetSubtype="0" fill="hold" nodeType="afterEffect">
                                  <p:stCondLst>
                                    <p:cond delay="200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Tanker/Tender Operations</a:t>
            </a:r>
            <a:endParaRPr lang="en-US" dirty="0"/>
          </a:p>
        </p:txBody>
      </p:sp>
      <p:sp>
        <p:nvSpPr>
          <p:cNvPr id="3" name="Content Placeholder 2"/>
          <p:cNvSpPr>
            <a:spLocks noGrp="1"/>
          </p:cNvSpPr>
          <p:nvPr>
            <p:ph idx="1"/>
          </p:nvPr>
        </p:nvSpPr>
        <p:spPr/>
        <p:txBody>
          <a:bodyPr/>
          <a:lstStyle/>
          <a:p>
            <a:r>
              <a:rPr lang="en-US" dirty="0"/>
              <a:t>Policy on use of warning devices</a:t>
            </a:r>
          </a:p>
          <a:p>
            <a:r>
              <a:rPr lang="en-US" dirty="0"/>
              <a:t>Specialized water shuttle training</a:t>
            </a:r>
          </a:p>
          <a:p>
            <a:endParaRPr lang="en-US" dirty="0"/>
          </a:p>
        </p:txBody>
      </p:sp>
      <p:pic>
        <p:nvPicPr>
          <p:cNvPr id="5" name="Content Placeholder 4"/>
          <p:cNvPicPr>
            <a:picLocks noGrp="1" noChangeAspect="1"/>
          </p:cNvPicPr>
          <p:nvPr>
            <p:ph sz="half" idx="4294967295"/>
          </p:nvPr>
        </p:nvPicPr>
        <p:blipFill rotWithShape="1">
          <a:blip r:embed="rId2" cstate="print">
            <a:extLst>
              <a:ext uri="{28A0092B-C50C-407E-A947-70E740481C1C}">
                <a14:useLocalDpi xmlns:a14="http://schemas.microsoft.com/office/drawing/2010/main" val="0"/>
              </a:ext>
            </a:extLst>
          </a:blip>
          <a:srcRect l="20545"/>
          <a:stretch/>
        </p:blipFill>
        <p:spPr>
          <a:xfrm>
            <a:off x="3319669" y="3736275"/>
            <a:ext cx="2504661" cy="2364230"/>
          </a:xfr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878" t="-2" r="14750" b="-2"/>
          <a:stretch/>
        </p:blipFill>
        <p:spPr>
          <a:xfrm>
            <a:off x="407504" y="3733801"/>
            <a:ext cx="2504661" cy="236670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20628"/>
          <a:stretch/>
        </p:blipFill>
        <p:spPr>
          <a:xfrm>
            <a:off x="6231834" y="3733799"/>
            <a:ext cx="2504661" cy="2366706"/>
          </a:xfrm>
          <a:prstGeom prst="rect">
            <a:avLst/>
          </a:prstGeom>
        </p:spPr>
      </p:pic>
    </p:spTree>
    <p:extLst>
      <p:ext uri="{BB962C8B-B14F-4D97-AF65-F5344CB8AC3E}">
        <p14:creationId xmlns:p14="http://schemas.microsoft.com/office/powerpoint/2010/main" val="2546216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Tiller Operations</a:t>
            </a:r>
            <a:endParaRPr lang="en-US" dirty="0"/>
          </a:p>
        </p:txBody>
      </p:sp>
      <p:sp>
        <p:nvSpPr>
          <p:cNvPr id="3" name="Content Placeholder 2"/>
          <p:cNvSpPr>
            <a:spLocks noGrp="1"/>
          </p:cNvSpPr>
          <p:nvPr>
            <p:ph sz="half" idx="1"/>
          </p:nvPr>
        </p:nvSpPr>
        <p:spPr>
          <a:xfrm>
            <a:off x="152400" y="2209800"/>
            <a:ext cx="8991600" cy="4190999"/>
          </a:xfrm>
        </p:spPr>
        <p:txBody>
          <a:bodyPr>
            <a:normAutofit/>
          </a:bodyPr>
          <a:lstStyle/>
          <a:p>
            <a:r>
              <a:rPr lang="en-US" sz="3200" dirty="0"/>
              <a:t>Increase in numbers</a:t>
            </a:r>
          </a:p>
          <a:p>
            <a:r>
              <a:rPr lang="en-US" sz="3200" dirty="0"/>
              <a:t>Specialized training</a:t>
            </a:r>
          </a:p>
          <a:p>
            <a:pPr lvl="1"/>
            <a:r>
              <a:rPr lang="en-US" sz="2800" dirty="0"/>
              <a:t>Speed and relative speed </a:t>
            </a:r>
          </a:p>
          <a:p>
            <a:pPr lvl="1"/>
            <a:r>
              <a:rPr lang="en-US" sz="2800" dirty="0"/>
              <a:t>Physical forces exaggerated</a:t>
            </a:r>
          </a:p>
          <a:p>
            <a:pPr lvl="1"/>
            <a:r>
              <a:rPr lang="en-US" sz="2800" dirty="0"/>
              <a:t>Tiller steering should only occur when absolutely necessary to aid in vehicle operation and maneuvering</a:t>
            </a:r>
          </a:p>
          <a:p>
            <a:pPr lvl="1"/>
            <a:r>
              <a:rPr lang="en-US" sz="2800" dirty="0"/>
              <a:t>Hand positioning for tiller operator is 8 and 4</a:t>
            </a:r>
          </a:p>
          <a:p>
            <a:pPr lvl="1"/>
            <a:endParaRPr lang="en-US" dirty="0"/>
          </a:p>
        </p:txBody>
      </p:sp>
      <p:pic>
        <p:nvPicPr>
          <p:cNvPr id="125954" name="Picture 2" descr="http://www.withthecommand.com/image0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333650"/>
            <a:ext cx="3371192" cy="1618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620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Controlled Intersection</a:t>
            </a:r>
          </a:p>
        </p:txBody>
      </p:sp>
      <p:sp>
        <p:nvSpPr>
          <p:cNvPr id="3" name="Content Placeholder 2"/>
          <p:cNvSpPr>
            <a:spLocks noGrp="1"/>
          </p:cNvSpPr>
          <p:nvPr>
            <p:ph sz="half" idx="1"/>
          </p:nvPr>
        </p:nvSpPr>
        <p:spPr/>
        <p:txBody>
          <a:bodyPr>
            <a:normAutofit lnSpcReduction="10000"/>
          </a:bodyPr>
          <a:lstStyle/>
          <a:p>
            <a:endParaRPr lang="en-US" dirty="0"/>
          </a:p>
          <a:p>
            <a:endParaRPr lang="en-US" dirty="0"/>
          </a:p>
        </p:txBody>
      </p:sp>
      <p:sp>
        <p:nvSpPr>
          <p:cNvPr id="5" name="Text Placeholder 4"/>
          <p:cNvSpPr>
            <a:spLocks noGrp="1"/>
          </p:cNvSpPr>
          <p:nvPr>
            <p:ph sz="half" idx="2"/>
          </p:nvPr>
        </p:nvSpPr>
        <p:spPr>
          <a:xfrm>
            <a:off x="304800" y="1828800"/>
            <a:ext cx="4267200" cy="4525963"/>
          </a:xfrm>
        </p:spPr>
        <p:txBody>
          <a:bodyPr>
            <a:normAutofit lnSpcReduction="10000"/>
          </a:bodyPr>
          <a:lstStyle/>
          <a:p>
            <a:r>
              <a:rPr lang="en-US" sz="3200" dirty="0"/>
              <a:t>Be aware of “stale” green and prepare to stop</a:t>
            </a:r>
          </a:p>
          <a:p>
            <a:r>
              <a:rPr lang="en-US" sz="3200" dirty="0"/>
              <a:t>Change siren cadence not less than 200’ before intersection</a:t>
            </a:r>
          </a:p>
          <a:p>
            <a:r>
              <a:rPr lang="en-US" sz="3200" dirty="0"/>
              <a:t>Scan intersection for possible passing options</a:t>
            </a:r>
          </a:p>
          <a:p>
            <a:endParaRPr lang="en-US" dirty="0"/>
          </a:p>
          <a:p>
            <a:endParaRPr lang="en-US" dirty="0"/>
          </a:p>
          <a:p>
            <a:endParaRPr lang="en-US" dirty="0"/>
          </a:p>
        </p:txBody>
      </p:sp>
      <p:pic>
        <p:nvPicPr>
          <p:cNvPr id="7"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r="13984"/>
          <a:stretch/>
        </p:blipFill>
        <p:spPr>
          <a:xfrm>
            <a:off x="4746812" y="2286000"/>
            <a:ext cx="3854824" cy="2983085"/>
          </a:xfrm>
          <a:prstGeom prst="rect">
            <a:avLst/>
          </a:prstGeom>
        </p:spPr>
      </p:pic>
    </p:spTree>
    <p:extLst>
      <p:ext uri="{BB962C8B-B14F-4D97-AF65-F5344CB8AC3E}">
        <p14:creationId xmlns:p14="http://schemas.microsoft.com/office/powerpoint/2010/main" val="2508042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1676400"/>
            <a:ext cx="8229600" cy="4953000"/>
          </a:xfrm>
        </p:spPr>
        <p:txBody>
          <a:bodyPr>
            <a:normAutofit lnSpcReduction="10000"/>
          </a:bodyPr>
          <a:lstStyle/>
          <a:p>
            <a:pPr lvl="0"/>
            <a:r>
              <a:rPr lang="en-US" dirty="0">
                <a:solidFill>
                  <a:srgbClr val="FFFFFF"/>
                </a:solidFill>
              </a:rPr>
              <a:t>NFPA 1500 complete stop guidelines</a:t>
            </a:r>
          </a:p>
          <a:p>
            <a:pPr lvl="1"/>
            <a:r>
              <a:rPr lang="en-US" dirty="0">
                <a:solidFill>
                  <a:srgbClr val="FFFFFF"/>
                </a:solidFill>
              </a:rPr>
              <a:t>When directed by law enforcement</a:t>
            </a:r>
          </a:p>
          <a:p>
            <a:pPr lvl="1"/>
            <a:r>
              <a:rPr lang="en-US" dirty="0">
                <a:solidFill>
                  <a:srgbClr val="FFFFFF"/>
                </a:solidFill>
              </a:rPr>
              <a:t>Red traffic lights</a:t>
            </a:r>
          </a:p>
          <a:p>
            <a:pPr lvl="1"/>
            <a:r>
              <a:rPr lang="en-US" dirty="0">
                <a:solidFill>
                  <a:srgbClr val="FFFFFF"/>
                </a:solidFill>
              </a:rPr>
              <a:t>Stop signs</a:t>
            </a:r>
          </a:p>
          <a:p>
            <a:pPr lvl="1"/>
            <a:r>
              <a:rPr lang="en-US" dirty="0">
                <a:solidFill>
                  <a:srgbClr val="FFFFFF"/>
                </a:solidFill>
              </a:rPr>
              <a:t>Negative right of way intersections</a:t>
            </a:r>
          </a:p>
          <a:p>
            <a:pPr lvl="1"/>
            <a:r>
              <a:rPr lang="en-US" dirty="0">
                <a:solidFill>
                  <a:srgbClr val="FFFFFF"/>
                </a:solidFill>
              </a:rPr>
              <a:t>When driver can not account for all lanes</a:t>
            </a:r>
          </a:p>
          <a:p>
            <a:pPr lvl="1"/>
            <a:r>
              <a:rPr lang="en-US" dirty="0">
                <a:solidFill>
                  <a:srgbClr val="FFFFFF"/>
                </a:solidFill>
              </a:rPr>
              <a:t>When other intersection hazards are present</a:t>
            </a:r>
          </a:p>
          <a:p>
            <a:pPr lvl="1"/>
            <a:r>
              <a:rPr lang="en-US" dirty="0">
                <a:solidFill>
                  <a:srgbClr val="FFFFFF"/>
                </a:solidFill>
              </a:rPr>
              <a:t>Stopped school bus with flashing warning lights</a:t>
            </a:r>
          </a:p>
          <a:p>
            <a:pPr lvl="0"/>
            <a:r>
              <a:rPr lang="en-US" dirty="0">
                <a:solidFill>
                  <a:srgbClr val="FFFFFF"/>
                </a:solidFill>
              </a:rPr>
              <a:t>Establish eye contact with other vehicle drivers</a:t>
            </a:r>
          </a:p>
          <a:p>
            <a:endParaRPr lang="en-US" dirty="0"/>
          </a:p>
        </p:txBody>
      </p:sp>
      <p:sp>
        <p:nvSpPr>
          <p:cNvPr id="6" name="Title 1"/>
          <p:cNvSpPr>
            <a:spLocks noGrp="1"/>
          </p:cNvSpPr>
          <p:nvPr>
            <p:ph type="title"/>
          </p:nvPr>
        </p:nvSpPr>
        <p:spPr/>
        <p:txBody>
          <a:bodyPr>
            <a:normAutofit fontScale="90000"/>
          </a:bodyPr>
          <a:lstStyle/>
          <a:p>
            <a:r>
              <a:rPr lang="en-US" dirty="0"/>
              <a:t>Controlled Intersection</a:t>
            </a:r>
          </a:p>
        </p:txBody>
      </p:sp>
      <p:sp>
        <p:nvSpPr>
          <p:cNvPr id="4" name="TextBox 3"/>
          <p:cNvSpPr txBox="1"/>
          <p:nvPr/>
        </p:nvSpPr>
        <p:spPr>
          <a:xfrm>
            <a:off x="6934200" y="6179386"/>
            <a:ext cx="2057400" cy="369332"/>
          </a:xfrm>
          <a:prstGeom prst="rect">
            <a:avLst/>
          </a:prstGeom>
          <a:noFill/>
        </p:spPr>
        <p:txBody>
          <a:bodyPr wrap="square" rtlCol="0">
            <a:spAutoFit/>
          </a:bodyPr>
          <a:lstStyle/>
          <a:p>
            <a:r>
              <a:rPr lang="en-US" dirty="0">
                <a:solidFill>
                  <a:schemeClr val="bg1"/>
                </a:solidFill>
              </a:rPr>
              <a:t>PM Fill-In</a:t>
            </a:r>
          </a:p>
        </p:txBody>
      </p:sp>
    </p:spTree>
    <p:extLst>
      <p:ext uri="{BB962C8B-B14F-4D97-AF65-F5344CB8AC3E}">
        <p14:creationId xmlns:p14="http://schemas.microsoft.com/office/powerpoint/2010/main" val="2398732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normAutofit fontScale="90000"/>
          </a:bodyPr>
          <a:lstStyle/>
          <a:p>
            <a:r>
              <a:rPr lang="en-US" altLang="en-US" dirty="0"/>
              <a:t>Special Intersections</a:t>
            </a:r>
          </a:p>
        </p:txBody>
      </p:sp>
      <p:pic>
        <p:nvPicPr>
          <p:cNvPr id="70659" name="Content Placeholder 3" descr="http://www.aerialphotosofnj.com/_images/_photos/aerial/traffic/aerial_photo_scene_nj_accident_scene_4.jpg"/>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409003" y="1905000"/>
            <a:ext cx="6325993" cy="4221163"/>
          </a:xfrm>
        </p:spPr>
      </p:pic>
    </p:spTree>
    <p:extLst>
      <p:ext uri="{BB962C8B-B14F-4D97-AF65-F5344CB8AC3E}">
        <p14:creationId xmlns:p14="http://schemas.microsoft.com/office/powerpoint/2010/main" val="466610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152400" y="457200"/>
            <a:ext cx="8991600" cy="685800"/>
          </a:xfrm>
        </p:spPr>
        <p:txBody>
          <a:bodyPr>
            <a:noAutofit/>
          </a:bodyPr>
          <a:lstStyle/>
          <a:p>
            <a:r>
              <a:rPr lang="en-US" altLang="en-US" sz="3600" dirty="0"/>
              <a:t>Road  Surface Conditions That Impact Traction</a:t>
            </a:r>
          </a:p>
        </p:txBody>
      </p:sp>
      <p:sp>
        <p:nvSpPr>
          <p:cNvPr id="3" name="Content Placeholder 2"/>
          <p:cNvSpPr>
            <a:spLocks noGrp="1"/>
          </p:cNvSpPr>
          <p:nvPr>
            <p:ph idx="1"/>
          </p:nvPr>
        </p:nvSpPr>
        <p:spPr/>
        <p:txBody>
          <a:bodyPr>
            <a:normAutofit/>
          </a:bodyPr>
          <a:lstStyle/>
          <a:p>
            <a:pPr marL="514350" indent="-514350">
              <a:buFontTx/>
              <a:buAutoNum type="arabicPeriod"/>
              <a:defRPr/>
            </a:pPr>
            <a:r>
              <a:rPr lang="en-US" dirty="0"/>
              <a:t>Rain/Standing water</a:t>
            </a:r>
          </a:p>
          <a:p>
            <a:pPr marL="514350" indent="-514350">
              <a:buFontTx/>
              <a:buAutoNum type="arabicPeriod"/>
              <a:defRPr/>
            </a:pPr>
            <a:r>
              <a:rPr lang="en-US" dirty="0"/>
              <a:t>Snow and ice (frost)</a:t>
            </a:r>
          </a:p>
          <a:p>
            <a:pPr marL="514350" indent="-514350">
              <a:buFontTx/>
              <a:buAutoNum type="arabicPeriod"/>
              <a:defRPr/>
            </a:pPr>
            <a:r>
              <a:rPr lang="en-US" dirty="0"/>
              <a:t>Wet leaves</a:t>
            </a:r>
          </a:p>
          <a:p>
            <a:pPr marL="514350" indent="-514350">
              <a:buFontTx/>
              <a:buAutoNum type="arabicPeriod"/>
              <a:defRPr/>
            </a:pPr>
            <a:r>
              <a:rPr lang="en-US" dirty="0"/>
              <a:t>Excessive heat</a:t>
            </a:r>
          </a:p>
          <a:p>
            <a:pPr marL="514350" indent="-514350">
              <a:buFontTx/>
              <a:buAutoNum type="arabicPeriod"/>
              <a:defRPr/>
            </a:pPr>
            <a:r>
              <a:rPr lang="en-US" dirty="0"/>
              <a:t>Loose gravel, sand and stone</a:t>
            </a:r>
          </a:p>
          <a:p>
            <a:pPr marL="514350" indent="-514350">
              <a:buFontTx/>
              <a:buAutoNum type="arabicPeriod"/>
              <a:defRPr/>
            </a:pPr>
            <a:r>
              <a:rPr lang="en-US" dirty="0"/>
              <a:t>Damaged or uneven surface</a:t>
            </a:r>
          </a:p>
        </p:txBody>
      </p:sp>
    </p:spTree>
    <p:extLst>
      <p:ext uri="{BB962C8B-B14F-4D97-AF65-F5344CB8AC3E}">
        <p14:creationId xmlns:p14="http://schemas.microsoft.com/office/powerpoint/2010/main" val="145383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normAutofit fontScale="90000"/>
          </a:bodyPr>
          <a:lstStyle/>
          <a:p>
            <a:r>
              <a:rPr lang="en-US" altLang="en-US"/>
              <a:t>Identifying Slippery Surfaces</a:t>
            </a:r>
            <a:endParaRPr lang="en-US" altLang="en-US" dirty="0"/>
          </a:p>
        </p:txBody>
      </p:sp>
      <p:sp>
        <p:nvSpPr>
          <p:cNvPr id="3" name="Content Placeholder 2"/>
          <p:cNvSpPr>
            <a:spLocks noGrp="1"/>
          </p:cNvSpPr>
          <p:nvPr>
            <p:ph idx="1"/>
          </p:nvPr>
        </p:nvSpPr>
        <p:spPr/>
        <p:txBody>
          <a:bodyPr/>
          <a:lstStyle/>
          <a:p>
            <a:pPr marL="0" indent="0">
              <a:buNone/>
            </a:pPr>
            <a:r>
              <a:rPr lang="en-US" dirty="0"/>
              <a:t>1. Shaded areas – Shady parts of the road will remain icy long after open areas have melted</a:t>
            </a:r>
          </a:p>
          <a:p>
            <a:pPr marL="0" indent="0">
              <a:buNone/>
            </a:pPr>
            <a:r>
              <a:rPr lang="en-US" dirty="0"/>
              <a:t>2. Bridges – When the temperature drops, bridges will freeze before the road will. Be especially careful when the temperature is close to 32 degrees Fahrenheit</a:t>
            </a:r>
          </a:p>
          <a:p>
            <a:endParaRPr lang="en-US" dirty="0"/>
          </a:p>
        </p:txBody>
      </p:sp>
    </p:spTree>
    <p:extLst>
      <p:ext uri="{BB962C8B-B14F-4D97-AF65-F5344CB8AC3E}">
        <p14:creationId xmlns:p14="http://schemas.microsoft.com/office/powerpoint/2010/main" val="39677163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Warren\LOCALS~1\Temp\articulate\presenter\imgtemp\niin6ZAl_files\slide0001_image001.jpg"/>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Warren\LOCALS~1\Temp\articulate\presenter\imgtemp\I1tdy5cu_files\slide0001_image001.jpg"/>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Warren\LOCALS~1\Temp\articulate\presenter\imgtemp\Ol1WykA6_files\slide0001_image001.jpg"/>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Warren\LOCALS~1\Temp\articulate\presenter\imgtemp\3JKFHmgF_files\slide0001_image001.jpg"/>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05960d19-457a-42e5-a8ad-da680a5d398a"/>
  <p:tag name="ARTICULATE_SLIDE_PAUSE" val="1"/>
  <p:tag name="ARTICULATE_NAV_LEVEL" val="1"/>
  <p:tag name="ARTICULATE_PLAYLIST_ID" val="-1"/>
  <p:tag name="ARTICULATE_LOCK_SLIDE" val="0"/>
  <p:tag name="ARTICULATE_SLIDE_NAV" val="98"/>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c41b6d77-a445-4bb0-b49c-763d005411bf"/>
  <p:tag name="ARTICULATE_SLIDE_PAUSE" val="1"/>
  <p:tag name="ARTICULATE_NAV_LEVEL" val="1"/>
  <p:tag name="ARTICULATE_PLAYLIST_ID" val="-1"/>
  <p:tag name="ARTICULATE_LOCK_SLIDE" val="0"/>
  <p:tag name="ARTICULATE_SLIDE_NAV" val="99"/>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Warren\LOCALS~1\Temp\articulate\presenter\imgtemp\fbSOnurV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290e49b8-cd36-4a4f-b3c3-5eea96eb6cc6"/>
  <p:tag name="ARTICULATE_SLIDE_PAUSE" val="1"/>
  <p:tag name="ARTICULATE_NAV_LEVEL" val="1"/>
  <p:tag name="ARTICULATE_PLAYLIST_ID" val="-1"/>
  <p:tag name="ARTICULATE_LOCK_SLIDE" val="0"/>
  <p:tag name="ARTICULATE_SLIDE_NAV" val="101"/>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cb151d45-393e-4f94-9d42-5f515989c5e3"/>
  <p:tag name="ARTICULATE_SLIDE_PAUSE" val="1"/>
  <p:tag name="ARTICULATE_NAV_LEVEL" val="1"/>
  <p:tag name="ARTICULATE_PLAYLIST_ID" val="-1"/>
  <p:tag name="ARTICULATE_LOCK_SLIDE" val="0"/>
  <p:tag name="ARTICULATE_SLIDE_NAV" val="126"/>
</p:tagLst>
</file>

<file path=ppt/tags/tag7.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8.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c8f89662-422c-42be-b5e2-66809eebe4b6"/>
  <p:tag name="ARTICULATE_SLIDE_PAUSE" val="1"/>
  <p:tag name="ARTICULATE_NAV_LEVEL" val="1"/>
  <p:tag name="ARTICULATE_PLAYLIST_ID" val="-1"/>
  <p:tag name="ARTICULATE_LOCK_SLIDE" val="0"/>
  <p:tag name="ARTICULATE_SLIDE_NAV" val="116"/>
</p:tagLst>
</file>

<file path=ppt/theme/theme1.xml><?xml version="1.0" encoding="utf-8"?>
<a:theme xmlns:a="http://schemas.openxmlformats.org/drawingml/2006/main" name="Office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show</Template>
  <TotalTime>25421</TotalTime>
  <Words>2465</Words>
  <Application>Microsoft Office PowerPoint</Application>
  <PresentationFormat>On-screen Show (4:3)</PresentationFormat>
  <Paragraphs>315</Paragraphs>
  <Slides>48</Slides>
  <Notes>36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48</vt:i4>
      </vt:variant>
    </vt:vector>
  </HeadingPairs>
  <TitlesOfParts>
    <vt:vector size="57" baseType="lpstr">
      <vt:lpstr>Arial</vt:lpstr>
      <vt:lpstr>Arial Narrow</vt:lpstr>
      <vt:lpstr>Calibri</vt:lpstr>
      <vt:lpstr>Century Gothic</vt:lpstr>
      <vt:lpstr>Monotype Sorts</vt:lpstr>
      <vt:lpstr>Times</vt:lpstr>
      <vt:lpstr>Office Theme</vt:lpstr>
      <vt:lpstr>1_Custom Design</vt:lpstr>
      <vt:lpstr>2_Custom Design</vt:lpstr>
      <vt:lpstr>Intersections</vt:lpstr>
      <vt:lpstr>Basic Maneuvers</vt:lpstr>
      <vt:lpstr>Uncontrolled Intersection</vt:lpstr>
      <vt:lpstr>Controlled Intersection</vt:lpstr>
      <vt:lpstr>Controlled Intersection</vt:lpstr>
      <vt:lpstr>Controlled Intersection</vt:lpstr>
      <vt:lpstr>Special Intersections</vt:lpstr>
      <vt:lpstr>Road  Surface Conditions That Impact Traction</vt:lpstr>
      <vt:lpstr>Identifying Slippery Surfaces</vt:lpstr>
      <vt:lpstr>Identifying Slippery Surfaces (Cont’d)</vt:lpstr>
      <vt:lpstr>Identifying Slippery Surfaces (Cont’d)</vt:lpstr>
      <vt:lpstr>Operating Under Adverse Conditions</vt:lpstr>
      <vt:lpstr>Night Driving</vt:lpstr>
      <vt:lpstr>Operating Under Adverse Conditions</vt:lpstr>
      <vt:lpstr>Best Practices for High Winds</vt:lpstr>
      <vt:lpstr>The Driver</vt:lpstr>
      <vt:lpstr>Railroad Crossing Safety</vt:lpstr>
      <vt:lpstr>Railroad Crossing Safety</vt:lpstr>
      <vt:lpstr>Railroad Crossing Safety</vt:lpstr>
      <vt:lpstr>Railroad Crossing Safety</vt:lpstr>
      <vt:lpstr> Active  Crossing Example</vt:lpstr>
      <vt:lpstr>Best Practices for Railroad Crossings   </vt:lpstr>
      <vt:lpstr>Railroad Crossing Life Saving Practices (Cont’d)</vt:lpstr>
      <vt:lpstr>Railroad Crossing Life Saving Practices (Cont’d)</vt:lpstr>
      <vt:lpstr>Collision Avoidance</vt:lpstr>
      <vt:lpstr>POV Response</vt:lpstr>
      <vt:lpstr>Placement of Vehicles at Highway Incidents</vt:lpstr>
      <vt:lpstr>MUTCD  </vt:lpstr>
      <vt:lpstr>MUTCD 2009</vt:lpstr>
      <vt:lpstr>Section 1A.12  </vt:lpstr>
      <vt:lpstr>Section 6D.03 Worker Safety</vt:lpstr>
      <vt:lpstr>Lateral Buffer Space</vt:lpstr>
      <vt:lpstr>Linear vs. Multi-Lane Blocking</vt:lpstr>
      <vt:lpstr>Critical Wheel Angle</vt:lpstr>
      <vt:lpstr>Zero Buffer</vt:lpstr>
      <vt:lpstr>Zero Buffer</vt:lpstr>
      <vt:lpstr>Lane(s) +1 Blocking</vt:lpstr>
      <vt:lpstr>Lane(s) +1 Blocking Protected Work Space </vt:lpstr>
      <vt:lpstr>Lane(s) +1 Blocking Patient Loading</vt:lpstr>
      <vt:lpstr>Lane(s) +1 Blocking Vehicle Fires</vt:lpstr>
      <vt:lpstr>Federal Regulation</vt:lpstr>
      <vt:lpstr>Shortcoming of Wearing No Vest!</vt:lpstr>
      <vt:lpstr>Exception</vt:lpstr>
      <vt:lpstr>Temporary Traffic Control Zone</vt:lpstr>
      <vt:lpstr>Easy Reference</vt:lpstr>
      <vt:lpstr>PowerPoint Presentation</vt:lpstr>
      <vt:lpstr>Tanker/Tender Operations</vt:lpstr>
      <vt:lpstr>Tiller Operations</vt:lpstr>
    </vt:vector>
  </TitlesOfParts>
  <Company>espcg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dc:creator>
  <cp:lastModifiedBy>Richard M. Gurba</cp:lastModifiedBy>
  <cp:revision>1049</cp:revision>
  <cp:lastPrinted>2013-10-30T13:04:09Z</cp:lastPrinted>
  <dcterms:created xsi:type="dcterms:W3CDTF">2007-12-31T14:23:53Z</dcterms:created>
  <dcterms:modified xsi:type="dcterms:W3CDTF">2024-04-25T13:42:57Z</dcterms:modified>
</cp:coreProperties>
</file>