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683" r:id="rId2"/>
    <p:sldMasterId id="2147483701" r:id="rId3"/>
  </p:sldMasterIdLst>
  <p:notesMasterIdLst>
    <p:notesMasterId r:id="rId60"/>
  </p:notesMasterIdLst>
  <p:handoutMasterIdLst>
    <p:handoutMasterId r:id="rId61"/>
  </p:handoutMasterIdLst>
  <p:sldIdLst>
    <p:sldId id="421" r:id="rId4"/>
    <p:sldId id="1483" r:id="rId5"/>
    <p:sldId id="1484" r:id="rId6"/>
    <p:sldId id="1487" r:id="rId7"/>
    <p:sldId id="1488" r:id="rId8"/>
    <p:sldId id="1489" r:id="rId9"/>
    <p:sldId id="1490" r:id="rId10"/>
    <p:sldId id="1491" r:id="rId11"/>
    <p:sldId id="1548" r:id="rId12"/>
    <p:sldId id="1549" r:id="rId13"/>
    <p:sldId id="1550" r:id="rId14"/>
    <p:sldId id="1551" r:id="rId15"/>
    <p:sldId id="1552" r:id="rId16"/>
    <p:sldId id="1553" r:id="rId17"/>
    <p:sldId id="1554" r:id="rId18"/>
    <p:sldId id="1555" r:id="rId19"/>
    <p:sldId id="1556" r:id="rId20"/>
    <p:sldId id="1557" r:id="rId21"/>
    <p:sldId id="1558" r:id="rId22"/>
    <p:sldId id="1559" r:id="rId23"/>
    <p:sldId id="1560" r:id="rId24"/>
    <p:sldId id="1561" r:id="rId25"/>
    <p:sldId id="1562" r:id="rId26"/>
    <p:sldId id="1563" r:id="rId27"/>
    <p:sldId id="1564" r:id="rId28"/>
    <p:sldId id="1565" r:id="rId29"/>
    <p:sldId id="1492" r:id="rId30"/>
    <p:sldId id="1493" r:id="rId31"/>
    <p:sldId id="1494" r:id="rId32"/>
    <p:sldId id="1495" r:id="rId33"/>
    <p:sldId id="1496" r:id="rId34"/>
    <p:sldId id="1497" r:id="rId35"/>
    <p:sldId id="1498" r:id="rId36"/>
    <p:sldId id="1499" r:id="rId37"/>
    <p:sldId id="1500" r:id="rId38"/>
    <p:sldId id="1501" r:id="rId39"/>
    <p:sldId id="958" r:id="rId40"/>
    <p:sldId id="960" r:id="rId41"/>
    <p:sldId id="959" r:id="rId42"/>
    <p:sldId id="961" r:id="rId43"/>
    <p:sldId id="962" r:id="rId44"/>
    <p:sldId id="963" r:id="rId45"/>
    <p:sldId id="964" r:id="rId46"/>
    <p:sldId id="965" r:id="rId47"/>
    <p:sldId id="966" r:id="rId48"/>
    <p:sldId id="967" r:id="rId49"/>
    <p:sldId id="968" r:id="rId50"/>
    <p:sldId id="969" r:id="rId51"/>
    <p:sldId id="970" r:id="rId52"/>
    <p:sldId id="971" r:id="rId53"/>
    <p:sldId id="972" r:id="rId54"/>
    <p:sldId id="973" r:id="rId55"/>
    <p:sldId id="974" r:id="rId56"/>
    <p:sldId id="975" r:id="rId57"/>
    <p:sldId id="1528" r:id="rId58"/>
    <p:sldId id="1107" r:id="rId5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465" autoAdjust="0"/>
    <p:restoredTop sz="88333" autoAdjust="0"/>
  </p:normalViewPr>
  <p:slideViewPr>
    <p:cSldViewPr>
      <p:cViewPr varScale="1">
        <p:scale>
          <a:sx n="101" d="100"/>
          <a:sy n="101" d="100"/>
        </p:scale>
        <p:origin x="20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6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393D07-1ADF-43EB-B685-43684A47D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1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E5A3A2-8DF0-4818-AF35-667E7A97B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05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9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Module Goal</a:t>
            </a:r>
          </a:p>
        </p:txBody>
      </p:sp>
      <p:sp>
        <p:nvSpPr>
          <p:cNvPr id="369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097F74-8AA6-41DB-8FD6-E3A6B6444ABC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7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77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2C5F0C-54DB-45C6-8CD2-C3C72CFA8943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78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C2F2B0-6488-461C-9ED8-29B56FDD1EA7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9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79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6520B6-9DB8-4A63-8D71-7EB78246809F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0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 New</a:t>
            </a:r>
          </a:p>
        </p:txBody>
      </p:sp>
      <p:sp>
        <p:nvSpPr>
          <p:cNvPr id="380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9C2E5A-9B88-47B5-A03D-F8B71A0F7291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1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81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C4A92A-6848-4D3D-B3A5-696969F7B065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2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82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CE1C6D-ED5B-4D29-9639-2DF58FB217B4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4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84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D201DC-A17E-43EA-8C96-248023898754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5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85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70E363-339A-4AAC-B6E9-3F48F2A8FAAE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0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90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604CF4-028E-4A47-8024-5BA7FCB6D5E3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2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92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6C511B-B904-4B56-A138-F53878A9C757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CF77B5-9761-4832-A629-E6ED1DD2DC87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6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New- Exercise</a:t>
            </a:r>
          </a:p>
        </p:txBody>
      </p:sp>
      <p:sp>
        <p:nvSpPr>
          <p:cNvPr id="386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ED728B-7625-4156-A68D-2AD6F87D2C57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2902B1-B64B-48C9-A8A5-246C7BEBDCE7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F35E8-37E2-4821-B45B-A678051FC979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1003B-6EB1-4FA6-BB19-4B487B3591AA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5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395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C4DEEA-26C5-4EFB-8E9A-9B22881D2F7C}" type="slidenum">
              <a:rPr lang="en-US" altLang="en-US" smtClean="0"/>
              <a:pPr eaLnBrk="1" hangingPunct="1"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6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96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ADA6BE-7545-458B-9B89-6CD02FB9A70F}" type="slidenum">
              <a:rPr lang="en-US" altLang="en-US" smtClean="0"/>
              <a:pPr eaLnBrk="1" hangingPunct="1"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7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97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989996-6FE2-4372-99F5-1F8E2C7573D8}" type="slidenum">
              <a:rPr lang="en-US" altLang="en-US" smtClean="0"/>
              <a:pPr eaLnBrk="1" hangingPunct="1"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8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98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E3971DD-826C-4812-83DE-1919F714E236}" type="slidenum">
              <a:rPr lang="en-US" altLang="en-US" smtClean="0"/>
              <a:pPr eaLnBrk="1" hangingPunct="1"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99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E64A68B-02EE-4679-A604-E34764618569}" type="slidenum">
              <a:rPr lang="en-US" altLang="en-US" smtClean="0"/>
              <a:pPr eaLnBrk="1" hangingPunct="1"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0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00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038D63-433D-4E62-A5D7-28B33180E86A}" type="slidenum">
              <a:rPr lang="en-US" altLang="en-US" smtClean="0"/>
              <a:pPr eaLnBrk="1" hangingPunct="1"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1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71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523900-B9FA-4FF2-B292-2A9CE7E779CD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1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01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26C13D-33E6-4822-B4EC-2414F7045291}" type="slidenum">
              <a:rPr lang="en-US" altLang="en-US" smtClean="0"/>
              <a:pPr eaLnBrk="1" hangingPunct="1"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2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02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E4BCEA-AF4A-403B-AFD3-E59B5C03CB02}" type="slidenum">
              <a:rPr lang="en-US" altLang="en-US" smtClean="0"/>
              <a:pPr eaLnBrk="1" hangingPunct="1"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7F083A-FC8C-42AD-B7FC-EC81CAB29F3E}" type="slidenum">
              <a:rPr lang="en-US" altLang="en-US" smtClean="0"/>
              <a:pPr eaLnBrk="1" hangingPunct="1"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4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04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53378E-DEFF-4E11-B1A5-51C0CCACD451}" type="slidenum">
              <a:rPr lang="en-US" altLang="en-US" smtClean="0"/>
              <a:pPr eaLnBrk="1" hangingPunct="1"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459FDB-0191-4226-8146-93173E54C4B0}" type="slidenum">
              <a:rPr lang="en-US" altLang="en-US" smtClean="0"/>
              <a:pPr eaLnBrk="1" hangingPunct="1"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CC2419-13DF-45F9-8FC7-4F31CDB2D4BA}" type="slidenum">
              <a:rPr lang="en-US" altLang="en-US" smtClean="0"/>
              <a:pPr eaLnBrk="1" hangingPunct="1"/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69205D-4921-4A3F-9972-A4446362B463}" type="slidenum">
              <a:rPr lang="en-US" altLang="en-US" smtClean="0"/>
              <a:pPr eaLnBrk="1" hangingPunct="1"/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8DB7DB-F1D8-4937-B557-B1B7CFC318B0}" type="slidenum">
              <a:rPr lang="en-US" altLang="en-US" smtClean="0"/>
              <a:pPr eaLnBrk="1" hangingPunct="1"/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E61D77-90E1-4D17-BE60-3B4BF1728807}" type="slidenum">
              <a:rPr lang="en-US" altLang="en-US" smtClean="0"/>
              <a:pPr eaLnBrk="1" hangingPunct="1"/>
              <a:t>51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6C8B3B-6E13-4E55-AE75-4313F9E4C2E4}" type="slidenum">
              <a:rPr lang="en-US" altLang="en-US" smtClean="0"/>
              <a:pPr eaLnBrk="1" hangingPunct="1"/>
              <a:t>52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2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72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5C8C4A-630B-4014-AC93-9C825BAE10A3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C7294D-20FC-47FA-A13F-AB8F75B6D74D}" type="slidenum">
              <a:rPr lang="en-US" altLang="en-US" smtClean="0"/>
              <a:pPr eaLnBrk="1" hangingPunct="1"/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C1457D-8375-45B0-9EF4-66578DBE708A}" type="slidenum">
              <a:rPr lang="en-US" altLang="en-US" smtClean="0"/>
              <a:pPr eaLnBrk="1" hangingPunct="1"/>
              <a:t>54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Explain the role of the driver in performing the vehicle check and the importance of keeping accurate and complete records.  Review the forms required by the AHJ.</a:t>
            </a:r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4D8F01-CD7F-4B0A-B7A1-397E07B06FC2}" type="slidenum">
              <a:rPr lang="en-US" altLang="en-US" smtClean="0"/>
              <a:pPr eaLnBrk="1" hangingPunct="1"/>
              <a:t>56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3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73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5833B2-9DF8-49F3-A05D-537CC44083C0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4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74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5B9CC6-4835-4745-B172-0228D9F24C39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5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75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080CD0-ADB3-40DD-9FB2-2E4EEBABD5DA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31926E-AB36-4FC7-B491-A403D5DBD134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6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New</a:t>
            </a:r>
          </a:p>
        </p:txBody>
      </p:sp>
      <p:sp>
        <p:nvSpPr>
          <p:cNvPr id="376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AA9C05-CD36-4E3C-B326-FB0764697BA5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92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20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23320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6704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80921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3320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23320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46704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46704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97253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3320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6704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724400" y="23320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0682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04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8229600" cy="4224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14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85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118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480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597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55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422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756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6837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226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409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658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721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584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38200" y="1371600"/>
            <a:ext cx="2819400" cy="25908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867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034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98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911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0" y="6696886"/>
            <a:ext cx="9144000" cy="1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19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0" y="6696886"/>
            <a:ext cx="9144000" cy="1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7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47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40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573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9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31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77CE-A337-4E22-8FE2-6486A71228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9166-19AE-43BE-99DD-56ABB382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76200"/>
            <a:ext cx="887011" cy="3360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81A24-6025-477C-8E87-1B1B927429F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4DC5-8F67-4A5F-A294-28072613B73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0" y="6696886"/>
            <a:ext cx="9144000" cy="1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9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13" r:id="rId9"/>
    <p:sldLayoutId id="2147483716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DB17-0F13-464E-A02B-19913B2E706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A8BE-2851-4450-9556-A40C0FD2DD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0" y="6696886"/>
            <a:ext cx="9144000" cy="161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76645"/>
            <a:ext cx="887011" cy="3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9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DE14-AAEE-4C31-9035-632CA6E04A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F451-1530-4556-A5B6-8A49F3A5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000" dirty="0"/>
              <a:t>Module IX Vehicle Inspections and Maintenance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Goal</a:t>
            </a:r>
          </a:p>
          <a:p>
            <a:pPr marL="0" indent="0">
              <a:buNone/>
            </a:pPr>
            <a:endParaRPr lang="en-US" altLang="en-US" sz="1000" b="1" dirty="0"/>
          </a:p>
          <a:p>
            <a:pPr marL="0" indent="0">
              <a:buNone/>
            </a:pPr>
            <a:r>
              <a:rPr lang="en-US" altLang="en-US" dirty="0"/>
              <a:t>To have the participant understand and perform routine maintenance of their emergency vehicles and their role and responsibility in the process.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152579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Vehicle Overview </a:t>
            </a:r>
          </a:p>
          <a:p>
            <a:pPr lvl="1"/>
            <a:r>
              <a:rPr lang="en-US" altLang="en-US" dirty="0"/>
              <a:t>Look at general condition</a:t>
            </a:r>
          </a:p>
          <a:p>
            <a:pPr lvl="1"/>
            <a:r>
              <a:rPr lang="en-US" altLang="en-US" dirty="0"/>
              <a:t>Check windshield for damage and it is clean</a:t>
            </a:r>
          </a:p>
          <a:p>
            <a:pPr lvl="1"/>
            <a:r>
              <a:rPr lang="en-US" altLang="en-US" dirty="0"/>
              <a:t>Look for damage and whether the vehicle is leaning</a:t>
            </a:r>
          </a:p>
          <a:p>
            <a:pPr lvl="1"/>
            <a:r>
              <a:rPr lang="en-US" altLang="en-US" dirty="0"/>
              <a:t>Check under the vehicle for fresh oil, coolant, grease or fuel leaks</a:t>
            </a:r>
          </a:p>
          <a:p>
            <a:pPr lvl="1"/>
            <a:r>
              <a:rPr lang="en-US" altLang="en-US" dirty="0"/>
              <a:t>Review vehicle log</a:t>
            </a:r>
          </a:p>
        </p:txBody>
      </p:sp>
    </p:spTree>
    <p:extLst>
      <p:ext uri="{BB962C8B-B14F-4D97-AF65-F5344CB8AC3E}">
        <p14:creationId xmlns:p14="http://schemas.microsoft.com/office/powerpoint/2010/main" val="427394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15360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Check engine compartment</a:t>
            </a:r>
          </a:p>
          <a:p>
            <a:pPr lvl="1"/>
            <a:r>
              <a:rPr lang="en-US" altLang="en-US" dirty="0"/>
              <a:t>Verify parking brake is engaged</a:t>
            </a:r>
          </a:p>
          <a:p>
            <a:pPr lvl="1"/>
            <a:r>
              <a:rPr lang="en-US" altLang="en-US" dirty="0"/>
              <a:t>Check engine oil level</a:t>
            </a:r>
          </a:p>
          <a:p>
            <a:pPr lvl="1"/>
            <a:r>
              <a:rPr lang="en-US" altLang="en-US" dirty="0"/>
              <a:t>Coolant level and condition of hoses</a:t>
            </a:r>
          </a:p>
          <a:p>
            <a:pPr lvl="1"/>
            <a:r>
              <a:rPr lang="en-US" altLang="en-US" dirty="0"/>
              <a:t>Power steering fluid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4" name="Picture 2" descr="C:\Users\myoung\Desktop\MFRI Update 2013\DSCN03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8"/>
          <a:stretch/>
        </p:blipFill>
        <p:spPr bwMode="auto">
          <a:xfrm>
            <a:off x="5638800" y="4161500"/>
            <a:ext cx="2593428" cy="235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79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15462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Check engine compartment (cont’d)</a:t>
            </a:r>
          </a:p>
          <a:p>
            <a:pPr lvl="1"/>
            <a:r>
              <a:rPr lang="en-US" altLang="en-US" dirty="0"/>
              <a:t>Windshield washer fluid</a:t>
            </a:r>
          </a:p>
          <a:p>
            <a:pPr lvl="1"/>
            <a:r>
              <a:rPr lang="en-US" altLang="en-US" dirty="0"/>
              <a:t>Belts for tightness and wear</a:t>
            </a:r>
          </a:p>
          <a:p>
            <a:pPr lvl="1"/>
            <a:r>
              <a:rPr lang="en-US" altLang="en-US" dirty="0"/>
              <a:t>Leaks in engine compartment</a:t>
            </a:r>
          </a:p>
          <a:p>
            <a:pPr lvl="1"/>
            <a:r>
              <a:rPr lang="en-US" altLang="en-US" dirty="0"/>
              <a:t>Battery fluid level and connections</a:t>
            </a:r>
          </a:p>
          <a:p>
            <a:pPr lvl="1"/>
            <a:r>
              <a:rPr lang="en-US" altLang="en-US" dirty="0"/>
              <a:t>Automatic transmission fluid level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56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155651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Start engine </a:t>
            </a:r>
          </a:p>
          <a:p>
            <a:pPr lvl="1"/>
            <a:r>
              <a:rPr lang="en-US" altLang="en-US" dirty="0"/>
              <a:t>Listen for noises</a:t>
            </a:r>
          </a:p>
          <a:p>
            <a:pPr lvl="1"/>
            <a:r>
              <a:rPr lang="en-US" altLang="en-US" dirty="0"/>
              <a:t>Verify gauges are within normal ranges</a:t>
            </a:r>
          </a:p>
          <a:p>
            <a:pPr lvl="2"/>
            <a:r>
              <a:rPr lang="en-US" altLang="en-US" dirty="0"/>
              <a:t>Check any warning lights and/or buzzers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0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young\Desktop\MFRI Update 2013\DSCN0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56" y="27432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FFFFFF"/>
                </a:solidFill>
                <a:latin typeface="+mj-lt"/>
              </a:rPr>
              <a:t>Check gauges &amp; warning lights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+mj-lt"/>
              </a:rPr>
              <a:t>Coolant temp. gauge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+mj-lt"/>
              </a:rPr>
              <a:t>Voltmeter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+mj-lt"/>
              </a:rPr>
              <a:t>Tachometer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+mj-lt"/>
              </a:rPr>
              <a:t>Speedometer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+mj-lt"/>
              </a:rPr>
              <a:t>Fuel level gauge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+mj-lt"/>
              </a:rPr>
              <a:t>Transmission oil temp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+mj-lt"/>
              </a:rPr>
              <a:t>Compound air pressure</a:t>
            </a:r>
          </a:p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3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156675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Check inside cab</a:t>
            </a:r>
          </a:p>
          <a:p>
            <a:pPr lvl="1"/>
            <a:r>
              <a:rPr lang="en-US" altLang="en-US" dirty="0"/>
              <a:t>Check operations of vehicle controls</a:t>
            </a:r>
          </a:p>
          <a:p>
            <a:pPr lvl="2"/>
            <a:r>
              <a:rPr lang="en-US" altLang="en-US" dirty="0"/>
              <a:t>Steering wheel</a:t>
            </a:r>
          </a:p>
          <a:p>
            <a:pPr lvl="2"/>
            <a:r>
              <a:rPr lang="en-US" altLang="en-US" dirty="0"/>
              <a:t>Accelerator</a:t>
            </a:r>
          </a:p>
          <a:p>
            <a:pPr lvl="2"/>
            <a:r>
              <a:rPr lang="en-US" altLang="en-US" dirty="0"/>
              <a:t>Brakes (parking, service, secondary braking system)</a:t>
            </a:r>
          </a:p>
          <a:p>
            <a:pPr lvl="2"/>
            <a:r>
              <a:rPr lang="en-US" altLang="en-US" dirty="0"/>
              <a:t>Transmission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3237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Check inside cab (Cont’d)</a:t>
            </a:r>
          </a:p>
          <a:p>
            <a:pPr lvl="1"/>
            <a:r>
              <a:rPr lang="en-US" dirty="0"/>
              <a:t>Check operations of vehicle controls (Cont’d)</a:t>
            </a:r>
          </a:p>
          <a:p>
            <a:pPr lvl="2"/>
            <a:r>
              <a:rPr lang="en-US" dirty="0"/>
              <a:t>Horn(s)</a:t>
            </a:r>
          </a:p>
          <a:p>
            <a:pPr lvl="2"/>
            <a:r>
              <a:rPr lang="en-US" dirty="0"/>
              <a:t>Windshield wiper/washer</a:t>
            </a:r>
          </a:p>
          <a:p>
            <a:pPr lvl="2"/>
            <a:r>
              <a:rPr lang="en-US" dirty="0"/>
              <a:t>Light switches and indicators</a:t>
            </a:r>
          </a:p>
          <a:p>
            <a:pPr lvl="2"/>
            <a:r>
              <a:rPr lang="en-US" dirty="0"/>
              <a:t>Mirrors</a:t>
            </a:r>
          </a:p>
          <a:p>
            <a:pPr lvl="2"/>
            <a:r>
              <a:rPr lang="en-US" dirty="0"/>
              <a:t>Seat adjustments/seatbelts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5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headlights, signal lights, warning lights and audio devices</a:t>
            </a:r>
          </a:p>
          <a:p>
            <a:pPr lvl="1"/>
            <a:r>
              <a:rPr lang="en-US" dirty="0"/>
              <a:t>Running, parking and brake lights</a:t>
            </a:r>
          </a:p>
          <a:p>
            <a:pPr lvl="1"/>
            <a:r>
              <a:rPr lang="en-US" dirty="0"/>
              <a:t>Turn signals and four-way flashers</a:t>
            </a:r>
          </a:p>
          <a:p>
            <a:pPr lvl="1"/>
            <a:r>
              <a:rPr lang="en-US" dirty="0"/>
              <a:t>Headlights (low and high beams)</a:t>
            </a:r>
          </a:p>
          <a:p>
            <a:pPr lvl="1"/>
            <a:r>
              <a:rPr lang="en-US" dirty="0"/>
              <a:t>Warning lights</a:t>
            </a:r>
          </a:p>
          <a:p>
            <a:pPr lvl="1"/>
            <a:r>
              <a:rPr lang="en-US" dirty="0"/>
              <a:t>Work lights (front, rear, intersection, side and others)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5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Conduct walk-around inspection</a:t>
            </a:r>
          </a:p>
          <a:p>
            <a:pPr lvl="1"/>
            <a:r>
              <a:rPr lang="en-US"/>
              <a:t>Left front wheel and tire for condition, tread and inflation and the left front suspension</a:t>
            </a:r>
          </a:p>
          <a:p>
            <a:pPr lvl="1"/>
            <a:r>
              <a:rPr lang="en-US"/>
              <a:t>Windshield, wipers, washer, front bumper and cleanliness of audio devices, lamps and reflectors</a:t>
            </a:r>
          </a:p>
          <a:p>
            <a:pPr lvl="1"/>
            <a:r>
              <a:rPr lang="en-US"/>
              <a:t>Right front wheel and tire for condition, tread and inflation and the right front suspension</a:t>
            </a:r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81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Conduct walk-around inspection (Cont’d)</a:t>
            </a:r>
          </a:p>
          <a:p>
            <a:pPr lvl="1"/>
            <a:r>
              <a:rPr lang="en-US" dirty="0"/>
              <a:t>Cab doors and closure, vehicle body, special body provisions such as pump panel, patient compartment door, equipment and storage compartments and doors</a:t>
            </a:r>
          </a:p>
          <a:p>
            <a:pPr lvl="1"/>
            <a:r>
              <a:rPr lang="en-US" dirty="0"/>
              <a:t> Right rear wheels and tires for condition, tread and inflation and the right rear suspension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0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/>
              <a:t>Module IX Vehicle Inspections and Maintenance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Objectives</a:t>
            </a:r>
          </a:p>
          <a:p>
            <a:pPr marL="0" indent="0">
              <a:buNone/>
            </a:pPr>
            <a:endParaRPr lang="en-US" altLang="en-US" sz="1000" b="1" dirty="0"/>
          </a:p>
          <a:p>
            <a:r>
              <a:rPr lang="en-US" altLang="en-US" dirty="0"/>
              <a:t>Explain the value and importance of regular vehicles inspections. </a:t>
            </a:r>
          </a:p>
          <a:p>
            <a:endParaRPr lang="en-US" altLang="en-US" sz="1000" dirty="0"/>
          </a:p>
          <a:p>
            <a:r>
              <a:rPr lang="en-US" altLang="en-US" dirty="0"/>
              <a:t>Identify the major component systems of an emergency vehicle.</a:t>
            </a:r>
          </a:p>
          <a:p>
            <a:endParaRPr lang="en-US" altLang="en-US" sz="1100" dirty="0"/>
          </a:p>
          <a:p>
            <a:r>
              <a:rPr lang="en-US" altLang="en-US" dirty="0"/>
              <a:t>Describe how to perform pre- and post-trip inspections.</a:t>
            </a:r>
          </a:p>
        </p:txBody>
      </p:sp>
    </p:spTree>
    <p:extLst>
      <p:ext uri="{BB962C8B-B14F-4D97-AF65-F5344CB8AC3E}">
        <p14:creationId xmlns:p14="http://schemas.microsoft.com/office/powerpoint/2010/main" val="1116954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Conduct walk-around inspection (Cont’d)</a:t>
            </a:r>
          </a:p>
          <a:p>
            <a:pPr lvl="1"/>
            <a:r>
              <a:rPr lang="en-US" dirty="0"/>
              <a:t>Hose bed, rear patient compartment doors and other body features (specific to the vehicle being inspected), lamps and reflectors</a:t>
            </a:r>
          </a:p>
          <a:p>
            <a:pPr lvl="1"/>
            <a:r>
              <a:rPr lang="en-US" dirty="0"/>
              <a:t>Left rear wheel and tire for condition, tread and inflation and the left rear suspension and fuel fill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34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Conduct walk-around inspection (Cont’d)</a:t>
            </a:r>
          </a:p>
          <a:p>
            <a:pPr lvl="1"/>
            <a:r>
              <a:rPr lang="en-US" dirty="0"/>
              <a:t>All compartments and cab doors, all closures, vehicle body</a:t>
            </a:r>
          </a:p>
          <a:p>
            <a:pPr lvl="1"/>
            <a:r>
              <a:rPr lang="en-US" dirty="0"/>
              <a:t>Operator’s position specific to the vehicle being inspected such as pump pane. capes, valves, drains and equipment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5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Check controls and indicators at operator’s position or any other or any other special function, components, wherever located</a:t>
            </a:r>
          </a:p>
          <a:p>
            <a:pPr lvl="1"/>
            <a:r>
              <a:rPr lang="en-US"/>
              <a:t>Check engine controls and indicators, pump controls and indicators, pump panels lights and other controls specific to the vehicle being checked.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0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Check brake system (air brakes)</a:t>
            </a:r>
          </a:p>
          <a:p>
            <a:pPr lvl="1"/>
            <a:r>
              <a:rPr lang="en-US" dirty="0"/>
              <a:t>Test low pressure warning signal</a:t>
            </a:r>
          </a:p>
          <a:p>
            <a:pPr lvl="1"/>
            <a:r>
              <a:rPr lang="en-US" dirty="0"/>
              <a:t>Check to ensure that spring brakes come on automatically</a:t>
            </a:r>
          </a:p>
          <a:p>
            <a:pPr lvl="1"/>
            <a:r>
              <a:rPr lang="en-US" dirty="0"/>
              <a:t>Check the rate of air pressure buildup</a:t>
            </a:r>
          </a:p>
          <a:p>
            <a:pPr lvl="1"/>
            <a:r>
              <a:rPr lang="en-US" dirty="0"/>
              <a:t>Test the air leakage rate</a:t>
            </a:r>
          </a:p>
          <a:p>
            <a:pPr lvl="1"/>
            <a:r>
              <a:rPr lang="en-US" dirty="0"/>
              <a:t>Test the parking brake</a:t>
            </a:r>
          </a:p>
          <a:p>
            <a:pPr lvl="1"/>
            <a:r>
              <a:rPr lang="en-US" dirty="0"/>
              <a:t>Test the service brake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16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2" descr="C:\Users\myoung\Desktop\MFRI Update 2013\DSCN03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r="11247"/>
          <a:stretch/>
        </p:blipFill>
        <p:spPr bwMode="auto">
          <a:xfrm>
            <a:off x="5105400" y="1981200"/>
            <a:ext cx="280275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Pre-Trip Inspection Checklist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Fixed equipment</a:t>
            </a:r>
          </a:p>
          <a:p>
            <a:pPr lvl="1"/>
            <a:r>
              <a:rPr lang="en-US" dirty="0"/>
              <a:t>Cab lift controls</a:t>
            </a:r>
          </a:p>
          <a:p>
            <a:pPr lvl="1"/>
            <a:r>
              <a:rPr lang="en-US" dirty="0"/>
              <a:t>Ladder controls</a:t>
            </a:r>
          </a:p>
          <a:p>
            <a:pPr lvl="1"/>
            <a:r>
              <a:rPr lang="en-US" dirty="0"/>
              <a:t>Cable reels</a:t>
            </a:r>
          </a:p>
          <a:p>
            <a:pPr lvl="1"/>
            <a:r>
              <a:rPr lang="en-US" dirty="0"/>
              <a:t>Radio equipment</a:t>
            </a:r>
          </a:p>
          <a:p>
            <a:pPr lvl="1"/>
            <a:r>
              <a:rPr lang="en-US" dirty="0"/>
              <a:t>Other permanently affixed items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33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Fixed Equipment</a:t>
            </a:r>
          </a:p>
        </p:txBody>
      </p:sp>
      <p:pic>
        <p:nvPicPr>
          <p:cNvPr id="172036" name="Picture 2" descr="C:\Users\myoung\Desktop\MFRI Update 2013\DSCN0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482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Practical Application</a:t>
            </a:r>
          </a:p>
        </p:txBody>
      </p:sp>
      <p:pic>
        <p:nvPicPr>
          <p:cNvPr id="165892" name="Picture 5" descr="checklis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2" b="18967"/>
          <a:stretch/>
        </p:blipFill>
        <p:spPr>
          <a:xfrm>
            <a:off x="1828800" y="4495800"/>
            <a:ext cx="5486400" cy="1789213"/>
          </a:xfrm>
        </p:spPr>
      </p:pic>
      <p:sp>
        <p:nvSpPr>
          <p:cNvPr id="165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7772400" cy="3352800"/>
          </a:xfrm>
        </p:spPr>
        <p:txBody>
          <a:bodyPr/>
          <a:lstStyle/>
          <a:p>
            <a:pPr eaLnBrk="1" hangingPunct="1"/>
            <a:r>
              <a:rPr lang="en-US" altLang="en-US" dirty="0"/>
              <a:t>Time to get up and moving…</a:t>
            </a:r>
          </a:p>
          <a:p>
            <a:pPr eaLnBrk="1" hangingPunct="1"/>
            <a:r>
              <a:rPr lang="en-US" altLang="en-US" dirty="0"/>
              <a:t>Provided a copy of vehicle checklist </a:t>
            </a:r>
          </a:p>
          <a:p>
            <a:pPr eaLnBrk="1" hangingPunct="1"/>
            <a:r>
              <a:rPr lang="en-US" altLang="en-US" dirty="0"/>
              <a:t>Demonstrate vehicle check…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17772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Preventive Maintenance Benefits</a:t>
            </a:r>
            <a:endParaRPr lang="en-US" alt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Safety</a:t>
            </a:r>
          </a:p>
          <a:p>
            <a:r>
              <a:rPr lang="en-US" altLang="en-US"/>
              <a:t>Costs</a:t>
            </a:r>
          </a:p>
          <a:p>
            <a:r>
              <a:rPr lang="en-US" altLang="en-US"/>
              <a:t>Operational Effectiveness</a:t>
            </a:r>
          </a:p>
          <a:p>
            <a:r>
              <a:rPr lang="en-US" altLang="en-US"/>
              <a:t>Liability</a:t>
            </a:r>
          </a:p>
          <a:p>
            <a:r>
              <a:rPr lang="en-US" altLang="en-US"/>
              <a:t>Basis for Purchasing Decisions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485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Types of Preventive Maintenance</a:t>
            </a:r>
            <a:endParaRPr lang="en-US" alt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Routine Maintenance</a:t>
            </a:r>
          </a:p>
          <a:p>
            <a:r>
              <a:rPr lang="en-US" altLang="en-US"/>
              <a:t>Scheduled Maintenance</a:t>
            </a:r>
          </a:p>
          <a:p>
            <a:r>
              <a:rPr lang="en-US" altLang="en-US"/>
              <a:t>Crisis Maintenance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20268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PM Fill-In</a:t>
            </a:r>
          </a:p>
        </p:txBody>
      </p:sp>
    </p:spTree>
    <p:extLst>
      <p:ext uri="{BB962C8B-B14F-4D97-AF65-F5344CB8AC3E}">
        <p14:creationId xmlns:p14="http://schemas.microsoft.com/office/powerpoint/2010/main" val="912399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Types of Preventive Maintenance</a:t>
            </a:r>
            <a:endParaRPr lang="en-US" altLang="en-US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Routine</a:t>
            </a:r>
          </a:p>
          <a:p>
            <a:pPr lvl="1"/>
            <a:r>
              <a:rPr lang="en-US" altLang="en-US" dirty="0"/>
              <a:t>Fluid Level Checks</a:t>
            </a:r>
          </a:p>
          <a:p>
            <a:pPr lvl="1"/>
            <a:r>
              <a:rPr lang="en-US" altLang="en-US" dirty="0"/>
              <a:t>Wheels and Tires</a:t>
            </a:r>
          </a:p>
          <a:p>
            <a:pPr lvl="1"/>
            <a:r>
              <a:rPr lang="en-US" altLang="en-US" dirty="0"/>
              <a:t>Electrical Systems and Devices</a:t>
            </a:r>
          </a:p>
        </p:txBody>
      </p:sp>
    </p:spTree>
    <p:extLst>
      <p:ext uri="{BB962C8B-B14F-4D97-AF65-F5344CB8AC3E}">
        <p14:creationId xmlns:p14="http://schemas.microsoft.com/office/powerpoint/2010/main" val="277233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/>
              <a:t>Module IX Vehicle Inspections and Maintenance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/>
              <a:t>Objectives (Cont’d)</a:t>
            </a:r>
          </a:p>
          <a:p>
            <a:pPr marL="0" indent="0">
              <a:buNone/>
            </a:pPr>
            <a:endParaRPr lang="en-US" altLang="en-US" sz="1000" b="1" dirty="0"/>
          </a:p>
          <a:p>
            <a:r>
              <a:rPr lang="en-US" altLang="en-US" dirty="0"/>
              <a:t>List the three types of preventive maintenance.</a:t>
            </a:r>
          </a:p>
          <a:p>
            <a:endParaRPr lang="en-US" altLang="en-US" sz="1000" dirty="0"/>
          </a:p>
          <a:p>
            <a:r>
              <a:rPr lang="en-US" altLang="en-US" dirty="0"/>
              <a:t>Explain the role of the emergency vehicle driver in performing certain vehicle inspections and maintenance functions.</a:t>
            </a:r>
          </a:p>
          <a:p>
            <a:endParaRPr lang="en-US" altLang="en-US" sz="1100" dirty="0"/>
          </a:p>
          <a:p>
            <a:r>
              <a:rPr lang="en-US" altLang="en-US" dirty="0"/>
              <a:t>Describe the importance of keeping accurate and complete records.</a:t>
            </a:r>
          </a:p>
        </p:txBody>
      </p:sp>
    </p:spTree>
    <p:extLst>
      <p:ext uri="{BB962C8B-B14F-4D97-AF65-F5344CB8AC3E}">
        <p14:creationId xmlns:p14="http://schemas.microsoft.com/office/powerpoint/2010/main" val="856484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Types of Preventive Maintenance</a:t>
            </a:r>
            <a:endParaRPr lang="en-US" altLang="en-US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Scheduled</a:t>
            </a:r>
          </a:p>
          <a:p>
            <a:pPr lvl="1"/>
            <a:r>
              <a:rPr lang="en-US" altLang="en-US" dirty="0"/>
              <a:t>Manufacturer’s Recommended Schedule</a:t>
            </a:r>
          </a:p>
          <a:p>
            <a:pPr lvl="1"/>
            <a:r>
              <a:rPr lang="en-US" altLang="en-US" dirty="0"/>
              <a:t>Amount of Use (example: Regeneration Process)</a:t>
            </a:r>
          </a:p>
          <a:p>
            <a:pPr lvl="1"/>
            <a:r>
              <a:rPr lang="en-US" altLang="en-US" dirty="0"/>
              <a:t>Organizational Policy</a:t>
            </a:r>
          </a:p>
          <a:p>
            <a:pPr lvl="1"/>
            <a:r>
              <a:rPr lang="en-US" altLang="en-US" dirty="0"/>
              <a:t>Professional Standards</a:t>
            </a:r>
          </a:p>
        </p:txBody>
      </p:sp>
    </p:spTree>
    <p:extLst>
      <p:ext uri="{BB962C8B-B14F-4D97-AF65-F5344CB8AC3E}">
        <p14:creationId xmlns:p14="http://schemas.microsoft.com/office/powerpoint/2010/main" val="3957044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Types of Preventive Maintenance</a:t>
            </a:r>
            <a:endParaRPr lang="en-US" alt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Crisis</a:t>
            </a:r>
          </a:p>
          <a:p>
            <a:pPr lvl="1"/>
            <a:r>
              <a:rPr lang="en-US" altLang="en-US" dirty="0"/>
              <a:t>Classification A (immediate)</a:t>
            </a:r>
          </a:p>
          <a:p>
            <a:pPr lvl="1"/>
            <a:r>
              <a:rPr lang="en-US" altLang="en-US" dirty="0"/>
              <a:t>Classification B (as soon as possible)</a:t>
            </a:r>
          </a:p>
          <a:p>
            <a:pPr lvl="1"/>
            <a:r>
              <a:rPr lang="en-US" altLang="en-US" dirty="0"/>
              <a:t>Classification C (next P.M.)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20268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PM Fill-In</a:t>
            </a:r>
          </a:p>
        </p:txBody>
      </p:sp>
    </p:spTree>
    <p:extLst>
      <p:ext uri="{BB962C8B-B14F-4D97-AF65-F5344CB8AC3E}">
        <p14:creationId xmlns:p14="http://schemas.microsoft.com/office/powerpoint/2010/main" val="2789584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11290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9" y="493986"/>
            <a:ext cx="8110483" cy="6082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613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110205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6172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33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Role of the Emergency Vehicle Driver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Battery or Batteries</a:t>
            </a:r>
          </a:p>
          <a:p>
            <a:r>
              <a:rPr lang="en-US" altLang="en-US"/>
              <a:t>Braking System</a:t>
            </a:r>
          </a:p>
          <a:p>
            <a:r>
              <a:rPr lang="en-US" altLang="en-US"/>
              <a:t>Coolant System</a:t>
            </a:r>
          </a:p>
          <a:p>
            <a:r>
              <a:rPr lang="en-US" altLang="en-US"/>
              <a:t>Electrical System</a:t>
            </a:r>
          </a:p>
          <a:p>
            <a:r>
              <a:rPr lang="en-US" altLang="en-US"/>
              <a:t>Fuel</a:t>
            </a:r>
          </a:p>
          <a:p>
            <a:r>
              <a:rPr lang="en-US" altLang="en-US"/>
              <a:t>Hydraulic Fluids</a:t>
            </a:r>
          </a:p>
        </p:txBody>
      </p:sp>
    </p:spTree>
    <p:extLst>
      <p:ext uri="{BB962C8B-B14F-4D97-AF65-F5344CB8AC3E}">
        <p14:creationId xmlns:p14="http://schemas.microsoft.com/office/powerpoint/2010/main" val="1268260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Role of the Emergency Vehicle Driver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Lubrication</a:t>
            </a:r>
          </a:p>
          <a:p>
            <a:r>
              <a:rPr lang="en-US" altLang="en-US"/>
              <a:t>Oil (engine)</a:t>
            </a:r>
          </a:p>
          <a:p>
            <a:r>
              <a:rPr lang="en-US" altLang="en-US"/>
              <a:t>Tires</a:t>
            </a:r>
          </a:p>
          <a:p>
            <a:r>
              <a:rPr lang="en-US" altLang="en-US"/>
              <a:t>Steering System</a:t>
            </a:r>
          </a:p>
          <a:p>
            <a:r>
              <a:rPr lang="en-US" altLang="en-US"/>
              <a:t>Belts</a:t>
            </a:r>
          </a:p>
          <a:p>
            <a:r>
              <a:rPr lang="en-US" altLang="en-US"/>
              <a:t>Tools, Appliances, and Equipment</a:t>
            </a:r>
          </a:p>
        </p:txBody>
      </p:sp>
    </p:spTree>
    <p:extLst>
      <p:ext uri="{BB962C8B-B14F-4D97-AF65-F5344CB8AC3E}">
        <p14:creationId xmlns:p14="http://schemas.microsoft.com/office/powerpoint/2010/main" val="3294864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Role of the Emergency Vehicle Driver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Document the need for maintenance on the assigned vehicle</a:t>
            </a:r>
          </a:p>
          <a:p>
            <a:r>
              <a:rPr lang="en-US" altLang="en-US" dirty="0"/>
              <a:t>Verify that the requested and needed maintenance was performed</a:t>
            </a:r>
          </a:p>
          <a:p>
            <a:r>
              <a:rPr lang="en-US" altLang="en-US" dirty="0"/>
              <a:t>Follow established departmental guidelines for taking the vehicle out of service</a:t>
            </a:r>
          </a:p>
        </p:txBody>
      </p:sp>
    </p:spTree>
    <p:extLst>
      <p:ext uri="{BB962C8B-B14F-4D97-AF65-F5344CB8AC3E}">
        <p14:creationId xmlns:p14="http://schemas.microsoft.com/office/powerpoint/2010/main" val="1521640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NFPA 1911 Out of Service Criteria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A. Identify </a:t>
            </a:r>
            <a:r>
              <a:rPr lang="en-US" u="sng" dirty="0"/>
              <a:t>apparatus</a:t>
            </a:r>
            <a:r>
              <a:rPr lang="en-US" dirty="0"/>
              <a:t> out of service</a:t>
            </a:r>
          </a:p>
          <a:p>
            <a:pPr lvl="1"/>
            <a:r>
              <a:rPr lang="en-US" dirty="0"/>
              <a:t>Sign on outside of door</a:t>
            </a:r>
          </a:p>
          <a:p>
            <a:pPr lvl="1"/>
            <a:r>
              <a:rPr lang="en-US" dirty="0"/>
              <a:t>Special bag that covers steering 	</a:t>
            </a:r>
            <a:br>
              <a:rPr lang="en-US" dirty="0"/>
            </a:br>
            <a:r>
              <a:rPr lang="en-US" dirty="0"/>
              <a:t>	     wheel</a:t>
            </a:r>
          </a:p>
          <a:p>
            <a:pPr lvl="1"/>
            <a:r>
              <a:rPr lang="en-US" dirty="0"/>
              <a:t>Large sign on driver’s window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B. Identify </a:t>
            </a:r>
            <a:r>
              <a:rPr lang="en-US" u="sng" dirty="0"/>
              <a:t>components</a:t>
            </a:r>
            <a:r>
              <a:rPr lang="en-US" dirty="0"/>
              <a:t> out of service</a:t>
            </a:r>
          </a:p>
          <a:p>
            <a:pPr lvl="1"/>
            <a:r>
              <a:rPr lang="en-US" dirty="0"/>
              <a:t>Distinctive color sign located on the inside of the driver’s door identifying which component</a:t>
            </a:r>
          </a:p>
          <a:p>
            <a:pPr lvl="1"/>
            <a:r>
              <a:rPr lang="en-US" dirty="0"/>
              <a:t>Highly visible device provided at the 	     components control(s)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77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C. Driving and Crew Area</a:t>
            </a:r>
          </a:p>
          <a:p>
            <a:pPr lvl="1"/>
            <a:r>
              <a:rPr lang="en-US" altLang="en-US" dirty="0"/>
              <a:t>Cracked or broken windshield </a:t>
            </a:r>
          </a:p>
          <a:p>
            <a:pPr lvl="1"/>
            <a:r>
              <a:rPr lang="en-US" altLang="en-US" dirty="0"/>
              <a:t>Missing or broken door latches</a:t>
            </a:r>
          </a:p>
          <a:p>
            <a:pPr lvl="1"/>
            <a:r>
              <a:rPr lang="en-US" altLang="en-US" dirty="0"/>
              <a:t>Seats without seatbelts, damaged 	  </a:t>
            </a:r>
            <a:br>
              <a:rPr lang="en-US" altLang="en-US" dirty="0"/>
            </a:br>
            <a:r>
              <a:rPr lang="en-US" altLang="en-US" dirty="0"/>
              <a:t>  seatbelts, or missing or broken buckles</a:t>
            </a:r>
          </a:p>
          <a:p>
            <a:pPr lvl="1"/>
            <a:r>
              <a:rPr lang="en-US" altLang="en-US" dirty="0"/>
              <a:t>Broken wipers or foot throttle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Emergency Vehicle Components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Chassis</a:t>
            </a:r>
          </a:p>
          <a:p>
            <a:r>
              <a:rPr lang="en-US" altLang="en-US" dirty="0"/>
              <a:t>Body</a:t>
            </a:r>
          </a:p>
          <a:p>
            <a:r>
              <a:rPr lang="en-US" altLang="en-US" dirty="0"/>
              <a:t>Primary Function Components (task or mission)</a:t>
            </a:r>
          </a:p>
          <a:p>
            <a:r>
              <a:rPr lang="en-US" altLang="en-US" dirty="0"/>
              <a:t>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3887491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78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D. Chassis, suspension driveline, wheels and axles</a:t>
            </a:r>
          </a:p>
          <a:p>
            <a:pPr lvl="1"/>
            <a:r>
              <a:rPr lang="en-US" altLang="en-US" dirty="0"/>
              <a:t>GAWR that exceeds manufacturer’s load rating for any tire</a:t>
            </a:r>
          </a:p>
          <a:p>
            <a:pPr lvl="1"/>
            <a:r>
              <a:rPr lang="en-US" altLang="en-US" dirty="0"/>
              <a:t>Weight that exceeds the GAWR for that axle</a:t>
            </a:r>
          </a:p>
          <a:p>
            <a:pPr lvl="1"/>
            <a:r>
              <a:rPr lang="en-US" altLang="en-US" dirty="0"/>
              <a:t>Actual overall weight that exceeds GVWR or GCWR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79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D. Chassis, suspension driveline, wheels and axles</a:t>
            </a:r>
          </a:p>
          <a:p>
            <a:pPr lvl="1"/>
            <a:r>
              <a:rPr lang="en-US" altLang="en-US" dirty="0"/>
              <a:t>Tires with cuts to the cords</a:t>
            </a:r>
          </a:p>
          <a:p>
            <a:pPr lvl="1"/>
            <a:r>
              <a:rPr lang="en-US" altLang="en-US" dirty="0"/>
              <a:t>Front tires with less than 4/32 – inch 	   </a:t>
            </a:r>
            <a:br>
              <a:rPr lang="en-US" altLang="en-US" dirty="0"/>
            </a:br>
            <a:r>
              <a:rPr lang="en-US" altLang="en-US" dirty="0"/>
              <a:t>tread or rear tires with less than 2/32 – inch tread at two adjacent major tread grooves anywhere on the tire</a:t>
            </a:r>
          </a:p>
          <a:p>
            <a:pPr lvl="1"/>
            <a:r>
              <a:rPr lang="en-US" altLang="en-US" dirty="0"/>
              <a:t>Wheels or rims damaged </a:t>
            </a:r>
          </a:p>
          <a:p>
            <a:pPr lvl="1"/>
            <a:r>
              <a:rPr lang="en-US" altLang="en-US" dirty="0"/>
              <a:t>Weld cracks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/>
              <a:t>NFPA 1911 Out of Service Criteria (Cont’d)</a:t>
            </a:r>
            <a:endParaRPr lang="en-US" altLang="en-US" sz="3600" dirty="0"/>
          </a:p>
        </p:txBody>
      </p:sp>
      <p:sp>
        <p:nvSpPr>
          <p:cNvPr id="180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E. Engine systems</a:t>
            </a:r>
          </a:p>
          <a:p>
            <a:pPr lvl="1"/>
            <a:r>
              <a:rPr lang="en-US" altLang="en-US" dirty="0"/>
              <a:t>Engines that won’t crank or start</a:t>
            </a:r>
          </a:p>
          <a:p>
            <a:pPr lvl="1"/>
            <a:r>
              <a:rPr lang="en-US" altLang="en-US" dirty="0"/>
              <a:t>Engines that are overheating</a:t>
            </a:r>
          </a:p>
          <a:p>
            <a:pPr lvl="1"/>
            <a:r>
              <a:rPr lang="en-US" altLang="en-US" dirty="0"/>
              <a:t>Leaking of fuel </a:t>
            </a:r>
          </a:p>
          <a:p>
            <a:pPr lvl="1"/>
            <a:r>
              <a:rPr lang="en-US" altLang="en-US" dirty="0"/>
              <a:t>Excessive leaking of oil</a:t>
            </a:r>
          </a:p>
          <a:p>
            <a:pPr lvl="1"/>
            <a:r>
              <a:rPr lang="en-US" altLang="en-US" dirty="0"/>
              <a:t>Oil that contains coolant</a:t>
            </a:r>
          </a:p>
          <a:p>
            <a:pPr lvl="1"/>
            <a:r>
              <a:rPr lang="en-US" altLang="en-US" dirty="0"/>
              <a:t>Oil that is diluted with fuel</a:t>
            </a:r>
          </a:p>
          <a:p>
            <a:pPr lvl="1"/>
            <a:r>
              <a:rPr lang="en-US" altLang="en-US" dirty="0"/>
              <a:t>Stop-engine light that fails to turn off	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81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F. Engine cooling system</a:t>
            </a:r>
          </a:p>
          <a:p>
            <a:pPr lvl="1"/>
            <a:r>
              <a:rPr lang="en-US" altLang="en-US" dirty="0"/>
              <a:t>Coolant system leak</a:t>
            </a:r>
          </a:p>
          <a:p>
            <a:pPr lvl="1"/>
            <a:r>
              <a:rPr lang="en-US" altLang="en-US" dirty="0"/>
              <a:t>Coolant that contains oil</a:t>
            </a:r>
          </a:p>
          <a:p>
            <a:pPr lvl="1"/>
            <a:r>
              <a:rPr lang="en-US" altLang="en-US" dirty="0"/>
              <a:t>Cooling system that exceeds max. operating  temperature	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82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G. Transmission and clutch</a:t>
            </a:r>
          </a:p>
          <a:p>
            <a:pPr lvl="1"/>
            <a:r>
              <a:rPr lang="en-US" altLang="en-US" dirty="0"/>
              <a:t>Automatic transmission that overheats in 	    any range</a:t>
            </a:r>
          </a:p>
          <a:p>
            <a:pPr lvl="1"/>
            <a:r>
              <a:rPr lang="en-US" altLang="en-US" dirty="0"/>
              <a:t>Automatic transmission that has a “do not 	    shift” light on</a:t>
            </a:r>
          </a:p>
          <a:p>
            <a:pPr lvl="1"/>
            <a:r>
              <a:rPr lang="en-US" altLang="en-US" dirty="0"/>
              <a:t>Transmission components that are leaking 	     transmission oil	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8329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</a:pPr>
            <a:r>
              <a:rPr lang="en-US" altLang="en-US" sz="4600" dirty="0"/>
              <a:t>H. Low voltage and line voltage </a:t>
            </a:r>
          </a:p>
          <a:p>
            <a:pPr marL="0" indent="0">
              <a:buFontTx/>
              <a:buNone/>
            </a:pPr>
            <a:r>
              <a:rPr lang="en-US" altLang="en-US" sz="4600" dirty="0"/>
              <a:t>      electrical systems</a:t>
            </a:r>
          </a:p>
          <a:p>
            <a:pPr marL="0" indent="0">
              <a:buFontTx/>
              <a:buNone/>
            </a:pPr>
            <a:endParaRPr lang="en-US" altLang="en-US" sz="1500" dirty="0"/>
          </a:p>
          <a:p>
            <a:pPr lvl="1"/>
            <a:r>
              <a:rPr lang="en-US" altLang="en-US" sz="4000" dirty="0"/>
              <a:t>Legally required lighting or horn not operational</a:t>
            </a:r>
          </a:p>
          <a:p>
            <a:pPr lvl="1"/>
            <a:r>
              <a:rPr lang="en-US" altLang="en-US" sz="4000" dirty="0"/>
              <a:t>Ignition system not operational</a:t>
            </a:r>
          </a:p>
          <a:p>
            <a:pPr lvl="1"/>
            <a:r>
              <a:rPr lang="en-US" altLang="en-US" sz="4000" dirty="0"/>
              <a:t>Charging system not operational</a:t>
            </a:r>
          </a:p>
          <a:p>
            <a:pPr lvl="1"/>
            <a:r>
              <a:rPr lang="en-US" altLang="en-US" sz="4000" dirty="0"/>
              <a:t>Failure of warning lights that creates any position around the apparatus from which no warning light is visible</a:t>
            </a:r>
          </a:p>
          <a:p>
            <a:pPr lvl="1"/>
            <a:r>
              <a:rPr lang="en-US" altLang="en-US" sz="4000" dirty="0"/>
              <a:t>Inoperative siren (OOS for emergency response)</a:t>
            </a:r>
          </a:p>
          <a:p>
            <a:pPr lvl="1"/>
            <a:r>
              <a:rPr lang="en-US" altLang="en-US" sz="4000" dirty="0"/>
              <a:t>Damaged receptacles or other observed shock hazards</a:t>
            </a:r>
          </a:p>
          <a:p>
            <a:pPr marL="0" indent="0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84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I. Braking Systems (Air)</a:t>
            </a:r>
          </a:p>
          <a:p>
            <a:pPr lvl="1"/>
            <a:r>
              <a:rPr lang="en-US" altLang="en-US" dirty="0"/>
              <a:t>Service brakes that have a air pressure drop of more than 2 psi in 1 min. or a straight chassis or more than 3 psi in 1 min. for a combination chassis, with the engine stopped and the service brake released.</a:t>
            </a:r>
          </a:p>
          <a:p>
            <a:pPr lvl="1"/>
            <a:r>
              <a:rPr lang="en-US" altLang="en-US" dirty="0"/>
              <a:t>Brakes that are out of adjustment</a:t>
            </a:r>
          </a:p>
          <a:p>
            <a:pPr lvl="1"/>
            <a:r>
              <a:rPr lang="en-US" altLang="en-US" dirty="0"/>
              <a:t>ABS warning indicator (light) activated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8534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en-US" altLang="en-US" sz="3500" dirty="0"/>
              <a:t>I. Braking Systems (Air) (Cont’d)</a:t>
            </a:r>
          </a:p>
          <a:p>
            <a:pPr lvl="1"/>
            <a:r>
              <a:rPr lang="en-US" altLang="en-US" sz="3000" dirty="0"/>
              <a:t>Braking systems that are not operational</a:t>
            </a:r>
          </a:p>
          <a:p>
            <a:pPr lvl="1"/>
            <a:r>
              <a:rPr lang="en-US" altLang="en-US" sz="3000" dirty="0"/>
              <a:t>Air compressor that fails to build up pressure in accordance with manufacturer’s min. specifications</a:t>
            </a:r>
          </a:p>
          <a:p>
            <a:pPr lvl="1"/>
            <a:r>
              <a:rPr lang="en-US" altLang="en-US" sz="3000" dirty="0"/>
              <a:t>Air compressor failure to maintain 80 to 90 psi pressure in accordance with manufacturer’s min. specifications</a:t>
            </a:r>
          </a:p>
          <a:p>
            <a:pPr lvl="1"/>
            <a:r>
              <a:rPr lang="en-US" altLang="en-US" sz="3000" dirty="0"/>
              <a:t>Brake shoes or disk brake pads that have grease or oil on them	</a:t>
            </a:r>
          </a:p>
          <a:p>
            <a:pPr marL="0" indent="0">
              <a:buFontTx/>
              <a:buNone/>
            </a:pPr>
            <a:r>
              <a:rPr lang="en-US" altLang="en-US" sz="3000" dirty="0"/>
              <a:t>	</a:t>
            </a:r>
          </a:p>
          <a:p>
            <a:pPr marL="0" indent="0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863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dirty="0"/>
              <a:t>I. Braking Systems (Air) (Cont’d)</a:t>
            </a:r>
          </a:p>
          <a:p>
            <a:pPr lvl="1"/>
            <a:r>
              <a:rPr lang="en-US" altLang="en-US" dirty="0"/>
              <a:t>Rotors and/or drums that are worn beyond manufacturer’s min. specifications</a:t>
            </a:r>
          </a:p>
          <a:p>
            <a:pPr lvl="1"/>
            <a:r>
              <a:rPr lang="en-US" altLang="en-US" dirty="0"/>
              <a:t>Brake linings or pads worn beyond manufacturer’s min. specifications</a:t>
            </a:r>
          </a:p>
          <a:p>
            <a:pPr lvl="1"/>
            <a:r>
              <a:rPr lang="en-US" altLang="en-US" dirty="0"/>
              <a:t>Air gauge or audio low-air warning device 	    failure</a:t>
            </a:r>
          </a:p>
          <a:p>
            <a:pPr marL="0" indent="0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87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J. Braking Systems (Hydraulic)</a:t>
            </a:r>
          </a:p>
          <a:p>
            <a:pPr lvl="1"/>
            <a:r>
              <a:rPr lang="en-US" altLang="en-US" dirty="0"/>
              <a:t>Leaking brake fluid</a:t>
            </a:r>
          </a:p>
          <a:p>
            <a:pPr lvl="1"/>
            <a:r>
              <a:rPr lang="en-US" altLang="en-US" dirty="0"/>
              <a:t>Brake shoes or disc brake pads that have grease or oil on them</a:t>
            </a:r>
          </a:p>
          <a:p>
            <a:pPr lvl="1"/>
            <a:r>
              <a:rPr lang="en-US" altLang="en-US" dirty="0"/>
              <a:t>Braking systems not operational</a:t>
            </a:r>
          </a:p>
          <a:p>
            <a:pPr lvl="1"/>
            <a:r>
              <a:rPr lang="en-US" altLang="en-US" dirty="0"/>
              <a:t>Braking systems that do not meet tests or standards</a:t>
            </a:r>
          </a:p>
          <a:p>
            <a:pPr lvl="1"/>
            <a:r>
              <a:rPr lang="en-US" altLang="en-US" dirty="0"/>
              <a:t>ABS warning indicator (light) activated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Emergency Vehicle Components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Chassis</a:t>
            </a:r>
          </a:p>
          <a:p>
            <a:pPr lvl="1"/>
            <a:r>
              <a:rPr lang="en-US" altLang="en-US" dirty="0"/>
              <a:t>Frame</a:t>
            </a:r>
          </a:p>
          <a:p>
            <a:pPr lvl="1"/>
            <a:r>
              <a:rPr lang="en-US" altLang="en-US" dirty="0"/>
              <a:t>Suspension System</a:t>
            </a:r>
          </a:p>
          <a:p>
            <a:pPr lvl="1"/>
            <a:r>
              <a:rPr lang="en-US" altLang="en-US" dirty="0"/>
              <a:t>Steering and Braking Systems</a:t>
            </a:r>
          </a:p>
          <a:p>
            <a:pPr lvl="1"/>
            <a:r>
              <a:rPr lang="en-US" altLang="en-US" dirty="0"/>
              <a:t>Power Train Components</a:t>
            </a:r>
          </a:p>
        </p:txBody>
      </p:sp>
    </p:spTree>
    <p:extLst>
      <p:ext uri="{BB962C8B-B14F-4D97-AF65-F5344CB8AC3E}">
        <p14:creationId xmlns:p14="http://schemas.microsoft.com/office/powerpoint/2010/main" val="7509428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8841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J. Braking Systems (Hydraulic) (Cont’d)</a:t>
            </a:r>
          </a:p>
          <a:p>
            <a:pPr lvl="1"/>
            <a:r>
              <a:rPr lang="en-US" altLang="en-US" dirty="0"/>
              <a:t>Parking (service brake) that does not meet tests  or standards</a:t>
            </a:r>
          </a:p>
          <a:p>
            <a:pPr lvl="1"/>
            <a:r>
              <a:rPr lang="en-US" altLang="en-US" dirty="0"/>
              <a:t>Brake warning light that is activated or brake pedal that falls away or drifts toward floor  when brake pressure is applied</a:t>
            </a:r>
          </a:p>
          <a:p>
            <a:pPr lvl="1"/>
            <a:r>
              <a:rPr lang="en-US" altLang="en-US" dirty="0"/>
              <a:t>Brake linings, pads, rotors, drums that do not meet manufacturer’s min. specifications</a:t>
            </a:r>
          </a:p>
          <a:p>
            <a:pPr lvl="1"/>
            <a:r>
              <a:rPr lang="en-US" altLang="en-US" dirty="0"/>
              <a:t>Rotors and/or drums that are worn beyond manufacturer’s min. specifications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8944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572000" cy="4221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3500" dirty="0"/>
              <a:t>K. Fire pump system</a:t>
            </a:r>
          </a:p>
          <a:p>
            <a:pPr lvl="1"/>
            <a:r>
              <a:rPr lang="en-US" altLang="en-US" sz="3000" dirty="0"/>
              <a:t>Pump will not engage</a:t>
            </a:r>
          </a:p>
          <a:p>
            <a:pPr lvl="1"/>
            <a:r>
              <a:rPr lang="en-US" altLang="en-US" sz="3000" dirty="0"/>
              <a:t>Pump shift indicator does not function properly</a:t>
            </a:r>
          </a:p>
          <a:p>
            <a:pPr lvl="1"/>
            <a:r>
              <a:rPr lang="en-US" altLang="en-US" sz="3000" dirty="0"/>
              <a:t>Pressure control system not operational</a:t>
            </a:r>
          </a:p>
          <a:p>
            <a:pPr lvl="1"/>
            <a:r>
              <a:rPr lang="en-US" altLang="en-US" sz="3000" dirty="0"/>
              <a:t>Pump transmission components have a leak</a:t>
            </a:r>
          </a:p>
        </p:txBody>
      </p:sp>
      <p:pic>
        <p:nvPicPr>
          <p:cNvPr id="4" name="Picture 2" descr="C:\Users\myoung\Desktop\MFRI Update 2013\DSCN03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5845" b="25189"/>
          <a:stretch/>
        </p:blipFill>
        <p:spPr bwMode="auto">
          <a:xfrm>
            <a:off x="5181600" y="2667000"/>
            <a:ext cx="3670024" cy="19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90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K. Fire pump system (Cont’d)</a:t>
            </a:r>
          </a:p>
          <a:p>
            <a:pPr lvl="1"/>
            <a:r>
              <a:rPr lang="en-US" altLang="en-US" dirty="0"/>
              <a:t>Pump operator’s panel throttle is not operational</a:t>
            </a:r>
          </a:p>
          <a:p>
            <a:pPr lvl="1"/>
            <a:r>
              <a:rPr lang="en-US" altLang="en-US" dirty="0"/>
              <a:t>Pump operator’s engine speed advancement interlock is not operational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91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L. Aerial device systems</a:t>
            </a:r>
          </a:p>
          <a:p>
            <a:pPr lvl="1"/>
            <a:r>
              <a:rPr lang="en-US" altLang="en-US" dirty="0"/>
              <a:t>Power takeoff (PTO) will not engage</a:t>
            </a:r>
          </a:p>
          <a:p>
            <a:pPr lvl="1"/>
            <a:r>
              <a:rPr lang="en-US" altLang="en-US" dirty="0"/>
              <a:t>Stabilizer system is not operational</a:t>
            </a:r>
          </a:p>
          <a:p>
            <a:pPr lvl="1"/>
            <a:r>
              <a:rPr lang="en-US" altLang="en-US" dirty="0"/>
              <a:t>Aerial device is not operational</a:t>
            </a:r>
          </a:p>
          <a:p>
            <a:pPr lvl="1"/>
            <a:r>
              <a:rPr lang="en-US" altLang="en-US" dirty="0"/>
              <a:t>Hydraulic system components are not 	operational</a:t>
            </a:r>
          </a:p>
          <a:p>
            <a:pPr lvl="1"/>
            <a:r>
              <a:rPr lang="en-US" altLang="en-US" dirty="0"/>
              <a:t>Cable sheaves that are not operational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NFPA 1911 Out of Service Criteria (Cont’d)</a:t>
            </a:r>
          </a:p>
        </p:txBody>
      </p:sp>
      <p:sp>
        <p:nvSpPr>
          <p:cNvPr id="1925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L. Aerial device systems</a:t>
            </a:r>
          </a:p>
          <a:p>
            <a:pPr lvl="1"/>
            <a:r>
              <a:rPr lang="en-US" altLang="en-US" dirty="0"/>
              <a:t>Cables are frayed</a:t>
            </a:r>
          </a:p>
          <a:p>
            <a:pPr lvl="1"/>
            <a:r>
              <a:rPr lang="en-US" altLang="en-US" dirty="0"/>
              <a:t>Base and section rails show ironing 		       beyond recommendations</a:t>
            </a:r>
          </a:p>
          <a:p>
            <a:pPr lvl="1"/>
            <a:r>
              <a:rPr lang="en-US" altLang="en-US" dirty="0"/>
              <a:t>Aerial device is deformed</a:t>
            </a:r>
          </a:p>
          <a:p>
            <a:pPr lvl="1"/>
            <a:r>
              <a:rPr lang="en-US" altLang="en-US" dirty="0"/>
              <a:t>Torque box fasteners and turntable 		       fasteners broken or missing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Recordkeeping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Maintenance Records</a:t>
            </a:r>
          </a:p>
          <a:p>
            <a:r>
              <a:rPr lang="en-US" altLang="en-US" dirty="0"/>
              <a:t>Operational Records</a:t>
            </a:r>
          </a:p>
        </p:txBody>
      </p:sp>
    </p:spTree>
    <p:extLst>
      <p:ext uri="{BB962C8B-B14F-4D97-AF65-F5344CB8AC3E}">
        <p14:creationId xmlns:p14="http://schemas.microsoft.com/office/powerpoint/2010/main" val="16274019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Practical Application</a:t>
            </a:r>
            <a:endParaRPr lang="en-US" alt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7772400" cy="3352800"/>
          </a:xfrm>
        </p:spPr>
        <p:txBody>
          <a:bodyPr/>
          <a:lstStyle/>
          <a:p>
            <a:pPr eaLnBrk="1" hangingPunct="1"/>
            <a:r>
              <a:rPr lang="en-US" altLang="en-US" dirty="0"/>
              <a:t>Review and discuss the departments out of service criteria and the process to document and report the defect.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8" name="Picture 5" descr="checkli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2" b="18967"/>
          <a:stretch/>
        </p:blipFill>
        <p:spPr>
          <a:xfrm>
            <a:off x="1828800" y="4495800"/>
            <a:ext cx="5486400" cy="17892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Emergency Vehicle Components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Body</a:t>
            </a:r>
          </a:p>
          <a:p>
            <a:r>
              <a:rPr lang="en-US" altLang="en-US"/>
              <a:t>Primary Function</a:t>
            </a:r>
          </a:p>
          <a:p>
            <a:r>
              <a:rPr lang="en-US" altLang="en-US"/>
              <a:t>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178005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Inspections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Post-Trip</a:t>
            </a:r>
          </a:p>
          <a:p>
            <a:pPr lvl="1"/>
            <a:r>
              <a:rPr lang="en-US" altLang="en-US" dirty="0"/>
              <a:t>Cleaning of Vehicle</a:t>
            </a:r>
          </a:p>
          <a:p>
            <a:pPr lvl="1"/>
            <a:r>
              <a:rPr lang="en-US" altLang="en-US" dirty="0"/>
              <a:t>Replacing Supplies</a:t>
            </a:r>
          </a:p>
          <a:p>
            <a:pPr lvl="1"/>
            <a:r>
              <a:rPr lang="en-US" altLang="en-US" dirty="0"/>
              <a:t>Inventory Equipment</a:t>
            </a:r>
          </a:p>
          <a:p>
            <a:pPr lvl="1"/>
            <a:r>
              <a:rPr lang="en-US" altLang="en-US" dirty="0"/>
              <a:t>Re-fueling and Checking Fluid Levels, If Justified</a:t>
            </a:r>
          </a:p>
          <a:p>
            <a:pPr lvl="1"/>
            <a:r>
              <a:rPr lang="en-US" altLang="en-US" dirty="0"/>
              <a:t>Report Any Unusual Occurrences or Malfunctions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20268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PM Fill-In</a:t>
            </a:r>
          </a:p>
        </p:txBody>
      </p:sp>
    </p:spTree>
    <p:extLst>
      <p:ext uri="{BB962C8B-B14F-4D97-AF65-F5344CB8AC3E}">
        <p14:creationId xmlns:p14="http://schemas.microsoft.com/office/powerpoint/2010/main" val="61573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Inspection Checklist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Pre-trip</a:t>
            </a:r>
          </a:p>
          <a:p>
            <a:pPr lvl="1"/>
            <a:r>
              <a:rPr lang="en-US" altLang="en-US" dirty="0"/>
              <a:t>Vehicle Overview</a:t>
            </a:r>
          </a:p>
          <a:p>
            <a:pPr lvl="1"/>
            <a:r>
              <a:rPr lang="en-US" altLang="en-US" dirty="0"/>
              <a:t>Check the Engine Compartment</a:t>
            </a:r>
          </a:p>
          <a:p>
            <a:pPr lvl="1"/>
            <a:r>
              <a:rPr lang="en-US" altLang="en-US" dirty="0"/>
              <a:t>Start Engine and Check Inside Cab</a:t>
            </a:r>
          </a:p>
          <a:p>
            <a:pPr lvl="1"/>
            <a:r>
              <a:rPr lang="en-US" altLang="en-US" dirty="0"/>
              <a:t>Check Headlights, Signal Lights, Warning Lights, and Audio Devices</a:t>
            </a:r>
          </a:p>
          <a:p>
            <a:pPr lvl="1"/>
            <a:r>
              <a:rPr lang="en-US" altLang="en-US" dirty="0"/>
              <a:t>Conduct Walk Around Inspection</a:t>
            </a:r>
          </a:p>
          <a:p>
            <a:pPr lvl="1"/>
            <a:r>
              <a:rPr lang="en-US" altLang="en-US" dirty="0"/>
              <a:t>Check Controls and Indicators</a:t>
            </a:r>
          </a:p>
          <a:p>
            <a:pPr lvl="1"/>
            <a:r>
              <a:rPr lang="en-US" altLang="en-US" dirty="0"/>
              <a:t>Check Brake System (air brakes)</a:t>
            </a:r>
          </a:p>
        </p:txBody>
      </p:sp>
    </p:spTree>
    <p:extLst>
      <p:ext uri="{BB962C8B-B14F-4D97-AF65-F5344CB8AC3E}">
        <p14:creationId xmlns:p14="http://schemas.microsoft.com/office/powerpoint/2010/main" val="50762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8229600" cy="42211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800" dirty="0"/>
              <a:t>PRE-TRIP INSPECTION </a:t>
            </a:r>
          </a:p>
          <a:p>
            <a:pPr marL="0" indent="0" algn="ctr">
              <a:buFontTx/>
              <a:buNone/>
            </a:pPr>
            <a:r>
              <a:rPr lang="en-US" altLang="en-US" sz="4800" dirty="0"/>
              <a:t>CHECKLIST</a:t>
            </a:r>
          </a:p>
        </p:txBody>
      </p:sp>
    </p:spTree>
    <p:extLst>
      <p:ext uri="{BB962C8B-B14F-4D97-AF65-F5344CB8AC3E}">
        <p14:creationId xmlns:p14="http://schemas.microsoft.com/office/powerpoint/2010/main" val="222831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show</Template>
  <TotalTime>25411</TotalTime>
  <Words>1991</Words>
  <Application>Microsoft Office PowerPoint</Application>
  <PresentationFormat>On-screen Show (4:3)</PresentationFormat>
  <Paragraphs>424</Paragraphs>
  <Slides>56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Cambria</vt:lpstr>
      <vt:lpstr>Office Theme</vt:lpstr>
      <vt:lpstr>1_Custom Design</vt:lpstr>
      <vt:lpstr>2_Custom Design</vt:lpstr>
      <vt:lpstr>Module IX Vehicle Inspections and Maintenance</vt:lpstr>
      <vt:lpstr>Module IX Vehicle Inspections and Maintenance</vt:lpstr>
      <vt:lpstr>Module IX Vehicle Inspections and Maintenance</vt:lpstr>
      <vt:lpstr>Emergency Vehicle Components</vt:lpstr>
      <vt:lpstr>Emergency Vehicle Components</vt:lpstr>
      <vt:lpstr>Emergency Vehicle Components</vt:lpstr>
      <vt:lpstr>Inspections</vt:lpstr>
      <vt:lpstr>Inspection Checklist</vt:lpstr>
      <vt:lpstr>PowerPoint Presentation</vt:lpstr>
      <vt:lpstr>Pre-Trip Inspection Checklist</vt:lpstr>
      <vt:lpstr>Pre-Trip Inspection Checklist</vt:lpstr>
      <vt:lpstr>Pre-Trip Inspection Checklist</vt:lpstr>
      <vt:lpstr>Pre-Trip Inspection Checklist</vt:lpstr>
      <vt:lpstr>Pre-Trip Inspection Checklist</vt:lpstr>
      <vt:lpstr>Pre-Trip Inspection Checklist</vt:lpstr>
      <vt:lpstr>Pre-Trip Inspection Checklist</vt:lpstr>
      <vt:lpstr>Pre-Trip Inspection Checklist</vt:lpstr>
      <vt:lpstr>Pre-Trip Inspection Checklist</vt:lpstr>
      <vt:lpstr>Pre-Trip Inspection Checklist</vt:lpstr>
      <vt:lpstr>Pre-Trip Inspection Checklist</vt:lpstr>
      <vt:lpstr>Pre-Trip Inspection Checklist</vt:lpstr>
      <vt:lpstr>Pre-Trip Inspection Checklist</vt:lpstr>
      <vt:lpstr>Pre-Trip Inspection Checklist</vt:lpstr>
      <vt:lpstr>Pre-Trip Inspection Checklist</vt:lpstr>
      <vt:lpstr>Fixed Equipment</vt:lpstr>
      <vt:lpstr>Practical Application</vt:lpstr>
      <vt:lpstr>Preventive Maintenance Benefits</vt:lpstr>
      <vt:lpstr>Types of Preventive Maintenance</vt:lpstr>
      <vt:lpstr>Types of Preventive Maintenance</vt:lpstr>
      <vt:lpstr>Types of Preventive Maintenance</vt:lpstr>
      <vt:lpstr>Types of Preventive Maintenance</vt:lpstr>
      <vt:lpstr>PowerPoint Presentation</vt:lpstr>
      <vt:lpstr>PowerPoint Presentation</vt:lpstr>
      <vt:lpstr>Role of the Emergency Vehicle Driver</vt:lpstr>
      <vt:lpstr>Role of the Emergency Vehicle Driver</vt:lpstr>
      <vt:lpstr>Role of the Emergency Vehicle Driver</vt:lpstr>
      <vt:lpstr>NFPA 1911 Out of Service Criteria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NFPA 1911 Out of Service Criteria (Cont’d)</vt:lpstr>
      <vt:lpstr>Recordkeeping</vt:lpstr>
      <vt:lpstr>Practical Application</vt:lpstr>
    </vt:vector>
  </TitlesOfParts>
  <Company>espcg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Richard M. Gurba</cp:lastModifiedBy>
  <cp:revision>1046</cp:revision>
  <cp:lastPrinted>2013-10-30T13:04:09Z</cp:lastPrinted>
  <dcterms:created xsi:type="dcterms:W3CDTF">2007-12-31T14:23:53Z</dcterms:created>
  <dcterms:modified xsi:type="dcterms:W3CDTF">2024-04-23T21:19:21Z</dcterms:modified>
</cp:coreProperties>
</file>