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  <p:sldMasterId id="2147483683" r:id="rId2"/>
    <p:sldMasterId id="2147483701" r:id="rId3"/>
  </p:sldMasterIdLst>
  <p:notesMasterIdLst>
    <p:notesMasterId r:id="rId18"/>
  </p:notesMasterIdLst>
  <p:handoutMasterIdLst>
    <p:handoutMasterId r:id="rId19"/>
  </p:handoutMasterIdLst>
  <p:sldIdLst>
    <p:sldId id="1529" r:id="rId4"/>
    <p:sldId id="1530" r:id="rId5"/>
    <p:sldId id="1531" r:id="rId6"/>
    <p:sldId id="1532" r:id="rId7"/>
    <p:sldId id="1533" r:id="rId8"/>
    <p:sldId id="1534" r:id="rId9"/>
    <p:sldId id="1535" r:id="rId10"/>
    <p:sldId id="1536" r:id="rId11"/>
    <p:sldId id="1538" r:id="rId12"/>
    <p:sldId id="945" r:id="rId13"/>
    <p:sldId id="1539" r:id="rId14"/>
    <p:sldId id="1541" r:id="rId15"/>
    <p:sldId id="937" r:id="rId16"/>
    <p:sldId id="1540" r:id="rId1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2465" autoAdjust="0"/>
    <p:restoredTop sz="88333" autoAdjust="0"/>
  </p:normalViewPr>
  <p:slideViewPr>
    <p:cSldViewPr>
      <p:cViewPr varScale="1">
        <p:scale>
          <a:sx n="101" d="100"/>
          <a:sy n="101" d="100"/>
        </p:scale>
        <p:origin x="209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668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0393D07-1ADF-43EB-B685-43684A47DC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911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11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1E5A3A2-8DF0-4818-AF35-667E7A97B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0059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860EB6A-B836-4876-A70A-3957290FEE18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235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82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itchFamily="34" charset="0"/>
              </a:rPr>
              <a:t>Optional Exercise offered in NFPA 1002</a:t>
            </a:r>
          </a:p>
        </p:txBody>
      </p:sp>
      <p:sp>
        <p:nvSpPr>
          <p:cNvPr id="438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4E06228-32F2-466A-9726-5E45D34FAFA2}" type="slidenum">
              <a:rPr lang="en-US" altLang="en-US" smtClean="0"/>
              <a:pPr eaLnBrk="1" hangingPunct="1"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itchFamily="34" charset="0"/>
            </a:endParaRPr>
          </a:p>
        </p:txBody>
      </p:sp>
      <p:sp>
        <p:nvSpPr>
          <p:cNvPr id="440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B9ED401-FCD2-4D76-ACCF-5F03357BE121}" type="slidenum">
              <a:rPr lang="en-US" altLang="en-US" smtClean="0"/>
              <a:pPr eaLnBrk="1" hangingPunct="1"/>
              <a:t>13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34920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20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24400" y="2332038"/>
            <a:ext cx="4038600" cy="2185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24400" y="4670425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92809217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533400" y="9906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2332038"/>
            <a:ext cx="4038600" cy="2185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24400" y="2332038"/>
            <a:ext cx="4038600" cy="2185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33400" y="4670425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4670425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09725339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2332038"/>
            <a:ext cx="4038600" cy="2185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33400" y="4670425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4724400" y="23320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6068227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08045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1952"/>
            <a:ext cx="8229600" cy="42245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5141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0858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11885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624809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595978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7555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54229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77560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668379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62263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74098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56581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37215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355844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838200" y="1371600"/>
            <a:ext cx="2819400" cy="25908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18679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40345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598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09114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9999"/>
          <a:stretch/>
        </p:blipFill>
        <p:spPr>
          <a:xfrm>
            <a:off x="0" y="6696886"/>
            <a:ext cx="9144000" cy="161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6198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9999"/>
          <a:stretch/>
        </p:blipFill>
        <p:spPr>
          <a:xfrm>
            <a:off x="0" y="6696886"/>
            <a:ext cx="9144000" cy="161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470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2479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34402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55730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898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0317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77CE-A337-4E22-8FE2-6486A71228F6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C9166-19AE-43BE-99DD-56ABB3829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236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7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16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2" y="76200"/>
            <a:ext cx="887011" cy="33605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81A24-6025-477C-8E87-1B1B927429FD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04DC5-8F67-4A5F-A294-28072613B736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9999"/>
          <a:stretch/>
        </p:blipFill>
        <p:spPr>
          <a:xfrm>
            <a:off x="0" y="6696886"/>
            <a:ext cx="9144000" cy="161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498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13" r:id="rId9"/>
    <p:sldLayoutId id="2147483716" r:id="rId10"/>
    <p:sldLayoutId id="2147483719" r:id="rId11"/>
    <p:sldLayoutId id="214748372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1DB17-0F13-464E-A02B-19913B2E706B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4A8BE-2851-4450-9556-A40C0FD2DDD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9999"/>
          <a:stretch/>
        </p:blipFill>
        <p:spPr>
          <a:xfrm>
            <a:off x="0" y="6696886"/>
            <a:ext cx="9144000" cy="16111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2" y="76645"/>
            <a:ext cx="887011" cy="335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891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ADE14-AAEE-4C31-9035-632CA6E04AAF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CF451-1530-4556-A5B6-8A49F3A57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9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2800" dirty="0"/>
              <a:t>Module X: Emergency Vehicle Competency Course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b="1" dirty="0"/>
              <a:t>Goal</a:t>
            </a:r>
          </a:p>
          <a:p>
            <a:pPr marL="0" indent="0">
              <a:buNone/>
            </a:pPr>
            <a:endParaRPr lang="en-US" altLang="en-US" sz="1000" b="1" dirty="0"/>
          </a:p>
          <a:p>
            <a:pPr marL="0" indent="0">
              <a:buNone/>
            </a:pPr>
            <a:r>
              <a:rPr lang="en-US" altLang="en-US" dirty="0"/>
              <a:t>To provide emergency vehicle operators with the skills to safely and efficiently operate emergency vehicles.</a:t>
            </a:r>
          </a:p>
        </p:txBody>
      </p:sp>
    </p:spTree>
    <p:extLst>
      <p:ext uri="{BB962C8B-B14F-4D97-AF65-F5344CB8AC3E}">
        <p14:creationId xmlns:p14="http://schemas.microsoft.com/office/powerpoint/2010/main" val="491484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Optional Exercise</a:t>
            </a:r>
          </a:p>
        </p:txBody>
      </p:sp>
      <p:sp>
        <p:nvSpPr>
          <p:cNvPr id="21811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05000"/>
            <a:ext cx="3429000" cy="4038600"/>
          </a:xfrm>
        </p:spPr>
        <p:txBody>
          <a:bodyPr/>
          <a:lstStyle/>
          <a:p>
            <a:r>
              <a:rPr lang="en-US" altLang="en-US" dirty="0"/>
              <a:t>Alley Dock Exercise can be converted to a Station Parking (NFPA 1002) </a:t>
            </a:r>
          </a:p>
        </p:txBody>
      </p:sp>
      <p:pic>
        <p:nvPicPr>
          <p:cNvPr id="1259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905000"/>
            <a:ext cx="4562542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2990" y="0"/>
            <a:ext cx="5418434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207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Scoring of Competency Course</a:t>
            </a:r>
            <a:endParaRPr lang="en-US" altLang="en-US" dirty="0"/>
          </a:p>
        </p:txBody>
      </p:sp>
      <p:sp>
        <p:nvSpPr>
          <p:cNvPr id="1843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z="3500" dirty="0"/>
              <a:t>Each cone brushed, moved, or </a:t>
            </a:r>
          </a:p>
          <a:p>
            <a:pPr marL="0" indent="0">
              <a:buNone/>
            </a:pPr>
            <a:r>
              <a:rPr lang="en-US" altLang="en-US" sz="3500" dirty="0"/>
              <a:t>    overturned					10 Points</a:t>
            </a:r>
          </a:p>
          <a:p>
            <a:r>
              <a:rPr lang="en-US" altLang="en-US" sz="3500" dirty="0"/>
              <a:t>Cross any line, each time crossed.  	  3 Points</a:t>
            </a:r>
          </a:p>
          <a:p>
            <a:r>
              <a:rPr lang="en-US" altLang="en-US" sz="3500" dirty="0"/>
              <a:t>Park 12” or more from the curb </a:t>
            </a:r>
          </a:p>
          <a:p>
            <a:pPr marL="0" indent="0">
              <a:buNone/>
            </a:pPr>
            <a:r>
              <a:rPr lang="en-US" altLang="en-US" sz="3500" dirty="0"/>
              <a:t>    (Offset Backing / Parallel Park)		 3 Points</a:t>
            </a:r>
          </a:p>
          <a:p>
            <a:r>
              <a:rPr lang="en-US" altLang="en-US" sz="3500" dirty="0"/>
              <a:t>Stop 18” or more from or go past the</a:t>
            </a:r>
          </a:p>
          <a:p>
            <a:pPr marL="0" indent="0">
              <a:buNone/>
            </a:pPr>
            <a:r>
              <a:rPr lang="en-US" altLang="en-US" sz="3500" dirty="0"/>
              <a:t>     measured point				10 Points</a:t>
            </a:r>
            <a:r>
              <a:rPr lang="en-US" altLang="en-US" dirty="0"/>
              <a:t>			 </a:t>
            </a:r>
          </a:p>
        </p:txBody>
      </p:sp>
    </p:spTree>
    <p:extLst>
      <p:ext uri="{BB962C8B-B14F-4D97-AF65-F5344CB8AC3E}">
        <p14:creationId xmlns:p14="http://schemas.microsoft.com/office/powerpoint/2010/main" val="1502444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Over-The-Road Evaluation</a:t>
            </a:r>
          </a:p>
        </p:txBody>
      </p:sp>
      <p:sp>
        <p:nvSpPr>
          <p:cNvPr id="22016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en-US" altLang="en-US" dirty="0"/>
              <a:t>The instructor or AHJ shall conduct an over the road evaluation in the emergency and non-emergency mode.</a:t>
            </a:r>
          </a:p>
          <a:p>
            <a:r>
              <a:rPr lang="en-US" altLang="en-US" dirty="0"/>
              <a:t>Street and Highway Driving Evaluation Form- Non-Emergency</a:t>
            </a:r>
          </a:p>
          <a:p>
            <a:r>
              <a:rPr lang="en-US" altLang="en-US" dirty="0"/>
              <a:t>Street and Highway Driving Evaluation Form- Emergency</a:t>
            </a:r>
          </a:p>
          <a:p>
            <a:endParaRPr lang="en-US" altLang="en-US" dirty="0"/>
          </a:p>
          <a:p>
            <a:pPr marL="0" indent="0">
              <a:buFontTx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318419"/>
            <a:ext cx="8229600" cy="42211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6000" dirty="0"/>
              <a:t>QUESTIONS</a:t>
            </a:r>
          </a:p>
          <a:p>
            <a:pPr algn="ctr" eaLnBrk="1" hangingPunct="1">
              <a:buFontTx/>
              <a:buNone/>
            </a:pPr>
            <a:endParaRPr lang="en-US" altLang="en-US" sz="6000" dirty="0"/>
          </a:p>
          <a:p>
            <a:pPr algn="ctr" eaLnBrk="1" hangingPunct="1">
              <a:buFontTx/>
              <a:buNone/>
            </a:pPr>
            <a:r>
              <a:rPr lang="en-US" altLang="en-US" sz="4400" dirty="0"/>
              <a:t>800-233-1957</a:t>
            </a:r>
          </a:p>
          <a:p>
            <a:pPr algn="ctr" eaLnBrk="1" hangingPunct="1">
              <a:buFontTx/>
              <a:buNone/>
            </a:pPr>
            <a:r>
              <a:rPr lang="en-US" altLang="en-US" sz="4400" dirty="0"/>
              <a:t>www.vfis.com</a:t>
            </a:r>
          </a:p>
        </p:txBody>
      </p:sp>
    </p:spTree>
    <p:extLst>
      <p:ext uri="{BB962C8B-B14F-4D97-AF65-F5344CB8AC3E}">
        <p14:creationId xmlns:p14="http://schemas.microsoft.com/office/powerpoint/2010/main" val="3357158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/>
              <a:t>Module X: Emergency Vehicle Competency Course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2211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en-US" b="1" dirty="0"/>
              <a:t>Objectives</a:t>
            </a:r>
          </a:p>
          <a:p>
            <a:pPr marL="0" indent="0">
              <a:buNone/>
            </a:pPr>
            <a:endParaRPr lang="en-US" altLang="en-US" sz="1100" b="1" dirty="0"/>
          </a:p>
          <a:p>
            <a:r>
              <a:rPr lang="en-US" altLang="en-US" dirty="0"/>
              <a:t>Discuss the purpose of successfully completing a competency course as a component of an  emergency vehicle driver training program.</a:t>
            </a:r>
          </a:p>
          <a:p>
            <a:endParaRPr lang="en-US" altLang="en-US" sz="1100" dirty="0"/>
          </a:p>
          <a:p>
            <a:r>
              <a:rPr lang="en-US" altLang="en-US" dirty="0"/>
              <a:t>List the specific skills associated with the competency course and their relationship to operating an emergency vehicle.</a:t>
            </a:r>
          </a:p>
        </p:txBody>
      </p:sp>
    </p:spTree>
    <p:extLst>
      <p:ext uri="{BB962C8B-B14F-4D97-AF65-F5344CB8AC3E}">
        <p14:creationId xmlns:p14="http://schemas.microsoft.com/office/powerpoint/2010/main" val="3700902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/>
              <a:t>Module X: Emergency Vehicle Competency Course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b="1" dirty="0"/>
              <a:t>Objectives (Cont’d)</a:t>
            </a:r>
          </a:p>
          <a:p>
            <a:pPr marL="0" indent="0">
              <a:buNone/>
            </a:pPr>
            <a:endParaRPr lang="en-US" altLang="en-US" sz="1100" dirty="0"/>
          </a:p>
          <a:p>
            <a:r>
              <a:rPr lang="en-US" altLang="en-US" dirty="0"/>
              <a:t>Describe the importance of safe operations and  specific safety precautions when participating on an emergency vehicle driver training competency course.</a:t>
            </a:r>
          </a:p>
          <a:p>
            <a:endParaRPr lang="en-US" altLang="en-US" sz="1100" dirty="0"/>
          </a:p>
          <a:p>
            <a:r>
              <a:rPr lang="en-US" altLang="en-US" dirty="0"/>
              <a:t>Explain the method of scoring for evaluating an emergency vehicle driver completing the competency course.</a:t>
            </a:r>
          </a:p>
        </p:txBody>
      </p:sp>
    </p:spTree>
    <p:extLst>
      <p:ext uri="{BB962C8B-B14F-4D97-AF65-F5344CB8AC3E}">
        <p14:creationId xmlns:p14="http://schemas.microsoft.com/office/powerpoint/2010/main" val="992975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Purpose of Course Program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 sz="2000" dirty="0"/>
          </a:p>
          <a:p>
            <a:r>
              <a:rPr lang="en-US" altLang="en-US" dirty="0"/>
              <a:t>Assist in the training of a candidate driver</a:t>
            </a:r>
          </a:p>
          <a:p>
            <a:r>
              <a:rPr lang="en-US" altLang="en-US" dirty="0"/>
              <a:t>Qualify a candidate for the street and highway portion</a:t>
            </a:r>
          </a:p>
          <a:p>
            <a:r>
              <a:rPr lang="en-US" altLang="en-US" dirty="0"/>
              <a:t>Verify the competency of an existing driver</a:t>
            </a:r>
          </a:p>
          <a:p>
            <a:r>
              <a:rPr lang="en-US" altLang="en-US" dirty="0"/>
              <a:t>Examine the proficiency of an existing emergency vehicle driver</a:t>
            </a:r>
          </a:p>
        </p:txBody>
      </p:sp>
    </p:spTree>
    <p:extLst>
      <p:ext uri="{BB962C8B-B14F-4D97-AF65-F5344CB8AC3E}">
        <p14:creationId xmlns:p14="http://schemas.microsoft.com/office/powerpoint/2010/main" val="2202087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Performance Criteria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534400" cy="4876800"/>
          </a:xfrm>
        </p:spPr>
        <p:txBody>
          <a:bodyPr>
            <a:noAutofit/>
          </a:bodyPr>
          <a:lstStyle/>
          <a:p>
            <a:r>
              <a:rPr lang="en-US" altLang="en-US" dirty="0"/>
              <a:t>Comfortable seating position</a:t>
            </a:r>
          </a:p>
          <a:p>
            <a:r>
              <a:rPr lang="en-US" altLang="en-US" dirty="0"/>
              <a:t>Ease and convenience for reaching all essential vehicle controls</a:t>
            </a:r>
          </a:p>
          <a:p>
            <a:r>
              <a:rPr lang="en-US" altLang="en-US" dirty="0"/>
              <a:t>Proper hand position on the steering wheel</a:t>
            </a:r>
          </a:p>
          <a:p>
            <a:r>
              <a:rPr lang="en-US" altLang="en-US" dirty="0"/>
              <a:t>Careful vehicle control</a:t>
            </a:r>
          </a:p>
          <a:p>
            <a:r>
              <a:rPr lang="en-US" altLang="en-US" dirty="0"/>
              <a:t>Precise steering adjustments</a:t>
            </a:r>
          </a:p>
          <a:p>
            <a:r>
              <a:rPr lang="en-US" altLang="en-US" dirty="0"/>
              <a:t>Consistent vehicle speed</a:t>
            </a:r>
          </a:p>
          <a:p>
            <a:r>
              <a:rPr lang="en-US" altLang="en-US" dirty="0"/>
              <a:t>Proper adjustment &amp; effective use of mirrors</a:t>
            </a:r>
          </a:p>
        </p:txBody>
      </p:sp>
    </p:spTree>
    <p:extLst>
      <p:ext uri="{BB962C8B-B14F-4D97-AF65-F5344CB8AC3E}">
        <p14:creationId xmlns:p14="http://schemas.microsoft.com/office/powerpoint/2010/main" val="3782245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Supplemental Over-The-Road Driving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458200" cy="4221163"/>
          </a:xfrm>
        </p:spPr>
        <p:txBody>
          <a:bodyPr/>
          <a:lstStyle/>
          <a:p>
            <a:r>
              <a:rPr lang="en-US" altLang="en-US" dirty="0"/>
              <a:t>Comply with NFPA 1002 and/or NHTSA’s National Standard Curriculum – Ambulance</a:t>
            </a:r>
          </a:p>
          <a:p>
            <a:r>
              <a:rPr lang="en-US" altLang="en-US" dirty="0"/>
              <a:t>Successfully complete competency</a:t>
            </a:r>
          </a:p>
          <a:p>
            <a:pPr marL="0" indent="0">
              <a:buNone/>
            </a:pPr>
            <a:r>
              <a:rPr lang="en-US" altLang="en-US" dirty="0"/>
              <a:t>    course first</a:t>
            </a:r>
          </a:p>
          <a:p>
            <a:r>
              <a:rPr lang="en-US" altLang="en-US" dirty="0"/>
              <a:t>Minimum of Ten (10) hours of street/highway driving</a:t>
            </a:r>
          </a:p>
        </p:txBody>
      </p:sp>
    </p:spTree>
    <p:extLst>
      <p:ext uri="{BB962C8B-B14F-4D97-AF65-F5344CB8AC3E}">
        <p14:creationId xmlns:p14="http://schemas.microsoft.com/office/powerpoint/2010/main" val="3805625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Emphasis on Safety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Dedicated safety officer</a:t>
            </a:r>
          </a:p>
          <a:p>
            <a:r>
              <a:rPr lang="en-US" altLang="en-US" dirty="0"/>
              <a:t>Driver briefing</a:t>
            </a:r>
          </a:p>
          <a:p>
            <a:r>
              <a:rPr lang="en-US" altLang="en-US" dirty="0"/>
              <a:t>All personnel identified and visible</a:t>
            </a:r>
          </a:p>
          <a:p>
            <a:r>
              <a:rPr lang="en-US" altLang="en-US" dirty="0"/>
              <a:t>Only personnel with assignment on course</a:t>
            </a:r>
          </a:p>
          <a:p>
            <a:r>
              <a:rPr lang="en-US" altLang="en-US" dirty="0"/>
              <a:t>Radio communications</a:t>
            </a:r>
          </a:p>
          <a:p>
            <a:r>
              <a:rPr lang="en-US" altLang="en-US" dirty="0"/>
              <a:t>Vehicle can be declared as unsafe</a:t>
            </a:r>
          </a:p>
          <a:p>
            <a:r>
              <a:rPr lang="en-US" altLang="en-US" dirty="0"/>
              <a:t>Malfunctions reported immediately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9446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Emphasis on Safety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Only one vehicle on course at any time </a:t>
            </a:r>
          </a:p>
          <a:p>
            <a:r>
              <a:rPr lang="en-US" altLang="en-US" dirty="0"/>
              <a:t>Second person in cab of vehicle</a:t>
            </a:r>
          </a:p>
          <a:p>
            <a:r>
              <a:rPr lang="en-US" altLang="en-US" dirty="0"/>
              <a:t>All personnel seated and belted</a:t>
            </a:r>
          </a:p>
          <a:p>
            <a:r>
              <a:rPr lang="en-US" altLang="en-US" dirty="0"/>
              <a:t>No Food, Drink, or Smoking permitted</a:t>
            </a:r>
          </a:p>
          <a:p>
            <a:r>
              <a:rPr lang="en-US" altLang="en-US" dirty="0"/>
              <a:t>Maximum course speed – 15 mph</a:t>
            </a:r>
          </a:p>
          <a:p>
            <a:r>
              <a:rPr lang="en-US" altLang="en-US" dirty="0"/>
              <a:t>Operate with headlights on</a:t>
            </a:r>
          </a:p>
          <a:p>
            <a:r>
              <a:rPr lang="en-US" altLang="en-US" dirty="0"/>
              <a:t>Proceed only after being given signal</a:t>
            </a:r>
          </a:p>
        </p:txBody>
      </p:sp>
    </p:spTree>
    <p:extLst>
      <p:ext uri="{BB962C8B-B14F-4D97-AF65-F5344CB8AC3E}">
        <p14:creationId xmlns:p14="http://schemas.microsoft.com/office/powerpoint/2010/main" val="2366184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4000"/>
              <a:t>Competency Course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idx="1"/>
          </p:nvPr>
        </p:nvSpPr>
        <p:spPr>
          <a:xfrm>
            <a:off x="430924" y="1827212"/>
            <a:ext cx="8686800" cy="4221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Station One		Straight Line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Station Two</a:t>
            </a:r>
            <a:r>
              <a:rPr lang="en-US" altLang="en-US" sz="2800" dirty="0">
                <a:solidFill>
                  <a:schemeClr val="accent2"/>
                </a:solidFill>
              </a:rPr>
              <a:t>*</a:t>
            </a:r>
            <a:r>
              <a:rPr lang="en-US" altLang="en-US" sz="2800" dirty="0"/>
              <a:t>		Confined Space Turn Around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Station Three</a:t>
            </a:r>
            <a:r>
              <a:rPr lang="en-US" altLang="en-US" sz="2800" dirty="0">
                <a:solidFill>
                  <a:schemeClr val="accent2"/>
                </a:solidFill>
              </a:rPr>
              <a:t>*</a:t>
            </a:r>
            <a:r>
              <a:rPr lang="en-US" altLang="en-US" sz="2800" dirty="0"/>
              <a:t>		Alley Dock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Station Four</a:t>
            </a:r>
            <a:r>
              <a:rPr lang="en-US" altLang="en-US" sz="2800" dirty="0">
                <a:solidFill>
                  <a:schemeClr val="accent2"/>
                </a:solidFill>
              </a:rPr>
              <a:t>*</a:t>
            </a:r>
            <a:r>
              <a:rPr lang="en-US" altLang="en-US" sz="2800" dirty="0"/>
              <a:t>		Serpentine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Station Five		Offset Alley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Station Six		Offset Backing/Parallel Parking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Station Seven</a:t>
            </a:r>
            <a:r>
              <a:rPr lang="en-US" altLang="en-US" sz="2800" dirty="0">
                <a:solidFill>
                  <a:schemeClr val="accent2"/>
                </a:solidFill>
              </a:rPr>
              <a:t>*</a:t>
            </a:r>
            <a:r>
              <a:rPr lang="en-US" altLang="en-US" sz="2800" dirty="0"/>
              <a:t>		Diminishing Clearance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Station Eight		Stop Sign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</p:txBody>
      </p:sp>
      <p:sp>
        <p:nvSpPr>
          <p:cNvPr id="185348" name="Rectangle 4"/>
          <p:cNvSpPr>
            <a:spLocks noChangeArrowheads="1"/>
          </p:cNvSpPr>
          <p:nvPr/>
        </p:nvSpPr>
        <p:spPr bwMode="auto">
          <a:xfrm>
            <a:off x="914400" y="6048375"/>
            <a:ext cx="26463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2"/>
                </a:solidFill>
              </a:rPr>
              <a:t>*</a:t>
            </a:r>
            <a:r>
              <a:rPr lang="en-US" altLang="en-US" b="1" dirty="0">
                <a:solidFill>
                  <a:schemeClr val="bg1"/>
                </a:solidFill>
              </a:rPr>
              <a:t>NFPA 1002- Required</a:t>
            </a:r>
          </a:p>
        </p:txBody>
      </p:sp>
    </p:spTree>
    <p:extLst>
      <p:ext uri="{BB962C8B-B14F-4D97-AF65-F5344CB8AC3E}">
        <p14:creationId xmlns:p14="http://schemas.microsoft.com/office/powerpoint/2010/main" val="3710508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show</Template>
  <TotalTime>25411</TotalTime>
  <Words>506</Words>
  <Application>Microsoft Office PowerPoint</Application>
  <PresentationFormat>On-screen Show (4:3)</PresentationFormat>
  <Paragraphs>83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Office Theme</vt:lpstr>
      <vt:lpstr>1_Custom Design</vt:lpstr>
      <vt:lpstr>2_Custom Design</vt:lpstr>
      <vt:lpstr>Module X: Emergency Vehicle Competency Course</vt:lpstr>
      <vt:lpstr>Module X: Emergency Vehicle Competency Course</vt:lpstr>
      <vt:lpstr>Module X: Emergency Vehicle Competency Course</vt:lpstr>
      <vt:lpstr>Purpose of Course Program</vt:lpstr>
      <vt:lpstr>Performance Criteria</vt:lpstr>
      <vt:lpstr>Supplemental Over-The-Road Driving</vt:lpstr>
      <vt:lpstr>Emphasis on Safety</vt:lpstr>
      <vt:lpstr>Emphasis on Safety</vt:lpstr>
      <vt:lpstr>Competency Course</vt:lpstr>
      <vt:lpstr>Optional Exercise</vt:lpstr>
      <vt:lpstr>PowerPoint Presentation</vt:lpstr>
      <vt:lpstr>Scoring of Competency Course</vt:lpstr>
      <vt:lpstr>Over-The-Road Evaluation</vt:lpstr>
      <vt:lpstr>PowerPoint Presentation</vt:lpstr>
    </vt:vector>
  </TitlesOfParts>
  <Company>espcg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dave</dc:creator>
  <cp:lastModifiedBy>Richard M. Gurba</cp:lastModifiedBy>
  <cp:revision>1046</cp:revision>
  <cp:lastPrinted>2013-10-30T13:04:09Z</cp:lastPrinted>
  <dcterms:created xsi:type="dcterms:W3CDTF">2007-12-31T14:23:53Z</dcterms:created>
  <dcterms:modified xsi:type="dcterms:W3CDTF">2024-04-23T21:17:45Z</dcterms:modified>
</cp:coreProperties>
</file>