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83" r:id="rId2"/>
    <p:sldMasterId id="2147483701" r:id="rId3"/>
  </p:sldMasterIdLst>
  <p:notesMasterIdLst>
    <p:notesMasterId r:id="rId18"/>
  </p:notesMasterIdLst>
  <p:handoutMasterIdLst>
    <p:handoutMasterId r:id="rId19"/>
  </p:handoutMasterIdLst>
  <p:sldIdLst>
    <p:sldId id="1529" r:id="rId4"/>
    <p:sldId id="1530" r:id="rId5"/>
    <p:sldId id="1531" r:id="rId6"/>
    <p:sldId id="1532" r:id="rId7"/>
    <p:sldId id="1533" r:id="rId8"/>
    <p:sldId id="1534" r:id="rId9"/>
    <p:sldId id="1535" r:id="rId10"/>
    <p:sldId id="1536" r:id="rId11"/>
    <p:sldId id="1538" r:id="rId12"/>
    <p:sldId id="945" r:id="rId13"/>
    <p:sldId id="1539" r:id="rId14"/>
    <p:sldId id="1541" r:id="rId15"/>
    <p:sldId id="937" r:id="rId16"/>
    <p:sldId id="154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465" autoAdjust="0"/>
    <p:restoredTop sz="88333" autoAdjust="0"/>
  </p:normalViewPr>
  <p:slideViewPr>
    <p:cSldViewPr>
      <p:cViewPr varScale="1">
        <p:scale>
          <a:sx n="101" d="100"/>
          <a:sy n="101" d="100"/>
        </p:scale>
        <p:origin x="20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393D07-1ADF-43EB-B685-43684A47D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1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1E5A3A2-8DF0-4818-AF35-667E7A97B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0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60EB6A-B836-4876-A70A-3957290FEE1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8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</a:rPr>
              <a:t>Optional Exercise offered in NFPA 1002</a:t>
            </a:r>
          </a:p>
        </p:txBody>
      </p:sp>
      <p:sp>
        <p:nvSpPr>
          <p:cNvPr id="438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4E06228-32F2-466A-9726-5E45D34FAFA2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440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9ED401-FCD2-4D76-ACCF-5F03357BE121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492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28092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72533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724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06822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8045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8229600" cy="4224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141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858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18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248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9597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55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422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756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683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2263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409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658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721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5584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838200" y="1371600"/>
            <a:ext cx="2819400" cy="2590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1867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034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98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911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19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247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40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31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77CE-A337-4E22-8FE2-6486A71228F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9166-19AE-43BE-99DD-56ABB382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3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76200"/>
            <a:ext cx="887011" cy="3360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1A24-6025-477C-8E87-1B1B927429F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4DC5-8F67-4A5F-A294-28072613B73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13" r:id="rId9"/>
    <p:sldLayoutId id="2147483716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DB17-0F13-464E-A02B-19913B2E706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A8BE-2851-4450-9556-A40C0FD2DD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76645"/>
            <a:ext cx="887011" cy="33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9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DE14-AAEE-4C31-9035-632CA6E04A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F451-1530-4556-A5B6-8A49F3A57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Module X: Emergency Vehicle Competency Course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Goal</a:t>
            </a:r>
          </a:p>
          <a:p>
            <a:pPr marL="0" indent="0">
              <a:buNone/>
            </a:pPr>
            <a:endParaRPr lang="en-US" altLang="en-US" sz="1000" b="1" dirty="0"/>
          </a:p>
          <a:p>
            <a:pPr marL="0" indent="0">
              <a:buNone/>
            </a:pPr>
            <a:r>
              <a:rPr lang="en-US" altLang="en-US" dirty="0"/>
              <a:t>To provide emergency vehicle operators with the skills to safely and efficiently operate emergency vehicles.</a:t>
            </a:r>
          </a:p>
        </p:txBody>
      </p:sp>
    </p:spTree>
    <p:extLst>
      <p:ext uri="{BB962C8B-B14F-4D97-AF65-F5344CB8AC3E}">
        <p14:creationId xmlns:p14="http://schemas.microsoft.com/office/powerpoint/2010/main" val="49148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Optional Exercise</a:t>
            </a:r>
          </a:p>
        </p:txBody>
      </p:sp>
      <p:sp>
        <p:nvSpPr>
          <p:cNvPr id="2181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3429000" cy="4038600"/>
          </a:xfrm>
        </p:spPr>
        <p:txBody>
          <a:bodyPr/>
          <a:lstStyle/>
          <a:p>
            <a:r>
              <a:rPr lang="en-US" altLang="en-US" dirty="0"/>
              <a:t>Alley Dock Exercise can be converted to a Station Parking (NFPA 1002) </a:t>
            </a:r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05000"/>
            <a:ext cx="456254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990" y="0"/>
            <a:ext cx="541843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0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Scoring of Competency Course</a:t>
            </a:r>
            <a:endParaRPr lang="en-US" alt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500" dirty="0"/>
              <a:t>Each cone brushed, moved, or </a:t>
            </a:r>
          </a:p>
          <a:p>
            <a:pPr marL="0" indent="0">
              <a:buNone/>
            </a:pPr>
            <a:r>
              <a:rPr lang="en-US" altLang="en-US" sz="3500" dirty="0"/>
              <a:t>    overturned					10 Points</a:t>
            </a:r>
          </a:p>
          <a:p>
            <a:r>
              <a:rPr lang="en-US" altLang="en-US" sz="3500" dirty="0"/>
              <a:t>Cross any line, each time crossed.  	  3 Points</a:t>
            </a:r>
          </a:p>
          <a:p>
            <a:r>
              <a:rPr lang="en-US" altLang="en-US" sz="3500" dirty="0"/>
              <a:t>Park 12” or more from the curb </a:t>
            </a:r>
          </a:p>
          <a:p>
            <a:pPr marL="0" indent="0">
              <a:buNone/>
            </a:pPr>
            <a:r>
              <a:rPr lang="en-US" altLang="en-US" sz="3500" dirty="0"/>
              <a:t>    (Offset Backing / Parallel Park)		 3 Points</a:t>
            </a:r>
          </a:p>
          <a:p>
            <a:r>
              <a:rPr lang="en-US" altLang="en-US" sz="3500" dirty="0"/>
              <a:t>Stop 18” or more from or go past the</a:t>
            </a:r>
          </a:p>
          <a:p>
            <a:pPr marL="0" indent="0">
              <a:buNone/>
            </a:pPr>
            <a:r>
              <a:rPr lang="en-US" altLang="en-US" sz="3500" dirty="0"/>
              <a:t>     measured point				10 Points</a:t>
            </a:r>
            <a:r>
              <a:rPr lang="en-US" altLang="en-US" dirty="0"/>
              <a:t>			 </a:t>
            </a:r>
          </a:p>
        </p:txBody>
      </p:sp>
    </p:spTree>
    <p:extLst>
      <p:ext uri="{BB962C8B-B14F-4D97-AF65-F5344CB8AC3E}">
        <p14:creationId xmlns:p14="http://schemas.microsoft.com/office/powerpoint/2010/main" val="1502444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Over-The-Road Evaluation</a:t>
            </a:r>
          </a:p>
        </p:txBody>
      </p:sp>
      <p:sp>
        <p:nvSpPr>
          <p:cNvPr id="22016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dirty="0"/>
              <a:t>The instructor or AHJ shall conduct an over the road evaluation in the emergency and non-emergency mode.</a:t>
            </a:r>
          </a:p>
          <a:p>
            <a:r>
              <a:rPr lang="en-US" altLang="en-US" dirty="0"/>
              <a:t>Street and Highway Driving Evaluation Form- Non-Emergency</a:t>
            </a:r>
          </a:p>
          <a:p>
            <a:r>
              <a:rPr lang="en-US" altLang="en-US" dirty="0"/>
              <a:t>Street and Highway Driving Evaluation Form- Emergency</a:t>
            </a:r>
          </a:p>
          <a:p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18419"/>
            <a:ext cx="8229600" cy="4221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dirty="0"/>
              <a:t>QUESTIONS</a:t>
            </a:r>
          </a:p>
          <a:p>
            <a:pPr algn="ctr" eaLnBrk="1" hangingPunct="1">
              <a:buFontTx/>
              <a:buNone/>
            </a:pPr>
            <a:endParaRPr lang="en-US" altLang="en-US" sz="6000" dirty="0"/>
          </a:p>
          <a:p>
            <a:pPr algn="ctr" eaLnBrk="1" hangingPunct="1">
              <a:buFontTx/>
              <a:buNone/>
            </a:pPr>
            <a:r>
              <a:rPr lang="en-US" altLang="en-US" sz="4400" dirty="0"/>
              <a:t>800-233-1957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/>
              <a:t>www.vfis.com</a:t>
            </a:r>
          </a:p>
        </p:txBody>
      </p:sp>
    </p:spTree>
    <p:extLst>
      <p:ext uri="{BB962C8B-B14F-4D97-AF65-F5344CB8AC3E}">
        <p14:creationId xmlns:p14="http://schemas.microsoft.com/office/powerpoint/2010/main" val="335715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Module X: Emergency Vehicle Competency Course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221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Objectives</a:t>
            </a:r>
          </a:p>
          <a:p>
            <a:pPr marL="0" indent="0">
              <a:buNone/>
            </a:pPr>
            <a:endParaRPr lang="en-US" altLang="en-US" sz="1100" b="1" dirty="0"/>
          </a:p>
          <a:p>
            <a:r>
              <a:rPr lang="en-US" altLang="en-US" dirty="0"/>
              <a:t>Discuss the purpose of successfully completing a competency course as a component of an  emergency vehicle driver training program.</a:t>
            </a:r>
          </a:p>
          <a:p>
            <a:endParaRPr lang="en-US" altLang="en-US" sz="1100" dirty="0"/>
          </a:p>
          <a:p>
            <a:r>
              <a:rPr lang="en-US" altLang="en-US" dirty="0"/>
              <a:t>List the specific skills associated with the competency course and their relationship to operating an emergency vehicle.</a:t>
            </a:r>
          </a:p>
        </p:txBody>
      </p:sp>
    </p:spTree>
    <p:extLst>
      <p:ext uri="{BB962C8B-B14F-4D97-AF65-F5344CB8AC3E}">
        <p14:creationId xmlns:p14="http://schemas.microsoft.com/office/powerpoint/2010/main" val="370090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Module X: Emergency Vehicle Competency Course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Objectives (Cont’d)</a:t>
            </a:r>
          </a:p>
          <a:p>
            <a:pPr marL="0" indent="0">
              <a:buNone/>
            </a:pPr>
            <a:endParaRPr lang="en-US" altLang="en-US" sz="1100" dirty="0"/>
          </a:p>
          <a:p>
            <a:r>
              <a:rPr lang="en-US" altLang="en-US" dirty="0"/>
              <a:t>Describe the importance of safe operations and  specific safety precautions when participating on an emergency vehicle driver training competency course.</a:t>
            </a:r>
          </a:p>
          <a:p>
            <a:endParaRPr lang="en-US" altLang="en-US" sz="1100" dirty="0"/>
          </a:p>
          <a:p>
            <a:r>
              <a:rPr lang="en-US" altLang="en-US" dirty="0"/>
              <a:t>Explain the method of scoring for evaluating an emergency vehicle driver completing the competency course.</a:t>
            </a:r>
          </a:p>
        </p:txBody>
      </p:sp>
    </p:spTree>
    <p:extLst>
      <p:ext uri="{BB962C8B-B14F-4D97-AF65-F5344CB8AC3E}">
        <p14:creationId xmlns:p14="http://schemas.microsoft.com/office/powerpoint/2010/main" val="99297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Purpose of Course Program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dirty="0"/>
          </a:p>
          <a:p>
            <a:r>
              <a:rPr lang="en-US" altLang="en-US" dirty="0"/>
              <a:t>Assist in the training of a candidate driver</a:t>
            </a:r>
          </a:p>
          <a:p>
            <a:r>
              <a:rPr lang="en-US" altLang="en-US" dirty="0"/>
              <a:t>Qualify a candidate for the street and highway portion</a:t>
            </a:r>
          </a:p>
          <a:p>
            <a:r>
              <a:rPr lang="en-US" altLang="en-US" dirty="0"/>
              <a:t>Verify the competency of an existing driver</a:t>
            </a:r>
          </a:p>
          <a:p>
            <a:r>
              <a:rPr lang="en-US" altLang="en-US" dirty="0"/>
              <a:t>Examine the proficiency of an existing emergency vehicle driver</a:t>
            </a:r>
          </a:p>
        </p:txBody>
      </p:sp>
    </p:spTree>
    <p:extLst>
      <p:ext uri="{BB962C8B-B14F-4D97-AF65-F5344CB8AC3E}">
        <p14:creationId xmlns:p14="http://schemas.microsoft.com/office/powerpoint/2010/main" val="220208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Performance Criteria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534400" cy="4876800"/>
          </a:xfrm>
        </p:spPr>
        <p:txBody>
          <a:bodyPr>
            <a:noAutofit/>
          </a:bodyPr>
          <a:lstStyle/>
          <a:p>
            <a:r>
              <a:rPr lang="en-US" altLang="en-US" dirty="0"/>
              <a:t>Comfortable seating position</a:t>
            </a:r>
          </a:p>
          <a:p>
            <a:r>
              <a:rPr lang="en-US" altLang="en-US" dirty="0"/>
              <a:t>Ease and convenience for reaching all essential vehicle controls</a:t>
            </a:r>
          </a:p>
          <a:p>
            <a:r>
              <a:rPr lang="en-US" altLang="en-US" dirty="0"/>
              <a:t>Proper hand position on the steering wheel</a:t>
            </a:r>
          </a:p>
          <a:p>
            <a:r>
              <a:rPr lang="en-US" altLang="en-US" dirty="0"/>
              <a:t>Careful vehicle control</a:t>
            </a:r>
          </a:p>
          <a:p>
            <a:r>
              <a:rPr lang="en-US" altLang="en-US" dirty="0"/>
              <a:t>Precise steering adjustments</a:t>
            </a:r>
          </a:p>
          <a:p>
            <a:r>
              <a:rPr lang="en-US" altLang="en-US" dirty="0"/>
              <a:t>Consistent vehicle speed</a:t>
            </a:r>
          </a:p>
          <a:p>
            <a:r>
              <a:rPr lang="en-US" altLang="en-US" dirty="0"/>
              <a:t>Proper adjustment &amp; effective use of mirrors</a:t>
            </a:r>
          </a:p>
        </p:txBody>
      </p:sp>
    </p:spTree>
    <p:extLst>
      <p:ext uri="{BB962C8B-B14F-4D97-AF65-F5344CB8AC3E}">
        <p14:creationId xmlns:p14="http://schemas.microsoft.com/office/powerpoint/2010/main" val="378224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Supplemental Over-The-Road Driving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221163"/>
          </a:xfrm>
        </p:spPr>
        <p:txBody>
          <a:bodyPr/>
          <a:lstStyle/>
          <a:p>
            <a:r>
              <a:rPr lang="en-US" altLang="en-US" dirty="0"/>
              <a:t>Comply with NFPA 1002 and/or NHTSA’s National Standard Curriculum – Ambulance</a:t>
            </a:r>
          </a:p>
          <a:p>
            <a:r>
              <a:rPr lang="en-US" altLang="en-US" dirty="0"/>
              <a:t>Successfully complete competency</a:t>
            </a:r>
          </a:p>
          <a:p>
            <a:pPr marL="0" indent="0">
              <a:buNone/>
            </a:pPr>
            <a:r>
              <a:rPr lang="en-US" altLang="en-US" dirty="0"/>
              <a:t>    course first</a:t>
            </a:r>
          </a:p>
          <a:p>
            <a:r>
              <a:rPr lang="en-US" altLang="en-US" dirty="0"/>
              <a:t>Minimum of Ten (10) hours of street/highway driving</a:t>
            </a:r>
          </a:p>
        </p:txBody>
      </p:sp>
    </p:spTree>
    <p:extLst>
      <p:ext uri="{BB962C8B-B14F-4D97-AF65-F5344CB8AC3E}">
        <p14:creationId xmlns:p14="http://schemas.microsoft.com/office/powerpoint/2010/main" val="380562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Emphasis on Safety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Dedicated safety officer</a:t>
            </a:r>
          </a:p>
          <a:p>
            <a:r>
              <a:rPr lang="en-US" altLang="en-US" dirty="0"/>
              <a:t>Driver briefing</a:t>
            </a:r>
          </a:p>
          <a:p>
            <a:r>
              <a:rPr lang="en-US" altLang="en-US" dirty="0"/>
              <a:t>All personnel identified and visible</a:t>
            </a:r>
          </a:p>
          <a:p>
            <a:r>
              <a:rPr lang="en-US" altLang="en-US" dirty="0"/>
              <a:t>Only personnel with assignment on course</a:t>
            </a:r>
          </a:p>
          <a:p>
            <a:r>
              <a:rPr lang="en-US" altLang="en-US" dirty="0"/>
              <a:t>Radio communications</a:t>
            </a:r>
          </a:p>
          <a:p>
            <a:r>
              <a:rPr lang="en-US" altLang="en-US" dirty="0"/>
              <a:t>Vehicle can be declared as unsafe</a:t>
            </a:r>
          </a:p>
          <a:p>
            <a:r>
              <a:rPr lang="en-US" altLang="en-US" dirty="0"/>
              <a:t>Malfunctions reported immediately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944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Emphasis on Safety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Only one vehicle on course at any time </a:t>
            </a:r>
          </a:p>
          <a:p>
            <a:r>
              <a:rPr lang="en-US" altLang="en-US" dirty="0"/>
              <a:t>Second person in cab of vehicle</a:t>
            </a:r>
          </a:p>
          <a:p>
            <a:r>
              <a:rPr lang="en-US" altLang="en-US" dirty="0"/>
              <a:t>All personnel seated and belted</a:t>
            </a:r>
          </a:p>
          <a:p>
            <a:r>
              <a:rPr lang="en-US" altLang="en-US" dirty="0"/>
              <a:t>No Food, Drink, or Smoking permitted</a:t>
            </a:r>
          </a:p>
          <a:p>
            <a:r>
              <a:rPr lang="en-US" altLang="en-US" dirty="0"/>
              <a:t>Maximum course speed – 15 mph</a:t>
            </a:r>
          </a:p>
          <a:p>
            <a:r>
              <a:rPr lang="en-US" altLang="en-US" dirty="0"/>
              <a:t>Operate with headlights on</a:t>
            </a:r>
          </a:p>
          <a:p>
            <a:r>
              <a:rPr lang="en-US" altLang="en-US" dirty="0"/>
              <a:t>Proceed only after being given signal</a:t>
            </a:r>
          </a:p>
        </p:txBody>
      </p:sp>
    </p:spTree>
    <p:extLst>
      <p:ext uri="{BB962C8B-B14F-4D97-AF65-F5344CB8AC3E}">
        <p14:creationId xmlns:p14="http://schemas.microsoft.com/office/powerpoint/2010/main" val="236618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Competency Course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30924" y="1827212"/>
            <a:ext cx="86868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One		Straight 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Two</a:t>
            </a:r>
            <a:r>
              <a:rPr lang="en-US" altLang="en-US" sz="2800" dirty="0">
                <a:solidFill>
                  <a:schemeClr val="accent2"/>
                </a:solidFill>
              </a:rPr>
              <a:t>*</a:t>
            </a:r>
            <a:r>
              <a:rPr lang="en-US" altLang="en-US" sz="2800" dirty="0"/>
              <a:t>		Confined Space Turn 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Three</a:t>
            </a:r>
            <a:r>
              <a:rPr lang="en-US" altLang="en-US" sz="2800" dirty="0">
                <a:solidFill>
                  <a:schemeClr val="accent2"/>
                </a:solidFill>
              </a:rPr>
              <a:t>*</a:t>
            </a:r>
            <a:r>
              <a:rPr lang="en-US" altLang="en-US" sz="2800" dirty="0"/>
              <a:t>		Alley Dock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Four</a:t>
            </a:r>
            <a:r>
              <a:rPr lang="en-US" altLang="en-US" sz="2800" dirty="0">
                <a:solidFill>
                  <a:schemeClr val="accent2"/>
                </a:solidFill>
              </a:rPr>
              <a:t>*</a:t>
            </a:r>
            <a:r>
              <a:rPr lang="en-US" altLang="en-US" sz="2800" dirty="0"/>
              <a:t>		Serpentine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Five		Offset Alley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Six		Offset Backing/Parallel Parking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Seven</a:t>
            </a:r>
            <a:r>
              <a:rPr lang="en-US" altLang="en-US" sz="2800" dirty="0">
                <a:solidFill>
                  <a:schemeClr val="accent2"/>
                </a:solidFill>
              </a:rPr>
              <a:t>*</a:t>
            </a:r>
            <a:r>
              <a:rPr lang="en-US" altLang="en-US" sz="2800" dirty="0"/>
              <a:t>		Diminishing Clearance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Station Eight		Stop Sign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914400" y="6048375"/>
            <a:ext cx="2646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</a:rPr>
              <a:t>*</a:t>
            </a:r>
            <a:r>
              <a:rPr lang="en-US" altLang="en-US" b="1" dirty="0">
                <a:solidFill>
                  <a:schemeClr val="bg1"/>
                </a:solidFill>
              </a:rPr>
              <a:t>NFPA 1002- Required</a:t>
            </a:r>
          </a:p>
        </p:txBody>
      </p:sp>
    </p:spTree>
    <p:extLst>
      <p:ext uri="{BB962C8B-B14F-4D97-AF65-F5344CB8AC3E}">
        <p14:creationId xmlns:p14="http://schemas.microsoft.com/office/powerpoint/2010/main" val="371050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show</Template>
  <TotalTime>25411</TotalTime>
  <Words>506</Words>
  <Application>Microsoft Office PowerPoint</Application>
  <PresentationFormat>On-screen Show (4:3)</PresentationFormat>
  <Paragraphs>83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1_Custom Design</vt:lpstr>
      <vt:lpstr>2_Custom Design</vt:lpstr>
      <vt:lpstr>Module X: Emergency Vehicle Competency Course</vt:lpstr>
      <vt:lpstr>Module X: Emergency Vehicle Competency Course</vt:lpstr>
      <vt:lpstr>Module X: Emergency Vehicle Competency Course</vt:lpstr>
      <vt:lpstr>Purpose of Course Program</vt:lpstr>
      <vt:lpstr>Performance Criteria</vt:lpstr>
      <vt:lpstr>Supplemental Over-The-Road Driving</vt:lpstr>
      <vt:lpstr>Emphasis on Safety</vt:lpstr>
      <vt:lpstr>Emphasis on Safety</vt:lpstr>
      <vt:lpstr>Competency Course</vt:lpstr>
      <vt:lpstr>Optional Exercise</vt:lpstr>
      <vt:lpstr>PowerPoint Presentation</vt:lpstr>
      <vt:lpstr>Scoring of Competency Course</vt:lpstr>
      <vt:lpstr>Over-The-Road Evaluation</vt:lpstr>
      <vt:lpstr>PowerPoint Presentation</vt:lpstr>
    </vt:vector>
  </TitlesOfParts>
  <Company>espcg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Richard M. Gurba</cp:lastModifiedBy>
  <cp:revision>1046</cp:revision>
  <cp:lastPrinted>2013-10-30T13:04:09Z</cp:lastPrinted>
  <dcterms:created xsi:type="dcterms:W3CDTF">2007-12-31T14:23:53Z</dcterms:created>
  <dcterms:modified xsi:type="dcterms:W3CDTF">2024-04-23T21:17:45Z</dcterms:modified>
</cp:coreProperties>
</file>