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8"/>
  </p:notesMasterIdLst>
  <p:sldIdLst>
    <p:sldId id="259" r:id="rId2"/>
    <p:sldId id="270" r:id="rId3"/>
    <p:sldId id="598" r:id="rId4"/>
    <p:sldId id="272" r:id="rId5"/>
    <p:sldId id="273" r:id="rId6"/>
    <p:sldId id="274" r:id="rId7"/>
  </p:sldIdLst>
  <p:sldSz cx="9144000" cy="5143500" type="screen16x9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0120" autoAdjust="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D-4EFE-AFAC-D1F697F030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ED-4EFE-AFAC-D1F697F030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ED-4EFE-AFAC-D1F697F03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5104512"/>
        <c:axId val="85106048"/>
        <c:axId val="0"/>
      </c:bar3DChart>
      <c:catAx>
        <c:axId val="85104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5106048"/>
        <c:crosses val="autoZero"/>
        <c:auto val="1"/>
        <c:lblAlgn val="ctr"/>
        <c:lblOffset val="100"/>
        <c:noMultiLvlLbl val="0"/>
      </c:catAx>
      <c:valAx>
        <c:axId val="85106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1045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E-4FFD-8820-AC8B5F15A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7-4101-971F-E0752A0320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F7-4101-971F-E0752A0320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F7-4101-971F-E0752A032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3745408"/>
        <c:axId val="83747200"/>
        <c:axId val="0"/>
      </c:bar3DChart>
      <c:catAx>
        <c:axId val="83745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3747200"/>
        <c:crosses val="autoZero"/>
        <c:auto val="1"/>
        <c:lblAlgn val="ctr"/>
        <c:lblOffset val="100"/>
        <c:noMultiLvlLbl val="0"/>
      </c:catAx>
      <c:valAx>
        <c:axId val="83747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3745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E5-43D2-ABD6-C3E92B953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12A39-3C17-452B-B9F5-05AD57C13EF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BC68E-20CE-499E-8664-3BF60AB2E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C68E-20CE-499E-8664-3BF60AB2E4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91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C68E-20CE-499E-8664-3BF60AB2E43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805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FIS-GCA-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15" t="63180" r="23938" b="-1"/>
          <a:stretch/>
        </p:blipFill>
        <p:spPr>
          <a:xfrm>
            <a:off x="0" y="0"/>
            <a:ext cx="9172588" cy="51435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5943600" y="4019550"/>
            <a:ext cx="457200" cy="152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-853"/>
            <a:ext cx="9296400" cy="5144353"/>
          </a:xfrm>
          <a:prstGeom prst="rect">
            <a:avLst/>
          </a:prstGeom>
          <a:solidFill>
            <a:srgbClr val="EB0029">
              <a:alpha val="25098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91" b="2557"/>
          <a:stretch/>
        </p:blipFill>
        <p:spPr>
          <a:xfrm>
            <a:off x="-38947" y="4210493"/>
            <a:ext cx="9211535" cy="8222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-247650"/>
            <a:ext cx="1450851" cy="3578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-24765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684381"/>
            <a:ext cx="8229600" cy="8572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91" b="2557"/>
          <a:stretch/>
        </p:blipFill>
        <p:spPr>
          <a:xfrm>
            <a:off x="-38947" y="4210493"/>
            <a:ext cx="9211535" cy="82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7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380999" y="-95250"/>
            <a:ext cx="2590801" cy="3886200"/>
          </a:xfrm>
          <a:prstGeom prst="rect">
            <a:avLst/>
          </a:prstGeom>
          <a:solidFill>
            <a:srgbClr val="EB0029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23899" y="2266950"/>
            <a:ext cx="1905000" cy="2438400"/>
          </a:xfrm>
          <a:solidFill>
            <a:schemeClr val="bg2"/>
          </a:solidFill>
          <a:ln w="571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lang="en-US" dirty="0"/>
              <a:t>Headshot photo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2"/>
          </p:nvPr>
        </p:nvSpPr>
        <p:spPr>
          <a:xfrm>
            <a:off x="3429000" y="514350"/>
            <a:ext cx="5334000" cy="40386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85800" y="209550"/>
            <a:ext cx="1981200" cy="19050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1910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76351"/>
            <a:ext cx="8229600" cy="3200400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496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16770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7543800" cy="3323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286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16770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7543800" cy="3323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Fifth level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35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31" y="0"/>
            <a:ext cx="4043769" cy="51435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2622"/>
            <a:ext cx="4191000" cy="616528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3810000" cy="3704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Fifth level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0" y="4599709"/>
            <a:ext cx="9171709" cy="5437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99073" y="-132021"/>
            <a:ext cx="1118725" cy="276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7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half" idx="2"/>
          </p:nvPr>
        </p:nvSpPr>
        <p:spPr>
          <a:xfrm>
            <a:off x="76200" y="4682542"/>
            <a:ext cx="5943600" cy="38100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US">
                <a:solidFill>
                  <a:srgbClr val="002D73"/>
                </a:solidFill>
              </a:rPr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rgbClr val="EB0029">
              <a:alpha val="65098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452" y="209550"/>
            <a:ext cx="1790698" cy="2286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b="1">
                <a:solidFill>
                  <a:schemeClr val="bg1"/>
                </a:solidFill>
              </a:rPr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531543"/>
              </p:ext>
            </p:extLst>
          </p:nvPr>
        </p:nvGraphicFramePr>
        <p:xfrm>
          <a:off x="457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833563"/>
              </p:ext>
            </p:extLst>
          </p:nvPr>
        </p:nvGraphicFramePr>
        <p:xfrm>
          <a:off x="4648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92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5781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CA-Horizontal full image- footer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2622"/>
            <a:ext cx="4191000" cy="85725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</a:p>
        </p:txBody>
      </p:sp>
      <p:pic>
        <p:nvPicPr>
          <p:cNvPr id="6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half" idx="2"/>
          </p:nvPr>
        </p:nvSpPr>
        <p:spPr>
          <a:xfrm>
            <a:off x="228600" y="4705351"/>
            <a:ext cx="5943600" cy="38100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US">
                <a:solidFill>
                  <a:srgbClr val="002D73"/>
                </a:solidFill>
              </a:rPr>
              <a:t>Click to edit Master text styles</a:t>
            </a:r>
          </a:p>
        </p:txBody>
      </p:sp>
      <p:pic>
        <p:nvPicPr>
          <p:cNvPr id="5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itle 4"/>
          <p:cNvSpPr txBox="1">
            <a:spLocks/>
          </p:cNvSpPr>
          <p:nvPr userDrawn="1"/>
        </p:nvSpPr>
        <p:spPr>
          <a:xfrm>
            <a:off x="76200" y="4705350"/>
            <a:ext cx="76200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CA-Photo Color Box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</a:p>
        </p:txBody>
      </p:sp>
      <p:pic>
        <p:nvPicPr>
          <p:cNvPr id="5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rgbClr val="EB0029">
              <a:alpha val="65098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6291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chemeClr val="accent5">
              <a:alpha val="65098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16" name="Title 4"/>
          <p:cNvSpPr txBox="1">
            <a:spLocks/>
          </p:cNvSpPr>
          <p:nvPr userDrawn="1"/>
        </p:nvSpPr>
        <p:spPr>
          <a:xfrm>
            <a:off x="76200" y="4705350"/>
            <a:ext cx="76200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Text Content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8382000" cy="335280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05978"/>
            <a:ext cx="83058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4960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Section Header with bullets VFIS ic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-24765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7696200" cy="335280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978"/>
            <a:ext cx="83058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2866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Content and Verti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31" y="0"/>
            <a:ext cx="3857625" cy="5143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99073" y="-132021"/>
            <a:ext cx="1118725" cy="27651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4613945" cy="33528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075963" y="0"/>
            <a:ext cx="4068037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81000" y="209550"/>
            <a:ext cx="4618073" cy="857250"/>
          </a:xfrm>
        </p:spPr>
        <p:txBody>
          <a:bodyPr>
            <a:normAutofit/>
          </a:bodyPr>
          <a:lstStyle>
            <a:lvl1pPr algn="l">
              <a:defRPr sz="3600" baseline="0"/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046975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Horizontal full image- footer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4705350"/>
            <a:ext cx="7620000" cy="381000"/>
          </a:xfrm>
        </p:spPr>
        <p:txBody>
          <a:bodyPr>
            <a:no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Photo Color Box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8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-4549" y="33266"/>
            <a:ext cx="9144000" cy="46291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chemeClr val="accent5">
              <a:alpha val="65098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71501" y="133350"/>
            <a:ext cx="1752600" cy="23622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4"/>
          <p:cNvSpPr>
            <a:spLocks noGrp="1"/>
          </p:cNvSpPr>
          <p:nvPr>
            <p:ph type="title"/>
          </p:nvPr>
        </p:nvSpPr>
        <p:spPr>
          <a:xfrm>
            <a:off x="76200" y="4705350"/>
            <a:ext cx="7620000" cy="381000"/>
          </a:xfrm>
        </p:spPr>
        <p:txBody>
          <a:bodyPr>
            <a:no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raphs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773531543"/>
              </p:ext>
            </p:extLst>
          </p:nvPr>
        </p:nvGraphicFramePr>
        <p:xfrm>
          <a:off x="457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6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353833563"/>
              </p:ext>
            </p:extLst>
          </p:nvPr>
        </p:nvGraphicFramePr>
        <p:xfrm>
          <a:off x="4648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9254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999"/>
          <a:stretch/>
        </p:blipFill>
        <p:spPr>
          <a:xfrm>
            <a:off x="0" y="5022664"/>
            <a:ext cx="9144000" cy="12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82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165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5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8611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0380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24400" y="1749029"/>
            <a:ext cx="4038600" cy="1639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24400" y="3502819"/>
            <a:ext cx="4038600" cy="16406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9551488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8159603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69569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3400" y="742950"/>
            <a:ext cx="8229600" cy="4400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6306425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24400" y="1749028"/>
            <a:ext cx="4038600" cy="3394472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582526674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5488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217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6DFCD-A8C0-4831-9DDB-32C8859E1107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AC9C4-40A1-45AD-88DF-95F85502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8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668" r:id="rId11"/>
    <p:sldLayoutId id="2147483669" r:id="rId12"/>
    <p:sldLayoutId id="2147483651" r:id="rId13"/>
    <p:sldLayoutId id="2147483652" r:id="rId14"/>
    <p:sldLayoutId id="2147483653" r:id="rId15"/>
    <p:sldLayoutId id="2147483654" r:id="rId16"/>
    <p:sldLayoutId id="2147483655" r:id="rId17"/>
    <p:sldLayoutId id="2147483656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20" r:id="rId26"/>
    <p:sldLayoutId id="2147483721" r:id="rId27"/>
    <p:sldLayoutId id="2147483722" r:id="rId28"/>
    <p:sldLayoutId id="2147483723" r:id="rId2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»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EMERGENCY MEDICAL SERVICES VEHICLE OPERATION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1389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 Program Overview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en-US" dirty="0"/>
              <a:t>Introduction		          		20 min.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The Problem			          	30 min.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The Driver				45 min.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SOPs/SOGs				45min.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Review Organization’s SOPs/SOGs		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Legal Aspects			30 min.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The Vehicle 				20 min.</a:t>
            </a:r>
          </a:p>
          <a:p>
            <a:pPr marL="514350" indent="-514350">
              <a:buFont typeface="+mj-lt"/>
              <a:buAutoNum type="romanUcPeriod"/>
            </a:pPr>
            <a:r>
              <a:rPr lang="en-US" altLang="en-US" dirty="0"/>
              <a:t>Vehicle Dynamics			60 min.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09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8229600" cy="3352799"/>
          </a:xfrm>
        </p:spPr>
        <p:txBody>
          <a:bodyPr/>
          <a:lstStyle/>
          <a:p>
            <a:pPr marL="514350" indent="-514350">
              <a:buFont typeface="+mj-lt"/>
              <a:buAutoNum type="romanUcPeriod" startAt="8"/>
            </a:pPr>
            <a:r>
              <a:rPr lang="en-US" altLang="en-US" dirty="0"/>
              <a:t>Operations/Safety 			120 min.</a:t>
            </a:r>
          </a:p>
          <a:p>
            <a:pPr marL="514350" indent="-514350">
              <a:buFont typeface="+mj-lt"/>
              <a:buAutoNum type="romanUcPeriod" startAt="8"/>
            </a:pPr>
            <a:r>
              <a:rPr lang="en-US" altLang="en-US" dirty="0"/>
              <a:t> Inspections/Maintenance 		80 min. 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altLang="en-US" dirty="0"/>
              <a:t>Review Organization’s Inspection Process</a:t>
            </a:r>
          </a:p>
          <a:p>
            <a:pPr marL="514350" indent="-514350">
              <a:buFont typeface="+mj-lt"/>
              <a:buAutoNum type="romanUcPeriod" startAt="8"/>
            </a:pPr>
            <a:r>
              <a:rPr lang="en-US" altLang="en-US" dirty="0"/>
              <a:t>Competency Course Review	  	30 min.</a:t>
            </a:r>
          </a:p>
          <a:p>
            <a:pPr marL="514350" indent="-514350">
              <a:buFont typeface="+mj-lt"/>
              <a:buAutoNum type="romanUcPeriod" startAt="8"/>
            </a:pPr>
            <a:r>
              <a:rPr lang="en-US" altLang="en-US" dirty="0"/>
              <a:t>Appendices</a:t>
            </a:r>
          </a:p>
          <a:p>
            <a:pPr marL="514350" indent="-514350">
              <a:buFont typeface="+mj-lt"/>
              <a:buAutoNum type="romanUcPeriod" startAt="8"/>
            </a:pPr>
            <a:r>
              <a:rPr lang="en-US" altLang="en-US" dirty="0"/>
              <a:t>Over the Road Evaluations	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altLang="en-US" dirty="0"/>
              <a:t>Non-Emergency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altLang="en-US" dirty="0"/>
              <a:t>Emergency</a:t>
            </a:r>
          </a:p>
          <a:p>
            <a:pPr marL="457200" lvl="1" indent="0">
              <a:buNone/>
            </a:pPr>
            <a:r>
              <a:rPr lang="en-US" altLang="en-US" b="1" dirty="0"/>
              <a:t>TOTAL CLASSROOM TIME		   8 hrs.</a:t>
            </a:r>
          </a:p>
          <a:p>
            <a:pPr marL="514350" indent="-514350">
              <a:buFont typeface="+mj-lt"/>
              <a:buAutoNum type="romanUcPeriod" startAt="8"/>
            </a:pPr>
            <a:endParaRPr lang="en-US" altLang="en-US" dirty="0"/>
          </a:p>
          <a:p>
            <a:pPr marL="514350" indent="-514350">
              <a:buFont typeface="+mj-lt"/>
              <a:buAutoNum type="romanUcPeriod" startAt="8"/>
            </a:pPr>
            <a:endParaRPr lang="en-US" dirty="0"/>
          </a:p>
          <a:p>
            <a:pPr marL="514350" indent="-514350">
              <a:buFont typeface="+mj-lt"/>
              <a:buAutoNum type="romanUcPeriod" startAt="8"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473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Ambulance Operations and Best Practice Considerations for EMS Personnel</a:t>
            </a:r>
          </a:p>
          <a:p>
            <a:r>
              <a:rPr lang="en-US" dirty="0"/>
              <a:t>VFIS ETC and Risk Control</a:t>
            </a:r>
          </a:p>
          <a:p>
            <a:r>
              <a:rPr lang="en-US" dirty="0"/>
              <a:t>VFIS Risk Control Safety Assessment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376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Best Practice Considerations for EMS Personnel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49 best practice considerations </a:t>
            </a:r>
          </a:p>
          <a:p>
            <a:r>
              <a:rPr lang="en-US" dirty="0"/>
              <a:t>Three General Categories: </a:t>
            </a:r>
          </a:p>
          <a:p>
            <a:pPr lvl="1"/>
            <a:r>
              <a:rPr lang="en-US" dirty="0"/>
              <a:t>Training development</a:t>
            </a:r>
          </a:p>
          <a:p>
            <a:pPr lvl="1"/>
            <a:r>
              <a:rPr lang="en-US" dirty="0"/>
              <a:t>SOPs and communications</a:t>
            </a:r>
          </a:p>
          <a:p>
            <a:pPr lvl="1"/>
            <a:r>
              <a:rPr lang="en-US" dirty="0"/>
              <a:t>Defensive driving </a:t>
            </a:r>
          </a:p>
          <a:p>
            <a:r>
              <a:rPr lang="en-US" dirty="0"/>
              <a:t>Driver Fatigue &amp; Qualification</a:t>
            </a:r>
          </a:p>
          <a:p>
            <a:r>
              <a:rPr lang="en-US" dirty="0"/>
              <a:t>Design Guidance for Ambulances</a:t>
            </a:r>
          </a:p>
          <a:p>
            <a:r>
              <a:rPr lang="en-US" dirty="0"/>
              <a:t>Patient Safety and Comfort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7759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VFIS ETC and Risk Control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Trained nearly 200,000 emergency responders since 2006</a:t>
            </a:r>
          </a:p>
          <a:p>
            <a:r>
              <a:rPr lang="en-US" dirty="0"/>
              <a:t>Education &amp; Training Material</a:t>
            </a:r>
          </a:p>
          <a:p>
            <a:r>
              <a:rPr lang="en-US" dirty="0"/>
              <a:t>Workshops &amp; Seminars</a:t>
            </a:r>
          </a:p>
          <a:p>
            <a:r>
              <a:rPr lang="en-US" dirty="0"/>
              <a:t>Consulting Services</a:t>
            </a:r>
          </a:p>
          <a:p>
            <a:r>
              <a:rPr lang="en-US" dirty="0"/>
              <a:t>On-line Training (VFIS University)</a:t>
            </a:r>
          </a:p>
          <a:p>
            <a:r>
              <a:rPr lang="en-US" dirty="0"/>
              <a:t>Risk Control Services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54105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49"/>
  <p:tag name="ARTICULATE_DESIGN_ID_ETC-VFIS-GCA-EMSVOPOWERPOINT-16X9-TEMPLATE" val="XtTDEKpP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ETC-VFIS-GCA-EMSVOPowerPoint-16x9-template">
  <a:themeElements>
    <a:clrScheme name="Custom 1">
      <a:dk1>
        <a:srgbClr val="002D73"/>
      </a:dk1>
      <a:lt1>
        <a:sysClr val="window" lastClr="FFFFFF"/>
      </a:lt1>
      <a:dk2>
        <a:srgbClr val="002D73"/>
      </a:dk2>
      <a:lt2>
        <a:srgbClr val="EEECE1"/>
      </a:lt2>
      <a:accent1>
        <a:srgbClr val="67BBE8"/>
      </a:accent1>
      <a:accent2>
        <a:srgbClr val="FF8300"/>
      </a:accent2>
      <a:accent3>
        <a:srgbClr val="C4E86B"/>
      </a:accent3>
      <a:accent4>
        <a:srgbClr val="682666"/>
      </a:accent4>
      <a:accent5>
        <a:srgbClr val="D70036"/>
      </a:accent5>
      <a:accent6>
        <a:srgbClr val="FFC62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580</TotalTime>
  <Words>212</Words>
  <Application>Microsoft Office PowerPoint</Application>
  <PresentationFormat>On-screen Show (16:9)</PresentationFormat>
  <Paragraphs>43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ETC-VFIS-GCA-EMSVOPowerPoint-16x9-template</vt:lpstr>
      <vt:lpstr>EMERGENCY MEDICAL SERVICES VEHICLE OPERATION</vt:lpstr>
      <vt:lpstr> Program Overview </vt:lpstr>
      <vt:lpstr>Program Overview</vt:lpstr>
      <vt:lpstr>Preface</vt:lpstr>
      <vt:lpstr>Best Practice Considerations for EMS Personnel</vt:lpstr>
      <vt:lpstr>VFIS ETC and Risk Control</vt:lpstr>
    </vt:vector>
  </TitlesOfParts>
  <Company>Glatfelter Insurance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EMERGENCEY MEDICAL SERVICE VEHICLE OPERATION</dc:title>
  <dc:creator>Justin M. Eberly</dc:creator>
  <cp:lastModifiedBy>Richard M. Gurba</cp:lastModifiedBy>
  <cp:revision>61</cp:revision>
  <dcterms:created xsi:type="dcterms:W3CDTF">2018-04-09T15:55:32Z</dcterms:created>
  <dcterms:modified xsi:type="dcterms:W3CDTF">2024-04-25T17:48:42Z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16FE2AAD-1005-408B-BE18-BDB69A7ACA30</vt:lpwstr>
  </property>
  <property fmtid="{D5CDD505-2E9C-101B-9397-08002B2CF9AE}" pid="3" name="ArticulatePath">
    <vt:lpwstr>EMSVO PPT 2018</vt:lpwstr>
  </property>
</Properties>
</file>