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33"/>
  </p:notesMasterIdLst>
  <p:sldIdLst>
    <p:sldId id="604" r:id="rId2"/>
    <p:sldId id="284" r:id="rId3"/>
    <p:sldId id="285" r:id="rId4"/>
    <p:sldId id="286" r:id="rId5"/>
    <p:sldId id="287" r:id="rId6"/>
    <p:sldId id="613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599" r:id="rId17"/>
    <p:sldId id="298" r:id="rId18"/>
    <p:sldId id="299" r:id="rId19"/>
    <p:sldId id="301" r:id="rId20"/>
    <p:sldId id="600" r:id="rId21"/>
    <p:sldId id="618" r:id="rId22"/>
    <p:sldId id="619" r:id="rId23"/>
    <p:sldId id="621" r:id="rId24"/>
    <p:sldId id="622" r:id="rId25"/>
    <p:sldId id="616" r:id="rId26"/>
    <p:sldId id="303" r:id="rId27"/>
    <p:sldId id="304" r:id="rId28"/>
    <p:sldId id="623" r:id="rId29"/>
    <p:sldId id="624" r:id="rId30"/>
    <p:sldId id="305" r:id="rId31"/>
    <p:sldId id="306" r:id="rId32"/>
  </p:sldIdLst>
  <p:sldSz cx="9144000" cy="5143500" type="screen16x9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0120" autoAdjust="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D-4EFE-AFAC-D1F697F03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ED-4EFE-AFAC-D1F697F030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ED-4EFE-AFAC-D1F697F03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5104512"/>
        <c:axId val="85106048"/>
        <c:axId val="0"/>
      </c:bar3DChart>
      <c:catAx>
        <c:axId val="85104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5106048"/>
        <c:crosses val="autoZero"/>
        <c:auto val="1"/>
        <c:lblAlgn val="ctr"/>
        <c:lblOffset val="100"/>
        <c:noMultiLvlLbl val="0"/>
      </c:catAx>
      <c:valAx>
        <c:axId val="85106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1045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E-4FFD-8820-AC8B5F15A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7-4101-971F-E0752A032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F7-4101-971F-E0752A032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F7-4101-971F-E0752A032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3745408"/>
        <c:axId val="83747200"/>
        <c:axId val="0"/>
      </c:bar3DChart>
      <c:catAx>
        <c:axId val="83745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3747200"/>
        <c:crosses val="autoZero"/>
        <c:auto val="1"/>
        <c:lblAlgn val="ctr"/>
        <c:lblOffset val="100"/>
        <c:noMultiLvlLbl val="0"/>
      </c:catAx>
      <c:valAx>
        <c:axId val="83747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745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E5-43D2-ABD6-C3E92B953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12A39-3C17-452B-B9F5-05AD57C13EF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BC68E-20CE-499E-8664-3BF60AB2E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DB77F26-1382-4060-BC80-DFF04C2A713D}" type="slidenum">
              <a:rPr lang="en-US" altLang="en-US" smtClean="0"/>
              <a:pPr eaLnBrk="1" hangingPunct="1"/>
              <a:t>2</a:t>
            </a:fld>
            <a:endParaRPr lang="en-US" altLang="en-US" dirty="0"/>
          </a:p>
        </p:txBody>
      </p:sp>
      <p:sp>
        <p:nvSpPr>
          <p:cNvPr id="23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C68E-20CE-499E-8664-3BF60AB2E43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801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09" indent="-28573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3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12" indent="-22858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8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7E75198-13F0-49F3-A15A-6F4CEAC0227F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9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239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FE3E304-C9E1-4FCB-8926-A4EA11A89AEC}" type="slidenum">
              <a:rPr lang="en-US" altLang="en-US" smtClean="0"/>
              <a:pPr eaLnBrk="1" hangingPunct="1"/>
              <a:t>8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09" indent="-28573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3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12" indent="-22858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8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76324ED-34A8-4D50-954A-61614901CDBB}" type="slidenum">
              <a:rPr lang="en-US" altLang="en-US"/>
              <a:pPr eaLnBrk="1" hangingPunct="1"/>
              <a:t>31</a:t>
            </a:fld>
            <a:endParaRPr lang="en-US" altLang="en-US" dirty="0"/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380999" y="-95250"/>
            <a:ext cx="2590801" cy="3886200"/>
          </a:xfrm>
          <a:prstGeom prst="rect">
            <a:avLst/>
          </a:prstGeom>
          <a:solidFill>
            <a:srgbClr val="EB0029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23899" y="2266950"/>
            <a:ext cx="1905000" cy="2438400"/>
          </a:xfrm>
          <a:solidFill>
            <a:schemeClr val="bg2"/>
          </a:solidFill>
          <a:ln w="571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lang="en-US" dirty="0"/>
              <a:t>Headshot photo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2"/>
          </p:nvPr>
        </p:nvSpPr>
        <p:spPr>
          <a:xfrm>
            <a:off x="3429000" y="514350"/>
            <a:ext cx="5334000" cy="40386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85800" y="209550"/>
            <a:ext cx="1981200" cy="19050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191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76351"/>
            <a:ext cx="8229600" cy="3200400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496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16770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7543800" cy="3323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286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16770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7543800" cy="3323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Fifth level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35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31" y="0"/>
            <a:ext cx="4043769" cy="51435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2622"/>
            <a:ext cx="4191000" cy="616528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3810000" cy="3704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Fifth level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0" y="4599709"/>
            <a:ext cx="9171709" cy="5437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9073" y="-132021"/>
            <a:ext cx="1118725" cy="276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7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half" idx="2"/>
          </p:nvPr>
        </p:nvSpPr>
        <p:spPr>
          <a:xfrm>
            <a:off x="76200" y="4682542"/>
            <a:ext cx="5943600" cy="3810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US">
                <a:solidFill>
                  <a:srgbClr val="002D73"/>
                </a:solidFill>
              </a:rPr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rgbClr val="EB0029">
              <a:alpha val="65098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452" y="209550"/>
            <a:ext cx="1790698" cy="2286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b="1">
                <a:solidFill>
                  <a:schemeClr val="bg1"/>
                </a:solidFill>
              </a:rPr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531543"/>
              </p:ext>
            </p:extLst>
          </p:nvPr>
        </p:nvGraphicFramePr>
        <p:xfrm>
          <a:off x="457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833563"/>
              </p:ext>
            </p:extLst>
          </p:nvPr>
        </p:nvGraphicFramePr>
        <p:xfrm>
          <a:off x="4648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92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578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CA-Horizontal full image- footer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2622"/>
            <a:ext cx="4191000" cy="85725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</a:p>
        </p:txBody>
      </p:sp>
      <p:pic>
        <p:nvPicPr>
          <p:cNvPr id="6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half" idx="2"/>
          </p:nvPr>
        </p:nvSpPr>
        <p:spPr>
          <a:xfrm>
            <a:off x="228600" y="4705351"/>
            <a:ext cx="5943600" cy="3810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US">
                <a:solidFill>
                  <a:srgbClr val="002D73"/>
                </a:solidFill>
              </a:rPr>
              <a:t>Click to edit Master text styles</a:t>
            </a:r>
          </a:p>
        </p:txBody>
      </p:sp>
      <p:pic>
        <p:nvPicPr>
          <p:cNvPr id="5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itle 4"/>
          <p:cNvSpPr txBox="1">
            <a:spLocks/>
          </p:cNvSpPr>
          <p:nvPr userDrawn="1"/>
        </p:nvSpPr>
        <p:spPr>
          <a:xfrm>
            <a:off x="76200" y="4705350"/>
            <a:ext cx="76200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CA-Photo Color Box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</a:p>
        </p:txBody>
      </p:sp>
      <p:pic>
        <p:nvPicPr>
          <p:cNvPr id="5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rgbClr val="EB0029">
              <a:alpha val="65098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6291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chemeClr val="accent5">
              <a:alpha val="65098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16" name="Title 4"/>
          <p:cNvSpPr txBox="1">
            <a:spLocks/>
          </p:cNvSpPr>
          <p:nvPr userDrawn="1"/>
        </p:nvSpPr>
        <p:spPr>
          <a:xfrm>
            <a:off x="76200" y="4705350"/>
            <a:ext cx="76200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Text Content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8382000" cy="33528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05978"/>
            <a:ext cx="83058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4960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Section Header with bullets VFIS ic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-24765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7696200" cy="33528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978"/>
            <a:ext cx="83058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866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Content and Verti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31" y="0"/>
            <a:ext cx="3857625" cy="5143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9073" y="-132021"/>
            <a:ext cx="1118725" cy="27651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4613945" cy="33528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075963" y="0"/>
            <a:ext cx="4068037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81000" y="209550"/>
            <a:ext cx="4618073" cy="857250"/>
          </a:xfrm>
        </p:spPr>
        <p:txBody>
          <a:bodyPr>
            <a:normAutofit/>
          </a:bodyPr>
          <a:lstStyle>
            <a:lvl1pPr algn="l">
              <a:defRPr sz="3600" baseline="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046975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Horizontal full image- footer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4705350"/>
            <a:ext cx="7620000" cy="381000"/>
          </a:xfrm>
        </p:spPr>
        <p:txBody>
          <a:bodyPr>
            <a:no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Photo Color Box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8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-4549" y="33266"/>
            <a:ext cx="9144000" cy="46291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chemeClr val="accent5">
              <a:alpha val="65098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1501" y="133350"/>
            <a:ext cx="1752600" cy="23622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76200" y="4705350"/>
            <a:ext cx="7620000" cy="381000"/>
          </a:xfrm>
        </p:spPr>
        <p:txBody>
          <a:bodyPr>
            <a:no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raphs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773531543"/>
              </p:ext>
            </p:extLst>
          </p:nvPr>
        </p:nvGraphicFramePr>
        <p:xfrm>
          <a:off x="457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6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353833563"/>
              </p:ext>
            </p:extLst>
          </p:nvPr>
        </p:nvGraphicFramePr>
        <p:xfrm>
          <a:off x="4648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925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999"/>
          <a:stretch/>
        </p:blipFill>
        <p:spPr>
          <a:xfrm>
            <a:off x="0" y="5022664"/>
            <a:ext cx="9144000" cy="12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82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165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5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861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0380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24400" y="1749029"/>
            <a:ext cx="4038600" cy="1639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24400" y="3502819"/>
            <a:ext cx="4038600" cy="16406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9551488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815960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6956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742950"/>
            <a:ext cx="8229600" cy="4400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630642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24400" y="1749028"/>
            <a:ext cx="4038600" cy="3394472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58252667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548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217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6DFCD-A8C0-4831-9DDB-32C8859E1107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AC9C4-40A1-45AD-88DF-95F85502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8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668" r:id="rId10"/>
    <p:sldLayoutId id="2147483669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20" r:id="rId25"/>
    <p:sldLayoutId id="2147483721" r:id="rId26"/>
    <p:sldLayoutId id="2147483722" r:id="rId27"/>
    <p:sldLayoutId id="2147483723" r:id="rId2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»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Module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II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716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Module II - The Problem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Goal</a:t>
            </a:r>
          </a:p>
          <a:p>
            <a:pPr marL="0" indent="0">
              <a:buNone/>
            </a:pPr>
            <a:r>
              <a:rPr lang="en-US" altLang="en-US" dirty="0"/>
              <a:t>Identify the increasing seriousness of emergency vehicle collisions and the resulting impact upon all concerned. Emphasis is placed on the fact that emergency vehicle drivers are being criminally charged when a collision occurs which results from negligent driving on the part of the emergency vehicle driver and serious injury or death occurs to others involved in the collision.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8628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Module II - The Problem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Objectives</a:t>
            </a:r>
          </a:p>
          <a:p>
            <a:r>
              <a:rPr lang="en-US" altLang="en-US" dirty="0"/>
              <a:t>Explain the common-sense approach of driving under all conditions within the context of laws governing emergency vehicle operations.</a:t>
            </a:r>
          </a:p>
          <a:p>
            <a:r>
              <a:rPr lang="en-US" altLang="en-US" dirty="0"/>
              <a:t>Describe the high incidence of collisions involving emergency vehicles and the associated deaths and injuries to emergency service personnel and members of the public.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1290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Module II - The Problem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Objectives (Cont’d)</a:t>
            </a:r>
          </a:p>
          <a:p>
            <a:r>
              <a:rPr lang="en-US" altLang="en-US" dirty="0"/>
              <a:t>Describe the types, conditions, and causes of collisions involving emergency vehicles and their impact upon all concerned.</a:t>
            </a:r>
          </a:p>
          <a:p>
            <a:r>
              <a:rPr lang="en-US" altLang="en-US" dirty="0"/>
              <a:t>Identify and explain the factors that contribute to the incidence of collisions involving emergency vehicles.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2057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Perspective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Serious</a:t>
            </a:r>
            <a:r>
              <a:rPr lang="en-US" altLang="en-US" dirty="0"/>
              <a:t> </a:t>
            </a:r>
            <a:r>
              <a:rPr lang="en-US" altLang="en-US" b="1" dirty="0"/>
              <a:t>Misconception</a:t>
            </a:r>
          </a:p>
          <a:p>
            <a:endParaRPr lang="en-US" altLang="en-US" dirty="0"/>
          </a:p>
          <a:p>
            <a:pPr marL="0" indent="0" algn="ctr">
              <a:buNone/>
            </a:pPr>
            <a:r>
              <a:rPr lang="en-US" altLang="en-US" dirty="0"/>
              <a:t>…to rely solely on laws governing emergency vehicle response will guarantee safe passage during emergency responses.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627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Fatality, Injury, Collision, and Near Miss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75% of EMS fatalities are transportation related</a:t>
            </a:r>
          </a:p>
          <a:p>
            <a:r>
              <a:rPr lang="en-US" dirty="0"/>
              <a:t>Estimated 10,000 ambulance-related collisions annually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95" y="4708952"/>
            <a:ext cx="901209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Participant Manual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736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Ambulance Crash Fatalities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25% of ambulance-involved fatal crashes were EMS personnel or patients.</a:t>
            </a:r>
          </a:p>
          <a:p>
            <a:r>
              <a:rPr lang="en-US" dirty="0"/>
              <a:t>75% involve an occupant of another vehicle or non-occupant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533400" y="4248150"/>
            <a:ext cx="1676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/>
              <a:t>Source: </a:t>
            </a:r>
            <a:r>
              <a:rPr lang="en-US" altLang="en-US" sz="1600" dirty="0"/>
              <a:t>USFA</a:t>
            </a:r>
            <a:endParaRPr lang="en-US" altLang="en-US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1430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Ambulances - A Dangerous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NHTSA Fatality Reporting System</a:t>
            </a:r>
          </a:p>
          <a:p>
            <a:pPr lvl="1"/>
            <a:r>
              <a:rPr lang="en-US" dirty="0"/>
              <a:t>3,200 crashes per 100 million miles driven</a:t>
            </a:r>
          </a:p>
          <a:p>
            <a:pPr lvl="1"/>
            <a:r>
              <a:rPr lang="en-US" dirty="0"/>
              <a:t>8X the rate of cars and light trucks</a:t>
            </a:r>
          </a:p>
          <a:p>
            <a:r>
              <a:rPr lang="en-US" dirty="0"/>
              <a:t>60% of crashes occurred during emergency response</a:t>
            </a:r>
          </a:p>
          <a:p>
            <a:r>
              <a:rPr lang="en-US" dirty="0"/>
              <a:t>58% of the fatalities occurred during emergency response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33400" y="4248150"/>
            <a:ext cx="30480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/>
              <a:t>Source: </a:t>
            </a:r>
            <a:r>
              <a:rPr lang="en-US" altLang="en-US" sz="1600" dirty="0"/>
              <a:t>FEMA:FA272</a:t>
            </a:r>
            <a:endParaRPr lang="en-US" altLang="en-US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7553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 Ambulance Crash Summary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Auto Collisions:  </a:t>
            </a:r>
          </a:p>
          <a:p>
            <a:pPr lvl="1"/>
            <a:r>
              <a:rPr lang="en-US" altLang="en-US" dirty="0"/>
              <a:t>Ambulances: Intersection Incidents</a:t>
            </a:r>
          </a:p>
          <a:p>
            <a:r>
              <a:rPr lang="en-US" altLang="en-US" dirty="0"/>
              <a:t>Auto Liability:</a:t>
            </a:r>
          </a:p>
          <a:p>
            <a:pPr lvl="1"/>
            <a:r>
              <a:rPr lang="en-US" altLang="en-US" dirty="0"/>
              <a:t>Ambulances: Intersection Incidents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533400" y="4248150"/>
            <a:ext cx="1676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/>
              <a:t>Source: </a:t>
            </a:r>
            <a:r>
              <a:rPr lang="en-US" altLang="en-US" sz="1600" dirty="0"/>
              <a:t>VFIS</a:t>
            </a:r>
            <a:endParaRPr lang="en-US" altLang="en-US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2226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Impacts of Vehicle Collisions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Personal Injury or Death to Emergency Responders</a:t>
            </a:r>
          </a:p>
          <a:p>
            <a:r>
              <a:rPr lang="en-US" altLang="en-US" dirty="0"/>
              <a:t>Peripheral Injury or Death to Others</a:t>
            </a:r>
          </a:p>
          <a:p>
            <a:r>
              <a:rPr lang="en-US" altLang="en-US" dirty="0"/>
              <a:t>Vehicle and Equipment Loss</a:t>
            </a:r>
          </a:p>
          <a:p>
            <a:r>
              <a:rPr lang="en-US" altLang="en-US" dirty="0"/>
              <a:t>Long Term Impact</a:t>
            </a:r>
          </a:p>
        </p:txBody>
      </p:sp>
      <p:sp>
        <p:nvSpPr>
          <p:cNvPr id="6" name="Rectangle 5"/>
          <p:cNvSpPr/>
          <p:nvPr/>
        </p:nvSpPr>
        <p:spPr>
          <a:xfrm>
            <a:off x="6595" y="4708952"/>
            <a:ext cx="901209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Participant Manual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7336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Adverse Effect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Psychological Effects</a:t>
            </a:r>
          </a:p>
          <a:p>
            <a:r>
              <a:rPr lang="en-US" altLang="en-US" dirty="0"/>
              <a:t>Loss of Experienced Personnel</a:t>
            </a:r>
          </a:p>
          <a:p>
            <a:r>
              <a:rPr lang="en-US" altLang="en-US" dirty="0"/>
              <a:t>Stress of Criminal or Civil Litigation</a:t>
            </a:r>
          </a:p>
          <a:p>
            <a:r>
              <a:rPr lang="en-US" altLang="en-US" dirty="0"/>
              <a:t>Financial Impacts</a:t>
            </a:r>
          </a:p>
          <a:p>
            <a:r>
              <a:rPr lang="en-US" altLang="en-US" dirty="0"/>
              <a:t>Failure to Deliver Emergency Services</a:t>
            </a:r>
          </a:p>
          <a:p>
            <a:r>
              <a:rPr lang="en-US" altLang="en-US" dirty="0"/>
              <a:t>Poor Public Image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6595" y="4708952"/>
            <a:ext cx="901209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Participant Manual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931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1</a:t>
            </a:r>
          </a:p>
        </p:txBody>
      </p:sp>
      <p:pic>
        <p:nvPicPr>
          <p:cNvPr id="7" name="Picture 4" descr="\\ajga.com\york\homefolders\jeberly\Desktop\200333p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127559"/>
            <a:ext cx="3333750" cy="2276475"/>
          </a:xfrm>
        </p:spPr>
      </p:pic>
      <p:sp>
        <p:nvSpPr>
          <p:cNvPr id="6" name="TextBox 5"/>
          <p:cNvSpPr txBox="1"/>
          <p:nvPr/>
        </p:nvSpPr>
        <p:spPr>
          <a:xfrm>
            <a:off x="0" y="109888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Type III Ambulance – Inter-facility Transport</a:t>
            </a:r>
          </a:p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Career Fire Fighter/Emergency Medical Technician Dies and Paramedic is Injured in a Three-Vehicle Collision – Nebraska</a:t>
            </a:r>
          </a:p>
        </p:txBody>
      </p:sp>
      <p:pic>
        <p:nvPicPr>
          <p:cNvPr id="142338" name="Picture 2" descr="\\ajga.com\york\homefolders\jeberly\Desktop\200333cp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82"/>
          <a:stretch/>
        </p:blipFill>
        <p:spPr bwMode="auto">
          <a:xfrm>
            <a:off x="704850" y="2325093"/>
            <a:ext cx="3638550" cy="19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4629150"/>
            <a:ext cx="335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bg2">
                    <a:lumMod val="25000"/>
                  </a:schemeClr>
                </a:solidFill>
              </a:rPr>
              <a:t>A summary of NIOSH Investigation:</a:t>
            </a:r>
          </a:p>
          <a:p>
            <a:r>
              <a:rPr lang="en-US" sz="1400" i="1" dirty="0">
                <a:solidFill>
                  <a:schemeClr val="bg2">
                    <a:lumMod val="25000"/>
                  </a:schemeClr>
                </a:solidFill>
              </a:rPr>
              <a:t>F2003-33 Date Released: May 31, 2005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650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1</a:t>
            </a:r>
          </a:p>
        </p:txBody>
      </p:sp>
      <p:pic>
        <p:nvPicPr>
          <p:cNvPr id="5" name="Picture 2" descr="\\ajga.com\york\homefolders\jeberly\Desktop\200333d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878" y="1276350"/>
            <a:ext cx="4770243" cy="32004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7636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Contributing Factors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Ensure that EMS workers use the patient compartment vehicle occupant restraints whenever possible</a:t>
            </a:r>
          </a:p>
          <a:p>
            <a:pPr lvl="0"/>
            <a:r>
              <a:rPr lang="en-US" dirty="0"/>
              <a:t>Consider using shoulder straps with occupant restraints on patient cots to limit the movement of the patient from the cot during a vehicle crash.</a:t>
            </a:r>
          </a:p>
          <a:p>
            <a:pPr lvl="0"/>
            <a:r>
              <a:rPr lang="en-US" dirty="0"/>
              <a:t>Develop and evaluate occupant protection systems designed to provide crash protection for EMS workers and the mobility necessary to access patients and equipment within ambulance patient compartments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9931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Departments should provide defensive driver training to all emergency vehicle operators.</a:t>
            </a:r>
          </a:p>
          <a:p>
            <a:pPr lvl="0"/>
            <a:r>
              <a:rPr lang="en-US" dirty="0"/>
              <a:t>Departments should ensure that all drivers are trained and certified in emergency vehicle operations.</a:t>
            </a:r>
          </a:p>
          <a:p>
            <a:pPr lvl="0"/>
            <a:r>
              <a:rPr lang="en-US" dirty="0"/>
              <a:t>Departments should develop standard operating procedures (SOPs) for responding to, or returning from, an alarm and monitor to ensure their use. </a:t>
            </a:r>
          </a:p>
          <a:p>
            <a:pPr lvl="0"/>
            <a:r>
              <a:rPr lang="en-US" dirty="0"/>
              <a:t>Departments should ensure that the load carrying capacity of all apparatus is equal to, or less than, the Gross Vehicle Weight Rating (GVWR).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228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09888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Type III Ambulance – Emergency Response</a:t>
            </a:r>
          </a:p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Career Fire Fighter/Emergency Medical Technician Dies In</a:t>
            </a:r>
          </a:p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Ambulance Crash – Texas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629150"/>
            <a:ext cx="335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bg2">
                    <a:lumMod val="25000"/>
                  </a:schemeClr>
                </a:solidFill>
              </a:rPr>
              <a:t>A summary of NIOSH Investigation:</a:t>
            </a:r>
          </a:p>
          <a:p>
            <a:r>
              <a:rPr lang="en-US" sz="1400" i="1" dirty="0">
                <a:solidFill>
                  <a:schemeClr val="bg2">
                    <a:lumMod val="25000"/>
                  </a:schemeClr>
                </a:solidFill>
              </a:rPr>
              <a:t>F2003-05 Date Released: October 29, 2003</a:t>
            </a:r>
          </a:p>
        </p:txBody>
      </p:sp>
      <p:pic>
        <p:nvPicPr>
          <p:cNvPr id="9" name="Picture 2" descr="\\ajga.com\york\homefolders\jeberly\Desktop\200305c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343150"/>
            <a:ext cx="39624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8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2</a:t>
            </a:r>
          </a:p>
        </p:txBody>
      </p:sp>
      <p:pic>
        <p:nvPicPr>
          <p:cNvPr id="13" name="Picture 2" descr="\\ajga.com\york\homefolders\jeberly\Desktop\200305d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7" y="1543050"/>
            <a:ext cx="519112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9103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2</a:t>
            </a:r>
          </a:p>
        </p:txBody>
      </p:sp>
      <p:pic>
        <p:nvPicPr>
          <p:cNvPr id="8" name="Picture 2" descr="\\ajga.com\york\homefolders\jeberly\Desktop\200305p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621" y="1276350"/>
            <a:ext cx="4688758" cy="32004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320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Departments should provide defensive driver training to all emergency vehicle operators.</a:t>
            </a:r>
          </a:p>
          <a:p>
            <a:pPr lvl="0"/>
            <a:r>
              <a:rPr lang="en-US" dirty="0"/>
              <a:t>Departments should ensure that all drivers are trained and certified in emergency vehicle operations.</a:t>
            </a:r>
          </a:p>
          <a:p>
            <a:pPr lvl="0"/>
            <a:r>
              <a:rPr lang="en-US" dirty="0"/>
              <a:t>Departments should develop standard operating procedures (SOPs) for responding to, or returning from, an alarm and monitor to ensure their use. </a:t>
            </a:r>
          </a:p>
          <a:p>
            <a:pPr lvl="0"/>
            <a:r>
              <a:rPr lang="en-US" dirty="0"/>
              <a:t>Departments should ensure that the load carrying capacity of all apparatus is equal to, or less than, the Gross Vehicle Weight Rating (GVWR).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5510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252775"/>
            <a:ext cx="91440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Type I Ambulance – Non-Emergency Transport</a:t>
            </a:r>
          </a:p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Career Fire Fighter/EMT Dies in Ambulance Crash – Florida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629150"/>
            <a:ext cx="335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bg2">
                    <a:lumMod val="25000"/>
                  </a:schemeClr>
                </a:solidFill>
              </a:rPr>
              <a:t>A summary of NIOSH Investigation:</a:t>
            </a:r>
          </a:p>
          <a:p>
            <a:r>
              <a:rPr lang="en-US" sz="1400" i="1" dirty="0">
                <a:solidFill>
                  <a:schemeClr val="bg2">
                    <a:lumMod val="25000"/>
                  </a:schemeClr>
                </a:solidFill>
              </a:rPr>
              <a:t>F2005-12 Date Released: May 12, 2006</a:t>
            </a:r>
          </a:p>
        </p:txBody>
      </p:sp>
      <p:pic>
        <p:nvPicPr>
          <p:cNvPr id="7170" name="Picture 2" descr="\\ajga.com\york\homefolders\jeberly\Desktop\200512c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049399"/>
            <a:ext cx="3505200" cy="242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8070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42900"/>
            <a:ext cx="9144000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\\ajga.com\york\homefolders\jeberly\Desktop\200512d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661" y="-63247"/>
            <a:ext cx="3293215" cy="520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40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3</a:t>
            </a:r>
          </a:p>
        </p:txBody>
      </p:sp>
      <p:pic>
        <p:nvPicPr>
          <p:cNvPr id="6" name="Picture 3" descr="\\ajga.com\york\homefolders\jeberly\Desktop\200512p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52550"/>
            <a:ext cx="38100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\\ajga.com\york\homefolders\jeberly\Desktop\200512p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52550"/>
            <a:ext cx="38100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3185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EMS and fire departments should replace worn tires as part of the apparatus maintenance program</a:t>
            </a:r>
          </a:p>
          <a:p>
            <a:r>
              <a:rPr lang="en-US" dirty="0"/>
              <a:t>EMS and fire departments should ensure that drivers operate emergency vehicles at speeds appropriate for the conditions to prevent hydroplaning and loss of vehicle control</a:t>
            </a:r>
          </a:p>
          <a:p>
            <a:r>
              <a:rPr lang="en-US" dirty="0"/>
              <a:t>EMS and fire departments should ensure that drivers receive driver training at least twice a year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3367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Ambulance manufacturers, researchers, and standard setting bodies should continue to improve vehicle safety standards and designs for increased crash worthiness of ambulance patient compartments for occupant survivability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6804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252775"/>
            <a:ext cx="91440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Career Fire Fighter/Paramedic Dies 2 Days After Being Ejected </a:t>
            </a:r>
          </a:p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  <a:cs typeface="Arial" pitchFamily="34" charset="0"/>
              </a:rPr>
              <a:t>During an Ambulance Rollover Incident – Georgia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629150"/>
            <a:ext cx="335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bg2">
                    <a:lumMod val="25000"/>
                  </a:schemeClr>
                </a:solidFill>
              </a:rPr>
              <a:t>A summary of NIOSH Investigation:</a:t>
            </a:r>
          </a:p>
          <a:p>
            <a:r>
              <a:rPr lang="en-US" sz="1400" i="1" dirty="0">
                <a:solidFill>
                  <a:schemeClr val="bg2">
                    <a:lumMod val="25000"/>
                  </a:schemeClr>
                </a:solidFill>
              </a:rPr>
              <a:t>F2009-30 Date Released: July 2, 2010</a:t>
            </a:r>
          </a:p>
        </p:txBody>
      </p:sp>
      <p:pic>
        <p:nvPicPr>
          <p:cNvPr id="7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266949"/>
            <a:ext cx="2857500" cy="2143125"/>
          </a:xfrm>
        </p:spPr>
      </p:pic>
      <p:pic>
        <p:nvPicPr>
          <p:cNvPr id="10" name="Content Placeholder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266950"/>
            <a:ext cx="3810000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399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42900"/>
            <a:ext cx="9144000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867" y="-19050"/>
            <a:ext cx="3605133" cy="516255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2589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Contributing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Failure of the motorist to yield the right-of-way to an approaching emergency vehicle with audible and visual signals in use </a:t>
            </a:r>
          </a:p>
          <a:p>
            <a:r>
              <a:rPr lang="en-US" dirty="0"/>
              <a:t>Ejection of the victim </a:t>
            </a:r>
          </a:p>
          <a:p>
            <a:r>
              <a:rPr lang="en-US" dirty="0"/>
              <a:t>Blunt force trauma resulting in multiple rib fractures </a:t>
            </a:r>
          </a:p>
          <a:p>
            <a:r>
              <a:rPr lang="en-US" dirty="0"/>
              <a:t>The victim’s underlying medical conditions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0917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States and authorities having jurisdiction should take steps to ensure that motorists are aware of, understand, and follow state traffic codes/laws pertaining to yielding the right-of-way to approaching, authorized emergency vehicles using audible and visual signals </a:t>
            </a:r>
          </a:p>
          <a:p>
            <a:r>
              <a:rPr lang="en-US" dirty="0"/>
              <a:t>Organizations should take steps to ensure that seat belts are properly worn at all times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92472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Additionally, governing municipalities (federal, state, regional, and local) should: </a:t>
            </a:r>
          </a:p>
          <a:p>
            <a:pPr lvl="1"/>
            <a:r>
              <a:rPr lang="en-US" dirty="0"/>
              <a:t>Consider enacting legislation to include drivers and occupants of emergency vehicles in existing seat belt legislation and/or repeal existing laws that exempt drivers and occupants of emergency service vehicles from mandatory seat belt use.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7848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Recommendations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Standard operating procedures </a:t>
            </a:r>
          </a:p>
          <a:p>
            <a:pPr lvl="1"/>
            <a:r>
              <a:rPr lang="en-US" dirty="0"/>
              <a:t>Response Classifications </a:t>
            </a:r>
          </a:p>
          <a:p>
            <a:pPr lvl="1"/>
            <a:r>
              <a:rPr lang="en-US" dirty="0"/>
              <a:t>Seatbelts</a:t>
            </a:r>
          </a:p>
          <a:p>
            <a:pPr lvl="1"/>
            <a:r>
              <a:rPr lang="en-US" dirty="0"/>
              <a:t>Qualifications for drivers  </a:t>
            </a:r>
          </a:p>
          <a:p>
            <a:r>
              <a:rPr lang="en-US" dirty="0"/>
              <a:t>Emergency vehicle operator training and ongoing competency training</a:t>
            </a:r>
          </a:p>
          <a:p>
            <a:r>
              <a:rPr lang="en-US" dirty="0"/>
              <a:t>Regular vehicle inspections and maintenance </a:t>
            </a:r>
          </a:p>
          <a:p>
            <a:r>
              <a:rPr lang="en-US" dirty="0"/>
              <a:t>Promote institutional safety culture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4293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Criminalization of Emergency  Service Personnel</a:t>
            </a:r>
          </a:p>
        </p:txBody>
      </p:sp>
      <p:pic>
        <p:nvPicPr>
          <p:cNvPr id="389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352550"/>
            <a:ext cx="2476191" cy="1457143"/>
          </a:xfrm>
        </p:spPr>
      </p:pic>
      <p:sp>
        <p:nvSpPr>
          <p:cNvPr id="389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04950"/>
            <a:ext cx="4033838" cy="2974975"/>
          </a:xfrm>
        </p:spPr>
        <p:txBody>
          <a:bodyPr/>
          <a:lstStyle/>
          <a:p>
            <a:r>
              <a:rPr lang="en-US" altLang="en-US" sz="2800" u="sng" dirty="0"/>
              <a:t>California</a:t>
            </a:r>
          </a:p>
          <a:p>
            <a:r>
              <a:rPr lang="en-US" altLang="en-US" sz="2800" u="sng" dirty="0"/>
              <a:t>Ohio</a:t>
            </a:r>
          </a:p>
          <a:p>
            <a:r>
              <a:rPr lang="en-US" altLang="en-US" sz="2800" u="sng" dirty="0"/>
              <a:t>Texas</a:t>
            </a:r>
          </a:p>
          <a:p>
            <a:r>
              <a:rPr lang="en-US" altLang="en-US" sz="2800" u="sng" dirty="0"/>
              <a:t>Georgia</a:t>
            </a:r>
          </a:p>
        </p:txBody>
      </p:sp>
      <p:pic>
        <p:nvPicPr>
          <p:cNvPr id="38917" name="Picture 5"/>
          <p:cNvPicPr>
            <a:picLocks noGrp="1" noChangeArrowheads="1"/>
          </p:cNvPicPr>
          <p:nvPr>
            <p:ph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885950"/>
            <a:ext cx="4038600" cy="222885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84559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49"/>
  <p:tag name="ARTICULATE_DESIGN_ID_ETC-VFIS-GCA-EMSVOPOWERPOINT-16X9-TEMPLATE" val="XtTDEKpP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ETC-VFIS-GCA-EMSVOPowerPoint-16x9-template">
  <a:themeElements>
    <a:clrScheme name="Custom 1">
      <a:dk1>
        <a:srgbClr val="002D73"/>
      </a:dk1>
      <a:lt1>
        <a:sysClr val="window" lastClr="FFFFFF"/>
      </a:lt1>
      <a:dk2>
        <a:srgbClr val="002D73"/>
      </a:dk2>
      <a:lt2>
        <a:srgbClr val="EEECE1"/>
      </a:lt2>
      <a:accent1>
        <a:srgbClr val="67BBE8"/>
      </a:accent1>
      <a:accent2>
        <a:srgbClr val="FF8300"/>
      </a:accent2>
      <a:accent3>
        <a:srgbClr val="C4E86B"/>
      </a:accent3>
      <a:accent4>
        <a:srgbClr val="682666"/>
      </a:accent4>
      <a:accent5>
        <a:srgbClr val="D70036"/>
      </a:accent5>
      <a:accent6>
        <a:srgbClr val="FFC62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1026</Words>
  <Application>Microsoft Office PowerPoint</Application>
  <PresentationFormat>On-screen Show (16:9)</PresentationFormat>
  <Paragraphs>129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ETC-VFIS-GCA-EMSVOPowerPoint-16x9-template</vt:lpstr>
      <vt:lpstr>PowerPoint Presentation</vt:lpstr>
      <vt:lpstr>Module II - The Problem</vt:lpstr>
      <vt:lpstr>Module II - The Problem</vt:lpstr>
      <vt:lpstr>Module II - The Problem</vt:lpstr>
      <vt:lpstr>Perspective</vt:lpstr>
      <vt:lpstr>Fatality, Injury, Collision, and Near Miss Data</vt:lpstr>
      <vt:lpstr>Ambulance Crash Fatalities</vt:lpstr>
      <vt:lpstr>Ambulances - A Dangerous Environment</vt:lpstr>
      <vt:lpstr> Ambulance Crash Summary</vt:lpstr>
      <vt:lpstr>Impacts of Vehicle Collisions</vt:lpstr>
      <vt:lpstr>Adverse Effect </vt:lpstr>
      <vt:lpstr>Case Study 1</vt:lpstr>
      <vt:lpstr>Case Study 1</vt:lpstr>
      <vt:lpstr>Contributing Factors</vt:lpstr>
      <vt:lpstr>Recommendations</vt:lpstr>
      <vt:lpstr>Case Study 2</vt:lpstr>
      <vt:lpstr>Case Study 2</vt:lpstr>
      <vt:lpstr>Case Study 2</vt:lpstr>
      <vt:lpstr>Recommendations</vt:lpstr>
      <vt:lpstr>Case Study 3</vt:lpstr>
      <vt:lpstr>PowerPoint Presentation</vt:lpstr>
      <vt:lpstr>Case Study 3</vt:lpstr>
      <vt:lpstr>Recommendations</vt:lpstr>
      <vt:lpstr>Recommendations</vt:lpstr>
      <vt:lpstr>Case Study 4</vt:lpstr>
      <vt:lpstr>PowerPoint Presentation</vt:lpstr>
      <vt:lpstr>Contributing Factors</vt:lpstr>
      <vt:lpstr>Recommendations</vt:lpstr>
      <vt:lpstr>Recommendations</vt:lpstr>
      <vt:lpstr>Summary of Recommendations </vt:lpstr>
      <vt:lpstr>Criminalization of Emergency  Service Personnel</vt:lpstr>
    </vt:vector>
  </TitlesOfParts>
  <Company>Glatfelter Insurance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EMERGENCEY MEDICAL SERVICE VEHICLE OPERATION</dc:title>
  <dc:creator>Justin M. Eberly</dc:creator>
  <cp:lastModifiedBy>Richard M. Gurba</cp:lastModifiedBy>
  <cp:revision>61</cp:revision>
  <dcterms:created xsi:type="dcterms:W3CDTF">2018-04-09T15:55:32Z</dcterms:created>
  <dcterms:modified xsi:type="dcterms:W3CDTF">2024-04-25T17:51:01Z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16FE2AAD-1005-408B-BE18-BDB69A7ACA30</vt:lpwstr>
  </property>
  <property fmtid="{D5CDD505-2E9C-101B-9397-08002B2CF9AE}" pid="3" name="ArticulatePath">
    <vt:lpwstr>EMSVO PPT 2018</vt:lpwstr>
  </property>
</Properties>
</file>