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33"/>
  </p:notesMasterIdLst>
  <p:sldIdLst>
    <p:sldId id="607" r:id="rId2"/>
    <p:sldId id="327" r:id="rId3"/>
    <p:sldId id="328" r:id="rId4"/>
    <p:sldId id="329" r:id="rId5"/>
    <p:sldId id="330" r:id="rId6"/>
    <p:sldId id="331" r:id="rId7"/>
    <p:sldId id="332" r:id="rId8"/>
    <p:sldId id="333"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6" r:id="rId22"/>
    <p:sldId id="347" r:id="rId23"/>
    <p:sldId id="348" r:id="rId24"/>
    <p:sldId id="349" r:id="rId25"/>
    <p:sldId id="632" r:id="rId26"/>
    <p:sldId id="633" r:id="rId27"/>
    <p:sldId id="635" r:id="rId28"/>
    <p:sldId id="634" r:id="rId29"/>
    <p:sldId id="628" r:id="rId30"/>
    <p:sldId id="350" r:id="rId31"/>
    <p:sldId id="351" r:id="rId32"/>
  </p:sldIdLst>
  <p:sldSz cx="9144000" cy="5143500" type="screen16x9"/>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0120" autoAdjust="0"/>
  </p:normalViewPr>
  <p:slideViewPr>
    <p:cSldViewPr>
      <p:cViewPr varScale="1">
        <p:scale>
          <a:sx n="121" d="100"/>
          <a:sy n="121" d="100"/>
        </p:scale>
        <p:origin x="1314" y="96"/>
      </p:cViewPr>
      <p:guideLst>
        <p:guide orient="horz" pos="1620"/>
        <p:guide pos="2880"/>
      </p:guideLst>
    </p:cSldViewPr>
  </p:slideViewPr>
  <p:notesTextViewPr>
    <p:cViewPr>
      <p:scale>
        <a:sx n="1" d="1"/>
        <a:sy n="1" d="1"/>
      </p:scale>
      <p:origin x="0" y="0"/>
    </p:cViewPr>
  </p:notesTextViewPr>
  <p:sorterViewPr>
    <p:cViewPr>
      <p:scale>
        <a:sx n="100" d="100"/>
        <a:sy n="100" d="100"/>
      </p:scale>
      <p:origin x="0" y="-10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0ED-4EFE-AFAC-D1F697F030D2}"/>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0ED-4EFE-AFAC-D1F697F030D2}"/>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0ED-4EFE-AFAC-D1F697F030D2}"/>
            </c:ext>
          </c:extLst>
        </c:ser>
        <c:dLbls>
          <c:showLegendKey val="0"/>
          <c:showVal val="0"/>
          <c:showCatName val="0"/>
          <c:showSerName val="0"/>
          <c:showPercent val="0"/>
          <c:showBubbleSize val="0"/>
        </c:dLbls>
        <c:gapWidth val="150"/>
        <c:shape val="box"/>
        <c:axId val="85104512"/>
        <c:axId val="85106048"/>
        <c:axId val="0"/>
      </c:bar3DChart>
      <c:catAx>
        <c:axId val="85104512"/>
        <c:scaling>
          <c:orientation val="minMax"/>
        </c:scaling>
        <c:delete val="0"/>
        <c:axPos val="b"/>
        <c:numFmt formatCode="General" sourceLinked="0"/>
        <c:majorTickMark val="out"/>
        <c:minorTickMark val="none"/>
        <c:tickLblPos val="nextTo"/>
        <c:crossAx val="85106048"/>
        <c:crosses val="autoZero"/>
        <c:auto val="1"/>
        <c:lblAlgn val="ctr"/>
        <c:lblOffset val="100"/>
        <c:noMultiLvlLbl val="0"/>
      </c:catAx>
      <c:valAx>
        <c:axId val="85106048"/>
        <c:scaling>
          <c:orientation val="minMax"/>
        </c:scaling>
        <c:delete val="0"/>
        <c:axPos val="l"/>
        <c:majorGridlines/>
        <c:numFmt formatCode="General" sourceLinked="1"/>
        <c:majorTickMark val="out"/>
        <c:minorTickMark val="none"/>
        <c:tickLblPos val="nextTo"/>
        <c:crossAx val="851045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0C2E-4FFD-8820-AC8B5F15ADF7}"/>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DF7-4101-971F-E0752A03200B}"/>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DF7-4101-971F-E0752A03200B}"/>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DF7-4101-971F-E0752A03200B}"/>
            </c:ext>
          </c:extLst>
        </c:ser>
        <c:dLbls>
          <c:showLegendKey val="0"/>
          <c:showVal val="0"/>
          <c:showCatName val="0"/>
          <c:showSerName val="0"/>
          <c:showPercent val="0"/>
          <c:showBubbleSize val="0"/>
        </c:dLbls>
        <c:gapWidth val="150"/>
        <c:shape val="box"/>
        <c:axId val="83745408"/>
        <c:axId val="83747200"/>
        <c:axId val="0"/>
      </c:bar3DChart>
      <c:catAx>
        <c:axId val="83745408"/>
        <c:scaling>
          <c:orientation val="minMax"/>
        </c:scaling>
        <c:delete val="0"/>
        <c:axPos val="b"/>
        <c:numFmt formatCode="General" sourceLinked="0"/>
        <c:majorTickMark val="out"/>
        <c:minorTickMark val="none"/>
        <c:tickLblPos val="nextTo"/>
        <c:crossAx val="83747200"/>
        <c:crosses val="autoZero"/>
        <c:auto val="1"/>
        <c:lblAlgn val="ctr"/>
        <c:lblOffset val="100"/>
        <c:noMultiLvlLbl val="0"/>
      </c:catAx>
      <c:valAx>
        <c:axId val="83747200"/>
        <c:scaling>
          <c:orientation val="minMax"/>
        </c:scaling>
        <c:delete val="0"/>
        <c:axPos val="l"/>
        <c:majorGridlines/>
        <c:numFmt formatCode="General" sourceLinked="1"/>
        <c:majorTickMark val="out"/>
        <c:minorTickMark val="none"/>
        <c:tickLblPos val="nextTo"/>
        <c:crossAx val="8374540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67E5-43D2-ABD6-C3E92B9533D4}"/>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612A39-3C17-452B-B9F5-05AD57C13EF9}" type="datetimeFigureOut">
              <a:rPr lang="en-US" smtClean="0"/>
              <a:t>4/25/2024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BC68E-20CE-499E-8664-3BF60AB2E436}" type="slidenum">
              <a:rPr lang="en-US" smtClean="0"/>
              <a:t>‹#›</a:t>
            </a:fld>
            <a:endParaRPr lang="en-US"/>
          </a:p>
        </p:txBody>
      </p:sp>
    </p:spTree>
    <p:extLst>
      <p:ext uri="{BB962C8B-B14F-4D97-AF65-F5344CB8AC3E}">
        <p14:creationId xmlns:p14="http://schemas.microsoft.com/office/powerpoint/2010/main" val="846222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a:ln/>
        </p:spPr>
      </p:sp>
      <p:sp>
        <p:nvSpPr>
          <p:cNvPr id="245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45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5BA9819D-FFD6-43C3-B3BA-AD25DD36F782}" type="slidenum">
              <a:rPr lang="en-US" altLang="en-US" smtClean="0"/>
              <a:pPr eaLnBrk="1" hangingPunct="1"/>
              <a:t>13</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Slide Image Placeholder 1"/>
          <p:cNvSpPr>
            <a:spLocks noGrp="1" noRot="1" noChangeAspect="1" noTextEdit="1"/>
          </p:cNvSpPr>
          <p:nvPr>
            <p:ph type="sldImg"/>
          </p:nvPr>
        </p:nvSpPr>
        <p:spPr>
          <a:ln/>
        </p:spPr>
      </p:sp>
      <p:sp>
        <p:nvSpPr>
          <p:cNvPr id="68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8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017" indent="-280391">
              <a:defRPr sz="1200">
                <a:solidFill>
                  <a:schemeClr val="tx1"/>
                </a:solidFill>
                <a:latin typeface="Arial" charset="0"/>
              </a:defRPr>
            </a:lvl2pPr>
            <a:lvl3pPr marL="1121564" indent="-224312">
              <a:defRPr sz="1200">
                <a:solidFill>
                  <a:schemeClr val="tx1"/>
                </a:solidFill>
                <a:latin typeface="Arial" charset="0"/>
              </a:defRPr>
            </a:lvl3pPr>
            <a:lvl4pPr marL="1570189" indent="-224312">
              <a:defRPr sz="1200">
                <a:solidFill>
                  <a:schemeClr val="tx1"/>
                </a:solidFill>
                <a:latin typeface="Arial" charset="0"/>
              </a:defRPr>
            </a:lvl4pPr>
            <a:lvl5pPr marL="2018816" indent="-224312">
              <a:defRPr sz="1200">
                <a:solidFill>
                  <a:schemeClr val="tx1"/>
                </a:solidFill>
                <a:latin typeface="Arial" charset="0"/>
              </a:defRPr>
            </a:lvl5pPr>
            <a:lvl6pPr marL="2467441" indent="-224312" eaLnBrk="0" fontAlgn="base" hangingPunct="0">
              <a:spcBef>
                <a:spcPct val="30000"/>
              </a:spcBef>
              <a:spcAft>
                <a:spcPct val="0"/>
              </a:spcAft>
              <a:defRPr sz="1200">
                <a:solidFill>
                  <a:schemeClr val="tx1"/>
                </a:solidFill>
                <a:latin typeface="Arial" charset="0"/>
              </a:defRPr>
            </a:lvl6pPr>
            <a:lvl7pPr marL="2916065" indent="-224312" eaLnBrk="0" fontAlgn="base" hangingPunct="0">
              <a:spcBef>
                <a:spcPct val="30000"/>
              </a:spcBef>
              <a:spcAft>
                <a:spcPct val="0"/>
              </a:spcAft>
              <a:defRPr sz="1200">
                <a:solidFill>
                  <a:schemeClr val="tx1"/>
                </a:solidFill>
                <a:latin typeface="Arial" charset="0"/>
              </a:defRPr>
            </a:lvl7pPr>
            <a:lvl8pPr marL="3364692" indent="-224312" eaLnBrk="0" fontAlgn="base" hangingPunct="0">
              <a:spcBef>
                <a:spcPct val="30000"/>
              </a:spcBef>
              <a:spcAft>
                <a:spcPct val="0"/>
              </a:spcAft>
              <a:defRPr sz="1200">
                <a:solidFill>
                  <a:schemeClr val="tx1"/>
                </a:solidFill>
                <a:latin typeface="Arial" charset="0"/>
              </a:defRPr>
            </a:lvl8pPr>
            <a:lvl9pPr marL="3813317" indent="-224312" eaLnBrk="0" fontAlgn="base" hangingPunct="0">
              <a:spcBef>
                <a:spcPct val="30000"/>
              </a:spcBef>
              <a:spcAft>
                <a:spcPct val="0"/>
              </a:spcAft>
              <a:defRPr sz="1200">
                <a:solidFill>
                  <a:schemeClr val="tx1"/>
                </a:solidFill>
                <a:latin typeface="Arial" charset="0"/>
              </a:defRPr>
            </a:lvl9pPr>
          </a:lstStyle>
          <a:p>
            <a:fld id="{946872F4-9FB1-49CA-BD36-294C95E9562D}" type="slidenum">
              <a:rPr lang="en-US" altLang="en-US" smtClean="0">
                <a:solidFill>
                  <a:prstClr val="black"/>
                </a:solidFill>
              </a:rPr>
              <a:pPr/>
              <a:t>17</a:t>
            </a:fld>
            <a:endParaRPr lang="en-US"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Slide Image Placeholder 1"/>
          <p:cNvSpPr>
            <a:spLocks noGrp="1" noRot="1" noChangeAspect="1" noTextEdit="1"/>
          </p:cNvSpPr>
          <p:nvPr>
            <p:ph type="sldImg"/>
          </p:nvPr>
        </p:nvSpPr>
        <p:spPr>
          <a:ln/>
        </p:spPr>
      </p:sp>
      <p:sp>
        <p:nvSpPr>
          <p:cNvPr id="68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8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29017" indent="-280391">
              <a:defRPr sz="1200">
                <a:solidFill>
                  <a:schemeClr val="tx1"/>
                </a:solidFill>
                <a:latin typeface="Arial" charset="0"/>
              </a:defRPr>
            </a:lvl2pPr>
            <a:lvl3pPr marL="1121564" indent="-224312">
              <a:defRPr sz="1200">
                <a:solidFill>
                  <a:schemeClr val="tx1"/>
                </a:solidFill>
                <a:latin typeface="Arial" charset="0"/>
              </a:defRPr>
            </a:lvl3pPr>
            <a:lvl4pPr marL="1570189" indent="-224312">
              <a:defRPr sz="1200">
                <a:solidFill>
                  <a:schemeClr val="tx1"/>
                </a:solidFill>
                <a:latin typeface="Arial" charset="0"/>
              </a:defRPr>
            </a:lvl4pPr>
            <a:lvl5pPr marL="2018816" indent="-224312">
              <a:defRPr sz="1200">
                <a:solidFill>
                  <a:schemeClr val="tx1"/>
                </a:solidFill>
                <a:latin typeface="Arial" charset="0"/>
              </a:defRPr>
            </a:lvl5pPr>
            <a:lvl6pPr marL="2467441" indent="-224312" eaLnBrk="0" fontAlgn="base" hangingPunct="0">
              <a:spcBef>
                <a:spcPct val="30000"/>
              </a:spcBef>
              <a:spcAft>
                <a:spcPct val="0"/>
              </a:spcAft>
              <a:defRPr sz="1200">
                <a:solidFill>
                  <a:schemeClr val="tx1"/>
                </a:solidFill>
                <a:latin typeface="Arial" charset="0"/>
              </a:defRPr>
            </a:lvl6pPr>
            <a:lvl7pPr marL="2916065" indent="-224312" eaLnBrk="0" fontAlgn="base" hangingPunct="0">
              <a:spcBef>
                <a:spcPct val="30000"/>
              </a:spcBef>
              <a:spcAft>
                <a:spcPct val="0"/>
              </a:spcAft>
              <a:defRPr sz="1200">
                <a:solidFill>
                  <a:schemeClr val="tx1"/>
                </a:solidFill>
                <a:latin typeface="Arial" charset="0"/>
              </a:defRPr>
            </a:lvl7pPr>
            <a:lvl8pPr marL="3364692" indent="-224312" eaLnBrk="0" fontAlgn="base" hangingPunct="0">
              <a:spcBef>
                <a:spcPct val="30000"/>
              </a:spcBef>
              <a:spcAft>
                <a:spcPct val="0"/>
              </a:spcAft>
              <a:defRPr sz="1200">
                <a:solidFill>
                  <a:schemeClr val="tx1"/>
                </a:solidFill>
                <a:latin typeface="Arial" charset="0"/>
              </a:defRPr>
            </a:lvl8pPr>
            <a:lvl9pPr marL="3813317" indent="-224312" eaLnBrk="0" fontAlgn="base" hangingPunct="0">
              <a:spcBef>
                <a:spcPct val="30000"/>
              </a:spcBef>
              <a:spcAft>
                <a:spcPct val="0"/>
              </a:spcAft>
              <a:defRPr sz="1200">
                <a:solidFill>
                  <a:schemeClr val="tx1"/>
                </a:solidFill>
                <a:latin typeface="Arial" charset="0"/>
              </a:defRPr>
            </a:lvl9pPr>
          </a:lstStyle>
          <a:p>
            <a:fld id="{7B9B4941-DDD3-4CA5-95E3-0C6C180D96B0}" type="slidenum">
              <a:rPr lang="en-US" altLang="en-US" smtClean="0">
                <a:solidFill>
                  <a:prstClr val="black"/>
                </a:solidFill>
              </a:rPr>
              <a:pPr/>
              <a:t>18</a:t>
            </a:fld>
            <a:endParaRPr lang="en-US"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4C8FF78E-ED63-4FC9-BFD9-BF03D0D2B8C2}" type="slidenum">
              <a:rPr lang="en-US" altLang="en-US"/>
              <a:pPr eaLnBrk="1" hangingPunct="1"/>
              <a:t>22</a:t>
            </a:fld>
            <a:endParaRPr lang="en-US" altLang="en-US"/>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xfrm>
            <a:off x="381000" y="685800"/>
            <a:ext cx="6096000" cy="3429000"/>
          </a:xfrm>
          <a:ln/>
        </p:spPr>
      </p:sp>
      <p:sp>
        <p:nvSpPr>
          <p:cNvPr id="231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FCB24F06-65FF-4067-90A2-C00F355CE4B0}" type="slidenum">
              <a:rPr lang="en-US" altLang="en-US"/>
              <a:pPr eaLnBrk="1" hangingPunct="1"/>
              <a:t>31</a:t>
            </a:fld>
            <a:endParaRPr lang="en-US" altLang="en-US"/>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380999" y="-95250"/>
            <a:ext cx="2590801" cy="3886200"/>
          </a:xfrm>
          <a:prstGeom prst="rect">
            <a:avLst/>
          </a:prstGeom>
          <a:solidFill>
            <a:srgbClr val="EB0029"/>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Picture Placeholder 4"/>
          <p:cNvSpPr>
            <a:spLocks noGrp="1"/>
          </p:cNvSpPr>
          <p:nvPr>
            <p:ph type="pic" sz="quarter" idx="11" hasCustomPrompt="1"/>
          </p:nvPr>
        </p:nvSpPr>
        <p:spPr>
          <a:xfrm>
            <a:off x="723899" y="2266950"/>
            <a:ext cx="1905000" cy="2438400"/>
          </a:xfrm>
          <a:solidFill>
            <a:schemeClr val="bg2"/>
          </a:solidFill>
          <a:ln w="57150">
            <a:solidFill>
              <a:schemeClr val="bg1"/>
            </a:solidFill>
          </a:ln>
          <a:effectLst>
            <a:outerShdw blurRad="50800" dist="38100" dir="5400000" algn="t" rotWithShape="0">
              <a:prstClr val="black">
                <a:alpha val="40000"/>
              </a:prstClr>
            </a:outerShdw>
          </a:effectLst>
        </p:spPr>
        <p:txBody>
          <a:bodyPr>
            <a:normAutofit/>
          </a:bodyPr>
          <a:lstStyle>
            <a:lvl1pPr>
              <a:defRPr sz="1600" baseline="0"/>
            </a:lvl1pPr>
          </a:lstStyle>
          <a:p>
            <a:r>
              <a:rPr lang="en-US" dirty="0"/>
              <a:t>Headshot photo</a:t>
            </a:r>
          </a:p>
        </p:txBody>
      </p:sp>
      <p:sp>
        <p:nvSpPr>
          <p:cNvPr id="14" name="Content Placeholder 2"/>
          <p:cNvSpPr>
            <a:spLocks noGrp="1"/>
          </p:cNvSpPr>
          <p:nvPr>
            <p:ph sz="quarter" idx="12"/>
          </p:nvPr>
        </p:nvSpPr>
        <p:spPr>
          <a:xfrm>
            <a:off x="3429000" y="514350"/>
            <a:ext cx="5334000" cy="4038600"/>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p:cNvSpPr>
            <a:spLocks noGrp="1"/>
          </p:cNvSpPr>
          <p:nvPr>
            <p:ph type="body" sz="quarter" idx="13"/>
          </p:nvPr>
        </p:nvSpPr>
        <p:spPr>
          <a:xfrm>
            <a:off x="685800" y="209550"/>
            <a:ext cx="1981200" cy="1905000"/>
          </a:xfrm>
        </p:spPr>
        <p:txBody>
          <a:bodyPr>
            <a:noAutofit/>
          </a:bodyPr>
          <a:lstStyle>
            <a:lvl1pPr marL="0" indent="0">
              <a:buNone/>
              <a:defRPr sz="1800">
                <a:solidFill>
                  <a:schemeClr val="bg1"/>
                </a:solidFill>
              </a:defRPr>
            </a:lvl1pPr>
            <a:lvl2pPr>
              <a:defRPr sz="1600"/>
            </a:lvl2pPr>
            <a:lvl3pPr>
              <a:defRPr sz="1400"/>
            </a:lvl3pPr>
            <a:lvl4pPr>
              <a:defRPr sz="1200"/>
            </a:lvl4pPr>
            <a:lvl5pPr>
              <a:defRPr sz="1200"/>
            </a:lvl5pPr>
          </a:lstStyle>
          <a:p>
            <a:pPr lvl="0"/>
            <a:r>
              <a:rPr lang="en-US"/>
              <a:t>Click to edit Master text styles</a:t>
            </a:r>
          </a:p>
        </p:txBody>
      </p:sp>
    </p:spTree>
    <p:extLst>
      <p:ext uri="{BB962C8B-B14F-4D97-AF65-F5344CB8AC3E}">
        <p14:creationId xmlns:p14="http://schemas.microsoft.com/office/powerpoint/2010/main" val="185191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sp>
        <p:nvSpPr>
          <p:cNvPr id="4" name="Content Placeholder 2"/>
          <p:cNvSpPr>
            <a:spLocks noGrp="1"/>
          </p:cNvSpPr>
          <p:nvPr>
            <p:ph idx="1"/>
          </p:nvPr>
        </p:nvSpPr>
        <p:spPr>
          <a:xfrm>
            <a:off x="457200" y="1276351"/>
            <a:ext cx="8229600" cy="3200400"/>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3294960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428286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a:solidFill>
                  <a:schemeClr val="accent1">
                    <a:lumMod val="50000"/>
                  </a:schemeClr>
                </a:solidFill>
              </a:rPr>
              <a:t>Click to edit Master title style</a:t>
            </a:r>
            <a:endParaRPr lang="en-US" dirty="0">
              <a:solidFill>
                <a:schemeClr val="accent1">
                  <a:lumMod val="50000"/>
                </a:schemeClr>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spTree>
    <p:extLst>
      <p:ext uri="{BB962C8B-B14F-4D97-AF65-F5344CB8AC3E}">
        <p14:creationId xmlns:p14="http://schemas.microsoft.com/office/powerpoint/2010/main" val="707358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4043769" cy="5143500"/>
          </a:xfrm>
          <a:prstGeom prst="rect">
            <a:avLst/>
          </a:prstGeom>
        </p:spPr>
      </p:pic>
      <p:sp>
        <p:nvSpPr>
          <p:cNvPr id="11" name="Title 1"/>
          <p:cNvSpPr>
            <a:spLocks noGrp="1"/>
          </p:cNvSpPr>
          <p:nvPr>
            <p:ph type="title" hasCustomPrompt="1"/>
          </p:nvPr>
        </p:nvSpPr>
        <p:spPr>
          <a:xfrm>
            <a:off x="457200" y="202622"/>
            <a:ext cx="4191000" cy="616528"/>
          </a:xfrm>
        </p:spPr>
        <p:txBody>
          <a:bodyPr>
            <a:noAutofit/>
          </a:bodyPr>
          <a:lstStyle>
            <a:lvl1pPr>
              <a:defRPr sz="3200"/>
            </a:lvl1pPr>
          </a:lstStyle>
          <a:p>
            <a:pPr algn="l"/>
            <a:r>
              <a:rPr lang="en-US" dirty="0">
                <a:solidFill>
                  <a:schemeClr val="accent1">
                    <a:lumMod val="50000"/>
                  </a:schemeClr>
                </a:solidFill>
              </a:rPr>
              <a:t>Click to edit title style</a:t>
            </a:r>
          </a:p>
        </p:txBody>
      </p:sp>
      <p:sp>
        <p:nvSpPr>
          <p:cNvPr id="12" name="Content Placeholder 2"/>
          <p:cNvSpPr>
            <a:spLocks noGrp="1"/>
          </p:cNvSpPr>
          <p:nvPr>
            <p:ph idx="1"/>
          </p:nvPr>
        </p:nvSpPr>
        <p:spPr>
          <a:xfrm>
            <a:off x="457200" y="895350"/>
            <a:ext cx="3810000" cy="3704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0" y="4599709"/>
            <a:ext cx="9171709" cy="5437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spTree>
    <p:extLst>
      <p:ext uri="{BB962C8B-B14F-4D97-AF65-F5344CB8AC3E}">
        <p14:creationId xmlns:p14="http://schemas.microsoft.com/office/powerpoint/2010/main" val="4046975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76200" y="4682542"/>
            <a:ext cx="5943600" cy="381000"/>
          </a:xfrm>
        </p:spPr>
        <p:txBody>
          <a:bodyPr>
            <a:noAutofit/>
          </a:bodyPr>
          <a:lstStyle>
            <a:lvl1pPr>
              <a:defRPr sz="1800"/>
            </a:lvl1pPr>
          </a:lstStyle>
          <a:p>
            <a:pPr lvl="0"/>
            <a:r>
              <a:rPr lang="en-US">
                <a:solidFill>
                  <a:srgbClr val="002D73"/>
                </a:solidFill>
              </a:rPr>
              <a:t>Click to edit Master text styles</a:t>
            </a:r>
          </a:p>
        </p:txBody>
      </p:sp>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Tree>
    <p:extLst>
      <p:ext uri="{BB962C8B-B14F-4D97-AF65-F5344CB8AC3E}">
        <p14:creationId xmlns:p14="http://schemas.microsoft.com/office/powerpoint/2010/main" val="2931567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p:cNvSpPr>
            <a:spLocks noGrp="1"/>
          </p:cNvSpPr>
          <p:nvPr>
            <p:ph type="body" sz="half" idx="2"/>
          </p:nvPr>
        </p:nvSpPr>
        <p:spPr>
          <a:xfrm>
            <a:off x="552452" y="209550"/>
            <a:ext cx="1790698" cy="2286000"/>
          </a:xfrm>
        </p:spPr>
        <p:txBody>
          <a:bodyPr>
            <a:normAutofit/>
          </a:bodyPr>
          <a:lstStyle>
            <a:lvl1pPr marL="0" indent="0">
              <a:buNone/>
              <a:defRPr sz="1600"/>
            </a:lvl1pPr>
          </a:lstStyle>
          <a:p>
            <a:pPr lvl="0"/>
            <a:r>
              <a:rPr lang="en-US" b="1">
                <a:solidFill>
                  <a:schemeClr val="bg1"/>
                </a:solidFill>
              </a:rPr>
              <a:t>Click to edit Master text styles</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Tree>
    <p:extLst>
      <p:ext uri="{BB962C8B-B14F-4D97-AF65-F5344CB8AC3E}">
        <p14:creationId xmlns:p14="http://schemas.microsoft.com/office/powerpoint/2010/main" val="1594360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78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FIS-GCA-Horizontal full image- footer overlay">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02622"/>
            <a:ext cx="4191000" cy="857250"/>
          </a:xfrm>
        </p:spPr>
        <p:txBody>
          <a:bodyPr>
            <a:noAutofit/>
          </a:bodyPr>
          <a:lstStyle>
            <a:lvl1pPr>
              <a:defRPr sz="3200"/>
            </a:lvl1pPr>
          </a:lstStyle>
          <a:p>
            <a:pPr algn="l"/>
            <a:r>
              <a:rPr lang="en-US" dirty="0">
                <a:solidFill>
                  <a:schemeClr val="accent1">
                    <a:lumMod val="50000"/>
                  </a:schemeClr>
                </a:solidFill>
              </a:rPr>
              <a:t>Title</a:t>
            </a:r>
          </a:p>
        </p:txBody>
      </p:sp>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228600" y="4705351"/>
            <a:ext cx="5943600" cy="381000"/>
          </a:xfrm>
        </p:spPr>
        <p:txBody>
          <a:bodyPr>
            <a:noAutofit/>
          </a:bodyPr>
          <a:lstStyle>
            <a:lvl1pPr>
              <a:defRPr sz="1800"/>
            </a:lvl1pPr>
          </a:lstStyle>
          <a:p>
            <a:pPr lvl="0"/>
            <a:r>
              <a:rPr lang="en-US">
                <a:solidFill>
                  <a:srgbClr val="002D73"/>
                </a:solidFill>
              </a:rPr>
              <a:t>Click to edit Master text styles</a:t>
            </a:r>
          </a:p>
        </p:txBody>
      </p:sp>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
        <p:nvSpPr>
          <p:cNvPr id="11"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FIS-GCA-Photo Color Box with tex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0" y="0"/>
            <a:ext cx="9144000" cy="4629150"/>
          </a:xfrm>
        </p:spPr>
        <p:txBody>
          <a:bodyPr/>
          <a:lstStyle/>
          <a:p>
            <a:r>
              <a:rPr lang="en-US"/>
              <a:t>Click icon to add picture</a:t>
            </a:r>
          </a:p>
        </p:txBody>
      </p:sp>
      <p:sp>
        <p:nvSpPr>
          <p:cNvPr id="12" name="Title 1"/>
          <p:cNvSpPr>
            <a:spLocks noGrp="1"/>
          </p:cNvSpPr>
          <p:nvPr>
            <p:ph type="title" hasCustomPrompt="1"/>
          </p:nvPr>
        </p:nvSpPr>
        <p:spPr>
          <a:xfrm>
            <a:off x="457200" y="205979"/>
            <a:ext cx="8229600" cy="857250"/>
          </a:xfrm>
        </p:spPr>
        <p:txBody>
          <a:bodyPr/>
          <a:lstStyle>
            <a:lvl1pPr>
              <a:defRPr/>
            </a:lvl1pPr>
          </a:lstStyle>
          <a:p>
            <a:pPr algn="l"/>
            <a:r>
              <a:rPr lang="en-US" dirty="0">
                <a:solidFill>
                  <a:schemeClr val="accent1">
                    <a:lumMod val="50000"/>
                  </a:schemeClr>
                </a:solidFill>
              </a:rPr>
              <a:t>Title</a:t>
            </a:r>
          </a:p>
        </p:txBody>
      </p:sp>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5" name="Picture Placeholder 14"/>
          <p:cNvSpPr>
            <a:spLocks noGrp="1"/>
          </p:cNvSpPr>
          <p:nvPr>
            <p:ph type="pic" sz="quarter" idx="13"/>
          </p:nvPr>
        </p:nvSpPr>
        <p:spPr>
          <a:xfrm>
            <a:off x="0" y="0"/>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6"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FIS-Text Conten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381000" y="1200150"/>
            <a:ext cx="83820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3294960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FIS-Section Header with bullets VFIS ic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4800" y="-247650"/>
            <a:ext cx="1450851" cy="3578563"/>
          </a:xfrm>
          <a:prstGeom prst="rect">
            <a:avLst/>
          </a:prstGeom>
          <a:noFill/>
          <a:ln>
            <a:noFill/>
          </a:ln>
        </p:spPr>
      </p:pic>
      <p:sp>
        <p:nvSpPr>
          <p:cNvPr id="5" name="Content Placeholder 2"/>
          <p:cNvSpPr>
            <a:spLocks noGrp="1"/>
          </p:cNvSpPr>
          <p:nvPr>
            <p:ph sz="quarter" idx="10"/>
          </p:nvPr>
        </p:nvSpPr>
        <p:spPr>
          <a:xfrm>
            <a:off x="381000" y="1200150"/>
            <a:ext cx="76962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282866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FIS-Content and Verticle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3857625" cy="51435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pic>
        <p:nvPicPr>
          <p:cNvPr id="15" name="Picture 14"/>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7" name="Content Placeholder 2"/>
          <p:cNvSpPr>
            <a:spLocks noGrp="1"/>
          </p:cNvSpPr>
          <p:nvPr>
            <p:ph sz="quarter" idx="10"/>
          </p:nvPr>
        </p:nvSpPr>
        <p:spPr>
          <a:xfrm>
            <a:off x="381000" y="1200150"/>
            <a:ext cx="4613945" cy="3352800"/>
          </a:xfrm>
        </p:spPr>
        <p:txBody>
          <a:bodyPr>
            <a:normAutofit/>
          </a:bodyPr>
          <a:lstStyle>
            <a:lvl1pPr>
              <a:defRPr sz="240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5075963" y="0"/>
            <a:ext cx="4068037" cy="4629150"/>
          </a:xfrm>
        </p:spPr>
        <p:txBody>
          <a:bodyPr/>
          <a:lstStyle/>
          <a:p>
            <a:r>
              <a:rPr lang="en-US"/>
              <a:t>Click icon to add picture</a:t>
            </a:r>
          </a:p>
        </p:txBody>
      </p:sp>
      <p:sp>
        <p:nvSpPr>
          <p:cNvPr id="4" name="Title 3"/>
          <p:cNvSpPr>
            <a:spLocks noGrp="1"/>
          </p:cNvSpPr>
          <p:nvPr>
            <p:ph type="title" hasCustomPrompt="1"/>
          </p:nvPr>
        </p:nvSpPr>
        <p:spPr>
          <a:xfrm>
            <a:off x="381000" y="209550"/>
            <a:ext cx="4618073" cy="857250"/>
          </a:xfrm>
        </p:spPr>
        <p:txBody>
          <a:bodyPr>
            <a:normAutofit/>
          </a:bodyPr>
          <a:lstStyle>
            <a:lvl1pPr algn="l">
              <a:defRPr sz="3600" baseline="0"/>
            </a:lvl1pPr>
          </a:lstStyle>
          <a:p>
            <a:r>
              <a:rPr lang="en-US" dirty="0"/>
              <a:t>Click to Edit</a:t>
            </a:r>
          </a:p>
        </p:txBody>
      </p:sp>
    </p:spTree>
    <p:extLst>
      <p:ext uri="{BB962C8B-B14F-4D97-AF65-F5344CB8AC3E}">
        <p14:creationId xmlns:p14="http://schemas.microsoft.com/office/powerpoint/2010/main" val="4046975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FIS-Horizontal full image- footer overlay">
    <p:spTree>
      <p:nvGrpSpPr>
        <p:cNvPr id="1" name=""/>
        <p:cNvGrpSpPr/>
        <p:nvPr/>
      </p:nvGrpSpPr>
      <p:grpSpPr>
        <a:xfrm>
          <a:off x="0" y="0"/>
          <a:ext cx="0" cy="0"/>
          <a:chOff x="0" y="0"/>
          <a:chExt cx="0" cy="0"/>
        </a:xfrm>
      </p:grpSpPr>
      <p:pic>
        <p:nvPicPr>
          <p:cNvPr id="6"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4" name="Picture Placeholder 3"/>
          <p:cNvSpPr>
            <a:spLocks noGrp="1"/>
          </p:cNvSpPr>
          <p:nvPr>
            <p:ph type="pic" sz="quarter" idx="10"/>
          </p:nvPr>
        </p:nvSpPr>
        <p:spPr>
          <a:xfrm>
            <a:off x="0" y="0"/>
            <a:ext cx="9144000" cy="4629150"/>
          </a:xfrm>
        </p:spPr>
        <p:txBody>
          <a:bodyPr/>
          <a:lstStyle/>
          <a:p>
            <a:r>
              <a:rPr lang="en-US"/>
              <a:t>Click icon to add picture</a:t>
            </a:r>
          </a:p>
        </p:txBody>
      </p:sp>
      <p:sp>
        <p:nvSpPr>
          <p:cNvPr id="5"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FIS-Photo Color Box with text">
    <p:spTree>
      <p:nvGrpSpPr>
        <p:cNvPr id="1" name=""/>
        <p:cNvGrpSpPr/>
        <p:nvPr/>
      </p:nvGrpSpPr>
      <p:grpSpPr>
        <a:xfrm>
          <a:off x="0" y="0"/>
          <a:ext cx="0" cy="0"/>
          <a:chOff x="0" y="0"/>
          <a:chExt cx="0" cy="0"/>
        </a:xfrm>
      </p:grpSpPr>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8" name="Picture Placeholder 14"/>
          <p:cNvSpPr>
            <a:spLocks noGrp="1"/>
          </p:cNvSpPr>
          <p:nvPr>
            <p:ph type="pic" sz="quarter" idx="13"/>
          </p:nvPr>
        </p:nvSpPr>
        <p:spPr>
          <a:xfrm>
            <a:off x="-4549" y="33266"/>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p:cNvSpPr>
            <a:spLocks noGrp="1"/>
          </p:cNvSpPr>
          <p:nvPr>
            <p:ph type="body" sz="quarter" idx="11"/>
          </p:nvPr>
        </p:nvSpPr>
        <p:spPr>
          <a:xfrm>
            <a:off x="571501" y="133350"/>
            <a:ext cx="1752600" cy="2362200"/>
          </a:xfrm>
        </p:spPr>
        <p:txBody>
          <a:bodyPr>
            <a:noAutofit/>
          </a:bodyPr>
          <a:lstStyle>
            <a:lvl1pPr marL="0" inden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p:txBody>
      </p:sp>
      <p:sp>
        <p:nvSpPr>
          <p:cNvPr id="12"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FIS-Graphs-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userDrawn="1">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userDrawn="1">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Vertical Text">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1" b="49999"/>
          <a:stretch/>
        </p:blipFill>
        <p:spPr>
          <a:xfrm>
            <a:off x="0" y="5022664"/>
            <a:ext cx="9144000" cy="120836"/>
          </a:xfrm>
          <a:prstGeom prst="rect">
            <a:avLst/>
          </a:prstGeom>
        </p:spPr>
      </p:pic>
    </p:spTree>
    <p:extLst>
      <p:ext uri="{BB962C8B-B14F-4D97-AF65-F5344CB8AC3E}">
        <p14:creationId xmlns:p14="http://schemas.microsoft.com/office/powerpoint/2010/main" val="287818234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28750"/>
            <a:ext cx="8229600" cy="31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215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98611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380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724400" y="1749029"/>
            <a:ext cx="4038600" cy="1639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724400" y="3502819"/>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955148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15960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6956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33400" y="742950"/>
            <a:ext cx="8229600" cy="4400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30642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724400" y="1749028"/>
            <a:ext cx="4038600" cy="3394472"/>
          </a:xfrm>
        </p:spPr>
        <p:txBody>
          <a:bodyPr/>
          <a:lstStyle/>
          <a:p>
            <a:pPr lvl="0"/>
            <a:r>
              <a:rPr lang="en-US" noProof="0"/>
              <a:t>Click icon to add clip art</a:t>
            </a:r>
          </a:p>
        </p:txBody>
      </p:sp>
    </p:spTree>
    <p:extLst>
      <p:ext uri="{BB962C8B-B14F-4D97-AF65-F5344CB8AC3E}">
        <p14:creationId xmlns:p14="http://schemas.microsoft.com/office/powerpoint/2010/main" val="58252667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2548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52176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Click to edit Master text styles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Second level</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Third level</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Fourth level</a:t>
            </a:r>
          </a:p>
          <a:p>
            <a:pPr marL="2057400" marR="0" lvl="4"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Fifth level</a:t>
            </a:r>
          </a:p>
          <a:p>
            <a:pPr lvl="0"/>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F06DFCD-A8C0-4831-9DDB-32C8859E1107}" type="datetimeFigureOut">
              <a:rPr lang="en-US" smtClean="0"/>
              <a:t>4/25/2024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FEAC9C4-40A1-45AD-88DF-95F85502F164}" type="slidenum">
              <a:rPr lang="en-US" smtClean="0"/>
              <a:t>‹#›</a:t>
            </a:fld>
            <a:endParaRPr lang="en-US"/>
          </a:p>
        </p:txBody>
      </p:sp>
    </p:spTree>
    <p:extLst>
      <p:ext uri="{BB962C8B-B14F-4D97-AF65-F5344CB8AC3E}">
        <p14:creationId xmlns:p14="http://schemas.microsoft.com/office/powerpoint/2010/main" val="28782814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668" r:id="rId10"/>
    <p:sldLayoutId id="2147483669" r:id="rId11"/>
    <p:sldLayoutId id="2147483651" r:id="rId12"/>
    <p:sldLayoutId id="2147483652" r:id="rId13"/>
    <p:sldLayoutId id="2147483653" r:id="rId14"/>
    <p:sldLayoutId id="2147483654" r:id="rId15"/>
    <p:sldLayoutId id="2147483655" r:id="rId16"/>
    <p:sldLayoutId id="2147483656" r:id="rId17"/>
    <p:sldLayoutId id="2147483712" r:id="rId18"/>
    <p:sldLayoutId id="2147483713" r:id="rId19"/>
    <p:sldLayoutId id="2147483714" r:id="rId20"/>
    <p:sldLayoutId id="2147483715" r:id="rId21"/>
    <p:sldLayoutId id="2147483716" r:id="rId22"/>
    <p:sldLayoutId id="2147483717" r:id="rId23"/>
    <p:sldLayoutId id="2147483718" r:id="rId24"/>
    <p:sldLayoutId id="2147483720" r:id="rId25"/>
    <p:sldLayoutId id="2147483721" r:id="rId26"/>
    <p:sldLayoutId id="2147483722" r:id="rId27"/>
    <p:sldLayoutId id="2147483723" r:id="rId2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chor="ctr">
            <a:normAutofit/>
          </a:bodyPr>
          <a:lstStyle/>
          <a:p>
            <a:pPr algn="ctr"/>
            <a:r>
              <a:rPr lang="en-US" sz="4000" dirty="0">
                <a:solidFill>
                  <a:schemeClr val="bg1"/>
                </a:solidFill>
              </a:rPr>
              <a:t>Module</a:t>
            </a:r>
          </a:p>
          <a:p>
            <a:pPr algn="ctr"/>
            <a:r>
              <a:rPr lang="en-US" sz="4000" dirty="0">
                <a:solidFill>
                  <a:schemeClr val="bg1"/>
                </a:solidFill>
              </a:rPr>
              <a:t>V</a:t>
            </a:r>
          </a:p>
        </p:txBody>
      </p:sp>
    </p:spTree>
    <p:custDataLst>
      <p:tags r:id="rId1"/>
    </p:custDataLst>
    <p:extLst>
      <p:ext uri="{BB962C8B-B14F-4D97-AF65-F5344CB8AC3E}">
        <p14:creationId xmlns:p14="http://schemas.microsoft.com/office/powerpoint/2010/main" val="993445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a:t>Module V - Legal Aspects</a:t>
            </a:r>
          </a:p>
        </p:txBody>
      </p:sp>
      <p:sp>
        <p:nvSpPr>
          <p:cNvPr id="24579" name="Rectangle 3"/>
          <p:cNvSpPr>
            <a:spLocks noGrp="1" noChangeArrowheads="1"/>
          </p:cNvSpPr>
          <p:nvPr>
            <p:ph idx="1"/>
          </p:nvPr>
        </p:nvSpPr>
        <p:spPr/>
        <p:txBody>
          <a:bodyPr/>
          <a:lstStyle/>
          <a:p>
            <a:pPr marL="0" indent="0">
              <a:buNone/>
            </a:pPr>
            <a:r>
              <a:rPr lang="en-US" altLang="en-US" b="1" dirty="0"/>
              <a:t>Goal</a:t>
            </a:r>
          </a:p>
          <a:p>
            <a:pPr marL="0" indent="0">
              <a:buNone/>
            </a:pPr>
            <a:r>
              <a:rPr lang="en-US" altLang="en-US" dirty="0"/>
              <a:t>To provide the participant with an understanding of the legal ramifications of emergency vehicle operations. Review state specific laws pertaining to emergency vehicles and specific NFPA standards.</a:t>
            </a:r>
          </a:p>
        </p:txBody>
      </p:sp>
    </p:spTree>
    <p:custDataLst>
      <p:tags r:id="rId1"/>
    </p:custDataLst>
    <p:extLst>
      <p:ext uri="{BB962C8B-B14F-4D97-AF65-F5344CB8AC3E}">
        <p14:creationId xmlns:p14="http://schemas.microsoft.com/office/powerpoint/2010/main" val="61709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a:t>Module V - Legal Aspects</a:t>
            </a:r>
          </a:p>
        </p:txBody>
      </p:sp>
      <p:sp>
        <p:nvSpPr>
          <p:cNvPr id="57347" name="Rectangle 3"/>
          <p:cNvSpPr>
            <a:spLocks noGrp="1" noChangeArrowheads="1"/>
          </p:cNvSpPr>
          <p:nvPr>
            <p:ph idx="1"/>
          </p:nvPr>
        </p:nvSpPr>
        <p:spPr/>
        <p:txBody>
          <a:bodyPr/>
          <a:lstStyle/>
          <a:p>
            <a:pPr marL="0" indent="0">
              <a:buNone/>
            </a:pPr>
            <a:r>
              <a:rPr lang="en-US" altLang="en-US" b="1" dirty="0"/>
              <a:t>Objectives</a:t>
            </a:r>
          </a:p>
          <a:p>
            <a:r>
              <a:rPr lang="en-US" altLang="en-US" dirty="0"/>
              <a:t>Explain the legal climate which exists and its impact upon emergency vehicle drivers and the associated emergency service organizations.</a:t>
            </a:r>
          </a:p>
          <a:p>
            <a:r>
              <a:rPr lang="en-US" altLang="en-US" dirty="0"/>
              <a:t>Identify the primary legal principles which affect emergency vehicle drivers and recognize the implications for emergency vehicle operation.</a:t>
            </a:r>
          </a:p>
        </p:txBody>
      </p:sp>
    </p:spTree>
    <p:custDataLst>
      <p:tags r:id="rId1"/>
    </p:custDataLst>
    <p:extLst>
      <p:ext uri="{BB962C8B-B14F-4D97-AF65-F5344CB8AC3E}">
        <p14:creationId xmlns:p14="http://schemas.microsoft.com/office/powerpoint/2010/main" val="60152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dirty="0"/>
              <a:t>Module V - Legal Aspects</a:t>
            </a:r>
          </a:p>
        </p:txBody>
      </p:sp>
      <p:sp>
        <p:nvSpPr>
          <p:cNvPr id="58371" name="Rectangle 3"/>
          <p:cNvSpPr>
            <a:spLocks noGrp="1" noChangeArrowheads="1"/>
          </p:cNvSpPr>
          <p:nvPr>
            <p:ph idx="1"/>
          </p:nvPr>
        </p:nvSpPr>
        <p:spPr/>
        <p:txBody>
          <a:bodyPr/>
          <a:lstStyle/>
          <a:p>
            <a:pPr marL="0" indent="0">
              <a:buNone/>
            </a:pPr>
            <a:r>
              <a:rPr lang="en-US" altLang="en-US" b="1" dirty="0"/>
              <a:t>Objectives (Cont’d)</a:t>
            </a:r>
          </a:p>
          <a:p>
            <a:r>
              <a:rPr lang="en-US" altLang="en-US" dirty="0"/>
              <a:t>Identify specific state driving laws. </a:t>
            </a:r>
          </a:p>
          <a:p>
            <a:r>
              <a:rPr lang="en-US" altLang="en-US" dirty="0"/>
              <a:t>Discuss the impact of individual state or local laws, standards, and requirements on emergency vehicle driver training and operations.</a:t>
            </a:r>
          </a:p>
        </p:txBody>
      </p:sp>
    </p:spTree>
    <p:custDataLst>
      <p:tags r:id="rId1"/>
    </p:custDataLst>
    <p:extLst>
      <p:ext uri="{BB962C8B-B14F-4D97-AF65-F5344CB8AC3E}">
        <p14:creationId xmlns:p14="http://schemas.microsoft.com/office/powerpoint/2010/main" val="3448826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fontScale="90000"/>
          </a:bodyPr>
          <a:lstStyle/>
          <a:p>
            <a:r>
              <a:rPr lang="en-US" altLang="en-US" dirty="0"/>
              <a:t>Privileges VS Limitation &amp; Qualification</a:t>
            </a:r>
          </a:p>
        </p:txBody>
      </p:sp>
      <p:pic>
        <p:nvPicPr>
          <p:cNvPr id="59395" name="Picture 3" descr="SCALESC"/>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163529" y="1276350"/>
            <a:ext cx="2816941" cy="3200400"/>
          </a:xfrm>
        </p:spPr>
      </p:pic>
    </p:spTree>
    <p:custDataLst>
      <p:tags r:id="rId1"/>
    </p:custDataLst>
    <p:extLst>
      <p:ext uri="{BB962C8B-B14F-4D97-AF65-F5344CB8AC3E}">
        <p14:creationId xmlns:p14="http://schemas.microsoft.com/office/powerpoint/2010/main" val="3052505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dirty="0"/>
              <a:t>Example of Privileges</a:t>
            </a:r>
          </a:p>
        </p:txBody>
      </p:sp>
      <p:sp>
        <p:nvSpPr>
          <p:cNvPr id="60419" name="Rectangle 3"/>
          <p:cNvSpPr>
            <a:spLocks noGrp="1" noChangeArrowheads="1"/>
          </p:cNvSpPr>
          <p:nvPr>
            <p:ph idx="1"/>
          </p:nvPr>
        </p:nvSpPr>
        <p:spPr/>
        <p:txBody>
          <a:bodyPr/>
          <a:lstStyle/>
          <a:p>
            <a:r>
              <a:rPr lang="en-US" altLang="en-US" dirty="0"/>
              <a:t>Proceed through a red traffic signal or stop sign - but only with due regard for the welfare of others.</a:t>
            </a:r>
          </a:p>
          <a:p>
            <a:r>
              <a:rPr lang="en-US" altLang="en-US" dirty="0"/>
              <a:t>Exceed the posted speed limit-but only with due regard for the welfare of others.</a:t>
            </a:r>
          </a:p>
          <a:p>
            <a:r>
              <a:rPr lang="en-US" altLang="en-US" dirty="0"/>
              <a:t>Travel against the normal flow of traffic but only with due regard for the welfare of others.</a:t>
            </a:r>
          </a:p>
        </p:txBody>
      </p:sp>
    </p:spTree>
    <p:custDataLst>
      <p:tags r:id="rId1"/>
    </p:custDataLst>
    <p:extLst>
      <p:ext uri="{BB962C8B-B14F-4D97-AF65-F5344CB8AC3E}">
        <p14:creationId xmlns:p14="http://schemas.microsoft.com/office/powerpoint/2010/main" val="3404316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dirty="0"/>
              <a:t>Five Categories of Requirements</a:t>
            </a:r>
          </a:p>
        </p:txBody>
      </p:sp>
      <p:sp>
        <p:nvSpPr>
          <p:cNvPr id="61443" name="Rectangle 3"/>
          <p:cNvSpPr>
            <a:spLocks noGrp="1" noChangeArrowheads="1"/>
          </p:cNvSpPr>
          <p:nvPr>
            <p:ph idx="1"/>
          </p:nvPr>
        </p:nvSpPr>
        <p:spPr/>
        <p:txBody>
          <a:bodyPr/>
          <a:lstStyle/>
          <a:p>
            <a:r>
              <a:rPr lang="en-US" altLang="en-US" dirty="0"/>
              <a:t>State Motor Vehicle and Traffic Laws</a:t>
            </a:r>
          </a:p>
          <a:p>
            <a:r>
              <a:rPr lang="en-US" altLang="en-US" dirty="0"/>
              <a:t>Nationally Recognized Standards</a:t>
            </a:r>
          </a:p>
          <a:p>
            <a:r>
              <a:rPr lang="en-US" altLang="en-US" dirty="0"/>
              <a:t>State and Federal Occupational and Safety Regulations</a:t>
            </a:r>
          </a:p>
          <a:p>
            <a:r>
              <a:rPr lang="en-US" altLang="en-US" dirty="0"/>
              <a:t>Local Ordinances</a:t>
            </a:r>
          </a:p>
          <a:p>
            <a:r>
              <a:rPr lang="en-US" altLang="en-US" dirty="0"/>
              <a:t>Organizational Policies, Procedures, and Guidelines</a:t>
            </a:r>
          </a:p>
        </p:txBody>
      </p:sp>
      <p:sp>
        <p:nvSpPr>
          <p:cNvPr id="6" name="Rectangle 5"/>
          <p:cNvSpPr/>
          <p:nvPr/>
        </p:nvSpPr>
        <p:spPr>
          <a:xfrm>
            <a:off x="6595" y="4705350"/>
            <a:ext cx="901209" cy="415498"/>
          </a:xfrm>
          <a:prstGeom prst="rect">
            <a:avLst/>
          </a:prstGeom>
          <a:noFill/>
        </p:spPr>
        <p:txBody>
          <a:bodyPr wrap="none" lIns="91440" tIns="45720" rIns="91440" bIns="45720">
            <a:spAutoFit/>
          </a:bodyPr>
          <a:lstStyle/>
          <a:p>
            <a:pPr algn="ctr"/>
            <a:r>
              <a:rPr lang="en-US" sz="700" b="1" dirty="0">
                <a:ln w="0"/>
                <a:latin typeface="+mj-lt"/>
              </a:rPr>
              <a:t>Participant Manual</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2742960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dirty="0"/>
              <a:t>Legal Principles and Terms</a:t>
            </a:r>
          </a:p>
        </p:txBody>
      </p:sp>
      <p:sp>
        <p:nvSpPr>
          <p:cNvPr id="64515" name="Rectangle 3"/>
          <p:cNvSpPr>
            <a:spLocks noGrp="1" noChangeArrowheads="1"/>
          </p:cNvSpPr>
          <p:nvPr>
            <p:ph idx="1"/>
          </p:nvPr>
        </p:nvSpPr>
        <p:spPr/>
        <p:txBody>
          <a:bodyPr/>
          <a:lstStyle/>
          <a:p>
            <a:r>
              <a:rPr lang="en-US" altLang="en-US" dirty="0"/>
              <a:t>Subject to laws unless specific exemption is provided.</a:t>
            </a:r>
          </a:p>
          <a:p>
            <a:r>
              <a:rPr lang="en-US" altLang="en-US" dirty="0"/>
              <a:t>Exemptions apply only when the emergency vehicle is involved in an emergency operation.</a:t>
            </a:r>
          </a:p>
          <a:p>
            <a:r>
              <a:rPr lang="en-US" altLang="en-US" dirty="0"/>
              <a:t>Emergency vehicle drivers can be found criminally guilty of a crime and/or civilly liable.</a:t>
            </a:r>
          </a:p>
        </p:txBody>
      </p:sp>
    </p:spTree>
    <p:custDataLst>
      <p:tags r:id="rId1"/>
    </p:custDataLst>
    <p:extLst>
      <p:ext uri="{BB962C8B-B14F-4D97-AF65-F5344CB8AC3E}">
        <p14:creationId xmlns:p14="http://schemas.microsoft.com/office/powerpoint/2010/main" val="4172859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a:t>Legal Principles and Terms</a:t>
            </a:r>
          </a:p>
        </p:txBody>
      </p:sp>
      <p:sp>
        <p:nvSpPr>
          <p:cNvPr id="65539" name="Rectangle 3"/>
          <p:cNvSpPr>
            <a:spLocks noGrp="1" noChangeArrowheads="1"/>
          </p:cNvSpPr>
          <p:nvPr>
            <p:ph idx="1"/>
          </p:nvPr>
        </p:nvSpPr>
        <p:spPr/>
        <p:txBody>
          <a:bodyPr/>
          <a:lstStyle/>
          <a:p>
            <a:r>
              <a:rPr lang="en-US" altLang="en-US" dirty="0"/>
              <a:t>Liability</a:t>
            </a:r>
          </a:p>
          <a:p>
            <a:r>
              <a:rPr lang="en-US" altLang="en-US" dirty="0"/>
              <a:t>Due Regard</a:t>
            </a:r>
          </a:p>
          <a:p>
            <a:r>
              <a:rPr lang="en-US" altLang="en-US" dirty="0"/>
              <a:t>Negligence</a:t>
            </a:r>
          </a:p>
          <a:p>
            <a:r>
              <a:rPr lang="en-US" altLang="en-US" dirty="0"/>
              <a:t>Gross Negligence</a:t>
            </a:r>
          </a:p>
          <a:p>
            <a:r>
              <a:rPr lang="en-US" altLang="en-US" dirty="0"/>
              <a:t>Vicarious Liability</a:t>
            </a:r>
          </a:p>
        </p:txBody>
      </p:sp>
      <p:sp>
        <p:nvSpPr>
          <p:cNvPr id="4" name="Rectangle 3"/>
          <p:cNvSpPr/>
          <p:nvPr/>
        </p:nvSpPr>
        <p:spPr>
          <a:xfrm>
            <a:off x="6595" y="4708952"/>
            <a:ext cx="901209" cy="415498"/>
          </a:xfrm>
          <a:prstGeom prst="rect">
            <a:avLst/>
          </a:prstGeom>
          <a:noFill/>
        </p:spPr>
        <p:txBody>
          <a:bodyPr wrap="none" lIns="91440" tIns="45720" rIns="91440" bIns="45720">
            <a:spAutoFit/>
          </a:bodyPr>
          <a:lstStyle/>
          <a:p>
            <a:pPr algn="ctr"/>
            <a:r>
              <a:rPr lang="en-US" sz="700" b="1" dirty="0">
                <a:ln w="0"/>
                <a:latin typeface="+mj-lt"/>
              </a:rPr>
              <a:t>Participant Manual</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233862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dirty="0"/>
              <a:t>Legal Principles and Terms</a:t>
            </a:r>
          </a:p>
        </p:txBody>
      </p:sp>
      <p:sp>
        <p:nvSpPr>
          <p:cNvPr id="66563" name="Rectangle 3"/>
          <p:cNvSpPr>
            <a:spLocks noGrp="1" noChangeArrowheads="1"/>
          </p:cNvSpPr>
          <p:nvPr>
            <p:ph idx="1"/>
          </p:nvPr>
        </p:nvSpPr>
        <p:spPr/>
        <p:txBody>
          <a:bodyPr/>
          <a:lstStyle/>
          <a:p>
            <a:pPr marL="0" indent="0">
              <a:buNone/>
            </a:pPr>
            <a:r>
              <a:rPr lang="en-US" altLang="en-US" b="1" dirty="0"/>
              <a:t>Judicial review based on ….</a:t>
            </a:r>
          </a:p>
          <a:p>
            <a:r>
              <a:rPr lang="en-US" altLang="en-US" dirty="0"/>
              <a:t>Concepts like due regard, and reckless disregard for the safety of others</a:t>
            </a:r>
          </a:p>
        </p:txBody>
      </p:sp>
    </p:spTree>
    <p:custDataLst>
      <p:tags r:id="rId1"/>
    </p:custDataLst>
    <p:extLst>
      <p:ext uri="{BB962C8B-B14F-4D97-AF65-F5344CB8AC3E}">
        <p14:creationId xmlns:p14="http://schemas.microsoft.com/office/powerpoint/2010/main" val="326000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a:t>Emergency Vehicle Driving Laws</a:t>
            </a:r>
          </a:p>
        </p:txBody>
      </p:sp>
      <p:sp>
        <p:nvSpPr>
          <p:cNvPr id="67587" name="Rectangle 3"/>
          <p:cNvSpPr>
            <a:spLocks noGrp="1" noChangeArrowheads="1"/>
          </p:cNvSpPr>
          <p:nvPr>
            <p:ph idx="1"/>
          </p:nvPr>
        </p:nvSpPr>
        <p:spPr/>
        <p:txBody>
          <a:bodyPr/>
          <a:lstStyle/>
          <a:p>
            <a:r>
              <a:rPr lang="en-US" altLang="en-US" dirty="0"/>
              <a:t>CDL Requirements</a:t>
            </a:r>
          </a:p>
          <a:p>
            <a:r>
              <a:rPr lang="en-US" altLang="en-US" dirty="0"/>
              <a:t>Exemptions Granted to Emergency Vehicle Drivers</a:t>
            </a:r>
          </a:p>
          <a:p>
            <a:r>
              <a:rPr lang="en-US" altLang="en-US" dirty="0"/>
              <a:t>Rules for Members of the Public</a:t>
            </a:r>
          </a:p>
          <a:p>
            <a:r>
              <a:rPr lang="en-US" altLang="en-US" dirty="0"/>
              <a:t>Rules for Emergency Responders in POVs</a:t>
            </a:r>
          </a:p>
        </p:txBody>
      </p:sp>
    </p:spTree>
    <p:custDataLst>
      <p:tags r:id="rId1"/>
    </p:custDataLst>
    <p:extLst>
      <p:ext uri="{BB962C8B-B14F-4D97-AF65-F5344CB8AC3E}">
        <p14:creationId xmlns:p14="http://schemas.microsoft.com/office/powerpoint/2010/main" val="303132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dirty="0"/>
              <a:t>Other Requirements and Standards</a:t>
            </a:r>
          </a:p>
        </p:txBody>
      </p:sp>
      <p:sp>
        <p:nvSpPr>
          <p:cNvPr id="68611" name="Rectangle 3"/>
          <p:cNvSpPr>
            <a:spLocks noGrp="1" noChangeArrowheads="1"/>
          </p:cNvSpPr>
          <p:nvPr>
            <p:ph idx="1"/>
          </p:nvPr>
        </p:nvSpPr>
        <p:spPr/>
        <p:txBody>
          <a:bodyPr/>
          <a:lstStyle/>
          <a:p>
            <a:r>
              <a:rPr lang="en-US" altLang="en-US" dirty="0"/>
              <a:t>State Laws and/or Administrative Regulations</a:t>
            </a:r>
          </a:p>
          <a:p>
            <a:r>
              <a:rPr lang="en-US" altLang="en-US" dirty="0"/>
              <a:t>Local Ordinances or Statues</a:t>
            </a:r>
          </a:p>
          <a:p>
            <a:r>
              <a:rPr lang="en-US" altLang="en-US" dirty="0"/>
              <a:t>Organizational Rules and Regulations and Standard Operating Guidelines</a:t>
            </a:r>
          </a:p>
        </p:txBody>
      </p:sp>
    </p:spTree>
    <p:custDataLst>
      <p:tags r:id="rId1"/>
    </p:custDataLst>
    <p:extLst>
      <p:ext uri="{BB962C8B-B14F-4D97-AF65-F5344CB8AC3E}">
        <p14:creationId xmlns:p14="http://schemas.microsoft.com/office/powerpoint/2010/main" val="1708738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dirty="0"/>
              <a:t>Practical Application</a:t>
            </a:r>
          </a:p>
        </p:txBody>
      </p:sp>
      <p:sp>
        <p:nvSpPr>
          <p:cNvPr id="25603" name="Rectangle 3"/>
          <p:cNvSpPr>
            <a:spLocks noGrp="1" noChangeArrowheads="1"/>
          </p:cNvSpPr>
          <p:nvPr>
            <p:ph idx="1"/>
          </p:nvPr>
        </p:nvSpPr>
        <p:spPr/>
        <p:txBody>
          <a:bodyPr/>
          <a:lstStyle/>
          <a:p>
            <a:pPr marL="0" indent="0" algn="ctr">
              <a:buNone/>
            </a:pPr>
            <a:r>
              <a:rPr lang="en-US" altLang="en-US" dirty="0"/>
              <a:t>Review STATE Motor Vehicle Code</a:t>
            </a:r>
          </a:p>
        </p:txBody>
      </p:sp>
      <p:sp>
        <p:nvSpPr>
          <p:cNvPr id="4" name="Rectangle 3"/>
          <p:cNvSpPr/>
          <p:nvPr/>
        </p:nvSpPr>
        <p:spPr>
          <a:xfrm>
            <a:off x="-29472" y="4708952"/>
            <a:ext cx="973343" cy="415498"/>
          </a:xfrm>
          <a:prstGeom prst="rect">
            <a:avLst/>
          </a:prstGeom>
          <a:noFill/>
        </p:spPr>
        <p:txBody>
          <a:bodyPr wrap="none" lIns="91440" tIns="45720" rIns="91440" bIns="45720">
            <a:spAutoFit/>
          </a:bodyPr>
          <a:lstStyle/>
          <a:p>
            <a:pPr algn="ctr"/>
            <a:r>
              <a:rPr lang="en-US" sz="700" b="1" dirty="0">
                <a:ln w="0"/>
                <a:latin typeface="+mj-lt"/>
              </a:rPr>
              <a:t>Practical Application</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423153446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normAutofit fontScale="90000"/>
          </a:bodyPr>
          <a:lstStyle/>
          <a:p>
            <a:r>
              <a:rPr lang="en-US" altLang="en-US" dirty="0"/>
              <a:t>New York Title I, Article I, Section 101</a:t>
            </a:r>
          </a:p>
        </p:txBody>
      </p:sp>
      <p:sp>
        <p:nvSpPr>
          <p:cNvPr id="3" name="Subtitle 2"/>
          <p:cNvSpPr>
            <a:spLocks noGrp="1"/>
          </p:cNvSpPr>
          <p:nvPr>
            <p:ph idx="1"/>
          </p:nvPr>
        </p:nvSpPr>
        <p:spPr/>
        <p:txBody>
          <a:bodyPr/>
          <a:lstStyle/>
          <a:p>
            <a:r>
              <a:rPr lang="en-US" dirty="0"/>
              <a:t>Authorized emergency vehicle. Every ambulance, police vehicle or bicycle, correction vehicle, fire vehicle, civil defense emergency vehicle, emergency ambulance service vehicle, blood delivery vehicle, county emergency medical services vehicle, environmental emergency response vehicle, sanitation patrol vehicle, hazardous materials emergency vehicle and ordnance disposal vehicle of the armed forces of the United States. </a:t>
            </a:r>
          </a:p>
        </p:txBody>
      </p:sp>
    </p:spTree>
    <p:custDataLst>
      <p:tags r:id="rId1"/>
    </p:custDataLst>
    <p:extLst>
      <p:ext uri="{BB962C8B-B14F-4D97-AF65-F5344CB8AC3E}">
        <p14:creationId xmlns:p14="http://schemas.microsoft.com/office/powerpoint/2010/main" val="727283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normAutofit fontScale="90000"/>
          </a:bodyPr>
          <a:lstStyle/>
          <a:p>
            <a:r>
              <a:rPr lang="en-US" altLang="en-US" dirty="0"/>
              <a:t>New York Title I, Article I, Section 114-b</a:t>
            </a:r>
          </a:p>
        </p:txBody>
      </p:sp>
      <p:sp>
        <p:nvSpPr>
          <p:cNvPr id="3" name="Content Placeholder 2"/>
          <p:cNvSpPr>
            <a:spLocks noGrp="1"/>
          </p:cNvSpPr>
          <p:nvPr>
            <p:ph idx="1"/>
          </p:nvPr>
        </p:nvSpPr>
        <p:spPr/>
        <p:txBody>
          <a:bodyPr/>
          <a:lstStyle/>
          <a:p>
            <a:pPr marL="0" indent="0">
              <a:buNone/>
            </a:pPr>
            <a:r>
              <a:rPr lang="en-US" dirty="0"/>
              <a:t>Emergency operation. The operation, or parking, of an authorized emergency vehicle, when such vehicle is engaged in transporting a sick or injured person, transporting prisoners, delivering blood or blood products in a situation involving an imminent health risk, pursuing an actual or suspected violator of the law, or responding to, or working or assisting at the scene of an accident, disaster, police call, alarm of fire, actual or potential release of hazardous materials or other emergency. Emergency operation shall not include returning from such service. </a:t>
            </a:r>
          </a:p>
        </p:txBody>
      </p:sp>
    </p:spTree>
    <p:custDataLst>
      <p:tags r:id="rId1"/>
    </p:custDataLst>
    <p:extLst>
      <p:ext uri="{BB962C8B-B14F-4D97-AF65-F5344CB8AC3E}">
        <p14:creationId xmlns:p14="http://schemas.microsoft.com/office/powerpoint/2010/main" val="4104626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normAutofit fontScale="90000"/>
          </a:bodyPr>
          <a:lstStyle/>
          <a:p>
            <a:r>
              <a:rPr lang="en-US" altLang="en-US" dirty="0"/>
              <a:t>New York Title V, Article 19, Section 501</a:t>
            </a:r>
          </a:p>
        </p:txBody>
      </p:sp>
      <p:sp>
        <p:nvSpPr>
          <p:cNvPr id="3" name="Content Placeholder 2"/>
          <p:cNvSpPr>
            <a:spLocks noGrp="1"/>
          </p:cNvSpPr>
          <p:nvPr>
            <p:ph idx="1"/>
          </p:nvPr>
        </p:nvSpPr>
        <p:spPr/>
        <p:txBody>
          <a:bodyPr/>
          <a:lstStyle/>
          <a:p>
            <a:pPr marL="0" indent="0">
              <a:buNone/>
            </a:pPr>
            <a:r>
              <a:rPr lang="en-US" sz="1800" dirty="0"/>
              <a:t>Drivers’ Licenses (d) Exceptions. (</a:t>
            </a:r>
            <a:r>
              <a:rPr lang="en-US" sz="1800" dirty="0" err="1"/>
              <a:t>i</a:t>
            </a:r>
            <a:r>
              <a:rPr lang="en-US" sz="1800" dirty="0"/>
              <a:t>) (B) a police vehicle or fire vehicle during its use in an emergency operation as defined in section one hundred fourteen-b of this chapter, or in the performance of official duties, or activities related to the execution of emergency governmental functions (C) a vehicle owned and identified as being owned by the state or a political subdivision thereof or an ambulance service as defined in subdivision two of section three thousand one of the public health law or a voluntary ambulance service as defined in subdivision three of such section and used to provide emergency medical service as defined in section three thousand one of the public health law, or to perform official duties, or activities related to the execution of emergency governmental functions pursuant to section 383.3 (d)(2) of title 49 of the code of federal regulations, may be operated with any class license other than a class DJ, M or MJ license.</a:t>
            </a:r>
          </a:p>
        </p:txBody>
      </p:sp>
    </p:spTree>
    <p:custDataLst>
      <p:tags r:id="rId1"/>
    </p:custDataLst>
    <p:extLst>
      <p:ext uri="{BB962C8B-B14F-4D97-AF65-F5344CB8AC3E}">
        <p14:creationId xmlns:p14="http://schemas.microsoft.com/office/powerpoint/2010/main" val="1401587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normAutofit fontScale="90000"/>
          </a:bodyPr>
          <a:lstStyle/>
          <a:p>
            <a:r>
              <a:rPr lang="en-US" altLang="en-US"/>
              <a:t>New York Title VII, Article 23, Section 1104 </a:t>
            </a:r>
            <a:endParaRPr lang="en-US" altLang="en-US" dirty="0"/>
          </a:p>
        </p:txBody>
      </p:sp>
      <p:sp>
        <p:nvSpPr>
          <p:cNvPr id="17411" name="Rectangle 3"/>
          <p:cNvSpPr>
            <a:spLocks noGrp="1" noChangeArrowheads="1"/>
          </p:cNvSpPr>
          <p:nvPr>
            <p:ph idx="1"/>
          </p:nvPr>
        </p:nvSpPr>
        <p:spPr/>
        <p:txBody>
          <a:bodyPr/>
          <a:lstStyle/>
          <a:p>
            <a:pPr marL="0" indent="0">
              <a:buNone/>
            </a:pPr>
            <a:r>
              <a:rPr lang="en-US" sz="1600" dirty="0"/>
              <a:t>The driver of an authorized emergency vehicle, when involved in an emergency operation, may exercise the privileges set forth in this section, but subject to the conditions herein stated. </a:t>
            </a:r>
          </a:p>
          <a:p>
            <a:pPr marL="0" indent="0">
              <a:buNone/>
            </a:pPr>
            <a:r>
              <a:rPr lang="en-US" sz="1600" dirty="0"/>
              <a:t>The driver of an authorized emergency vehicle may: </a:t>
            </a:r>
          </a:p>
          <a:p>
            <a:pPr marL="0" indent="0">
              <a:buNone/>
            </a:pPr>
            <a:r>
              <a:rPr lang="en-US" sz="1600" dirty="0"/>
              <a:t>1. Stop, stand or park irrespective of the provisions of this title </a:t>
            </a:r>
          </a:p>
          <a:p>
            <a:pPr marL="0" indent="0">
              <a:buNone/>
            </a:pPr>
            <a:r>
              <a:rPr lang="en-US" sz="1600" dirty="0"/>
              <a:t>2. Proceed past a steady red signal, a flashing red signal or a stop </a:t>
            </a:r>
            <a:br>
              <a:rPr lang="en-US" sz="1600" dirty="0"/>
            </a:br>
            <a:r>
              <a:rPr lang="en-US" sz="1600" dirty="0"/>
              <a:t>     sign, but only after slowing down as may be necessary for safe </a:t>
            </a:r>
            <a:br>
              <a:rPr lang="en-US" sz="1600" dirty="0"/>
            </a:br>
            <a:r>
              <a:rPr lang="en-US" sz="1600" dirty="0"/>
              <a:t>     operation	</a:t>
            </a:r>
          </a:p>
          <a:p>
            <a:pPr marL="0" indent="0">
              <a:buNone/>
            </a:pPr>
            <a:r>
              <a:rPr lang="en-US" sz="1600" dirty="0"/>
              <a:t>3. Exceed the maximum speed limits so long as he does not 	     </a:t>
            </a:r>
            <a:br>
              <a:rPr lang="en-US" sz="1600" dirty="0"/>
            </a:br>
            <a:r>
              <a:rPr lang="en-US" sz="1600" dirty="0"/>
              <a:t>     endanger life or property</a:t>
            </a:r>
          </a:p>
          <a:p>
            <a:pPr marL="0" indent="0">
              <a:buNone/>
            </a:pPr>
            <a:r>
              <a:rPr lang="en-US" sz="1600" dirty="0"/>
              <a:t>4. Disregard regulations governing directions of movement or </a:t>
            </a:r>
            <a:br>
              <a:rPr lang="en-US" sz="1600" dirty="0"/>
            </a:br>
            <a:r>
              <a:rPr lang="en-US" sz="1600" dirty="0"/>
              <a:t>     turning in specified directions</a:t>
            </a:r>
            <a:endParaRPr lang="en-US" altLang="en-US" sz="1600" dirty="0"/>
          </a:p>
        </p:txBody>
      </p:sp>
    </p:spTree>
    <p:custDataLst>
      <p:tags r:id="rId1"/>
    </p:custDataLst>
    <p:extLst>
      <p:ext uri="{BB962C8B-B14F-4D97-AF65-F5344CB8AC3E}">
        <p14:creationId xmlns:p14="http://schemas.microsoft.com/office/powerpoint/2010/main" val="2751309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a:t>New York Title VII, Article 23, Section 1104 </a:t>
            </a:r>
            <a:endParaRPr lang="en-US" dirty="0"/>
          </a:p>
        </p:txBody>
      </p:sp>
      <p:sp>
        <p:nvSpPr>
          <p:cNvPr id="18435" name="Rectangle 3"/>
          <p:cNvSpPr>
            <a:spLocks noGrp="1" noChangeArrowheads="1"/>
          </p:cNvSpPr>
          <p:nvPr>
            <p:ph idx="1"/>
          </p:nvPr>
        </p:nvSpPr>
        <p:spPr/>
        <p:txBody>
          <a:bodyPr/>
          <a:lstStyle/>
          <a:p>
            <a:pPr marL="0" indent="0">
              <a:buNone/>
            </a:pPr>
            <a:r>
              <a:rPr lang="en-US" dirty="0"/>
              <a:t>(e) The foregoing provisions shall not relieve the driver of an authorized emergency vehicle from the duty to drive with due regard for the safety of all persons, nor shall such provisions protect the driver from the consequences of his reckless disregard for the safety of others. </a:t>
            </a:r>
            <a:endParaRPr lang="en-US" altLang="en-US" dirty="0"/>
          </a:p>
        </p:txBody>
      </p:sp>
    </p:spTree>
    <p:custDataLst>
      <p:tags r:id="rId1"/>
    </p:custDataLst>
    <p:extLst>
      <p:ext uri="{BB962C8B-B14F-4D97-AF65-F5344CB8AC3E}">
        <p14:creationId xmlns:p14="http://schemas.microsoft.com/office/powerpoint/2010/main" val="2549555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a:t>Industry Standards</a:t>
            </a:r>
          </a:p>
        </p:txBody>
      </p:sp>
      <p:sp>
        <p:nvSpPr>
          <p:cNvPr id="69635" name="Rectangle 3"/>
          <p:cNvSpPr>
            <a:spLocks noGrp="1" noChangeArrowheads="1"/>
          </p:cNvSpPr>
          <p:nvPr>
            <p:ph idx="1"/>
          </p:nvPr>
        </p:nvSpPr>
        <p:spPr/>
        <p:txBody>
          <a:bodyPr/>
          <a:lstStyle/>
          <a:p>
            <a:r>
              <a:rPr lang="en-US" altLang="en-US" dirty="0"/>
              <a:t>Industry standards for safe driving ARE NOT the law in most states. </a:t>
            </a:r>
          </a:p>
          <a:p>
            <a:r>
              <a:rPr lang="en-US" altLang="en-US" dirty="0"/>
              <a:t>Relevant industry are actually guidelines which go beyond legal requirements of most state law. </a:t>
            </a:r>
          </a:p>
        </p:txBody>
      </p:sp>
      <p:sp>
        <p:nvSpPr>
          <p:cNvPr id="4" name="Rectangle 3"/>
          <p:cNvSpPr/>
          <p:nvPr/>
        </p:nvSpPr>
        <p:spPr>
          <a:xfrm>
            <a:off x="6595" y="4708952"/>
            <a:ext cx="901209" cy="415498"/>
          </a:xfrm>
          <a:prstGeom prst="rect">
            <a:avLst/>
          </a:prstGeom>
          <a:noFill/>
        </p:spPr>
        <p:txBody>
          <a:bodyPr wrap="none" lIns="91440" tIns="45720" rIns="91440" bIns="45720">
            <a:spAutoFit/>
          </a:bodyPr>
          <a:lstStyle/>
          <a:p>
            <a:pPr algn="ctr"/>
            <a:r>
              <a:rPr lang="en-US" sz="700" b="1" dirty="0">
                <a:ln w="0"/>
                <a:latin typeface="+mj-lt"/>
              </a:rPr>
              <a:t>Participant Manual</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2826012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ltLang="en-US" dirty="0"/>
              <a:t>Limitations of NFPA Standards</a:t>
            </a:r>
          </a:p>
        </p:txBody>
      </p:sp>
      <p:sp>
        <p:nvSpPr>
          <p:cNvPr id="70659" name="Rectangle 3"/>
          <p:cNvSpPr>
            <a:spLocks noGrp="1" noChangeArrowheads="1"/>
          </p:cNvSpPr>
          <p:nvPr>
            <p:ph idx="1"/>
          </p:nvPr>
        </p:nvSpPr>
        <p:spPr/>
        <p:txBody>
          <a:bodyPr/>
          <a:lstStyle/>
          <a:p>
            <a:r>
              <a:rPr lang="en-US" altLang="en-US" dirty="0"/>
              <a:t>NFPA codes, standards, recommended practices, and guides are developed through a consensus standards development process approved by the American National Standards Institutes. </a:t>
            </a:r>
          </a:p>
          <a:p>
            <a:endParaRPr lang="en-US" altLang="en-US" dirty="0"/>
          </a:p>
        </p:txBody>
      </p:sp>
      <p:sp>
        <p:nvSpPr>
          <p:cNvPr id="4" name="Rectangle 3"/>
          <p:cNvSpPr/>
          <p:nvPr/>
        </p:nvSpPr>
        <p:spPr>
          <a:xfrm>
            <a:off x="6595" y="4708952"/>
            <a:ext cx="901209" cy="415498"/>
          </a:xfrm>
          <a:prstGeom prst="rect">
            <a:avLst/>
          </a:prstGeom>
          <a:noFill/>
        </p:spPr>
        <p:txBody>
          <a:bodyPr wrap="none" lIns="91440" tIns="45720" rIns="91440" bIns="45720">
            <a:spAutoFit/>
          </a:bodyPr>
          <a:lstStyle/>
          <a:p>
            <a:pPr algn="ctr"/>
            <a:r>
              <a:rPr lang="en-US" sz="700" b="1" dirty="0">
                <a:ln w="0"/>
                <a:latin typeface="+mj-lt"/>
              </a:rPr>
              <a:t>Participant Manual</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2597197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en-US"/>
              <a:t>Limitations of NFPA Standards</a:t>
            </a:r>
            <a:endParaRPr lang="en-US" altLang="en-US" dirty="0"/>
          </a:p>
        </p:txBody>
      </p:sp>
      <p:sp>
        <p:nvSpPr>
          <p:cNvPr id="71683" name="Rectangle 3"/>
          <p:cNvSpPr>
            <a:spLocks noGrp="1" noChangeArrowheads="1"/>
          </p:cNvSpPr>
          <p:nvPr>
            <p:ph idx="1"/>
          </p:nvPr>
        </p:nvSpPr>
        <p:spPr/>
        <p:txBody>
          <a:bodyPr/>
          <a:lstStyle/>
          <a:p>
            <a:r>
              <a:rPr lang="en-US" altLang="en-US" dirty="0"/>
              <a:t>In issuing and making this document available, the NFPA is not undertaking to render professional or other services for or on behalf of any person or entity. Anyone using this document should rely on his or her own independent judgment or, as appropriate, seek the advice of a competent professional in determining the exercise of reasonable care in any given circumstances. </a:t>
            </a:r>
          </a:p>
        </p:txBody>
      </p:sp>
    </p:spTree>
    <p:custDataLst>
      <p:tags r:id="rId1"/>
    </p:custDataLst>
    <p:extLst>
      <p:ext uri="{BB962C8B-B14F-4D97-AF65-F5344CB8AC3E}">
        <p14:creationId xmlns:p14="http://schemas.microsoft.com/office/powerpoint/2010/main" val="3554710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a:t>Relevant NFPA Standards</a:t>
            </a:r>
            <a:endParaRPr lang="en-US" altLang="en-US" dirty="0"/>
          </a:p>
        </p:txBody>
      </p:sp>
      <p:sp>
        <p:nvSpPr>
          <p:cNvPr id="72707" name="Rectangle 3"/>
          <p:cNvSpPr>
            <a:spLocks noGrp="1" noChangeArrowheads="1"/>
          </p:cNvSpPr>
          <p:nvPr>
            <p:ph idx="1"/>
          </p:nvPr>
        </p:nvSpPr>
        <p:spPr/>
        <p:txBody>
          <a:bodyPr/>
          <a:lstStyle/>
          <a:p>
            <a:r>
              <a:rPr lang="en-US" altLang="en-US"/>
              <a:t>NFPA 1451-Fire Service Vehicle Operations Training Program</a:t>
            </a:r>
          </a:p>
          <a:p>
            <a:r>
              <a:rPr lang="en-US" altLang="en-US"/>
              <a:t>NFPA 1500-Fire Department Occupational Safety and Health Program</a:t>
            </a:r>
            <a:endParaRPr lang="en-US" altLang="en-US" dirty="0"/>
          </a:p>
        </p:txBody>
      </p:sp>
    </p:spTree>
    <p:custDataLst>
      <p:tags r:id="rId1"/>
    </p:custDataLst>
    <p:extLst>
      <p:ext uri="{BB962C8B-B14F-4D97-AF65-F5344CB8AC3E}">
        <p14:creationId xmlns:p14="http://schemas.microsoft.com/office/powerpoint/2010/main" val="432959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a:t>NFPA 1451 Chapter 7.1.3</a:t>
            </a:r>
            <a:endParaRPr lang="en-US" altLang="en-US" dirty="0"/>
          </a:p>
        </p:txBody>
      </p:sp>
      <p:sp>
        <p:nvSpPr>
          <p:cNvPr id="73731" name="Rectangle 3"/>
          <p:cNvSpPr>
            <a:spLocks noGrp="1" noChangeArrowheads="1"/>
          </p:cNvSpPr>
          <p:nvPr>
            <p:ph idx="1"/>
          </p:nvPr>
        </p:nvSpPr>
        <p:spPr/>
        <p:txBody>
          <a:bodyPr/>
          <a:lstStyle/>
          <a:p>
            <a:r>
              <a:rPr lang="en-US" altLang="en-US"/>
              <a:t>Any “Stop” Signal (i.e., sign, light or traffic officer)</a:t>
            </a:r>
          </a:p>
          <a:p>
            <a:r>
              <a:rPr lang="en-US" altLang="en-US"/>
              <a:t>Blind Intersections</a:t>
            </a:r>
          </a:p>
          <a:p>
            <a:r>
              <a:rPr lang="en-US" altLang="en-US"/>
              <a:t>Intersections Where All Lanes of Traffic Cannot Be Seen by Operator</a:t>
            </a:r>
          </a:p>
          <a:p>
            <a:r>
              <a:rPr lang="en-US" altLang="en-US"/>
              <a:t>A Stopped School Bus</a:t>
            </a:r>
            <a:endParaRPr lang="en-US" altLang="en-US" dirty="0"/>
          </a:p>
        </p:txBody>
      </p:sp>
    </p:spTree>
    <p:custDataLst>
      <p:tags r:id="rId1"/>
    </p:custDataLst>
    <p:extLst>
      <p:ext uri="{BB962C8B-B14F-4D97-AF65-F5344CB8AC3E}">
        <p14:creationId xmlns:p14="http://schemas.microsoft.com/office/powerpoint/2010/main" val="792253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en-US"/>
              <a:t>NFPA 1500 Chapter 6.2.8</a:t>
            </a:r>
          </a:p>
        </p:txBody>
      </p:sp>
      <p:sp>
        <p:nvSpPr>
          <p:cNvPr id="74755" name="Rectangle 3"/>
          <p:cNvSpPr>
            <a:spLocks noGrp="1" noChangeArrowheads="1"/>
          </p:cNvSpPr>
          <p:nvPr>
            <p:ph idx="1"/>
          </p:nvPr>
        </p:nvSpPr>
        <p:spPr/>
        <p:txBody>
          <a:bodyPr/>
          <a:lstStyle/>
          <a:p>
            <a:r>
              <a:rPr lang="en-US" altLang="en-US"/>
              <a:t>When Directed by a Law Enforcement Officer</a:t>
            </a:r>
          </a:p>
          <a:p>
            <a:r>
              <a:rPr lang="en-US" altLang="en-US"/>
              <a:t>Red Traffic Lights</a:t>
            </a:r>
          </a:p>
          <a:p>
            <a:r>
              <a:rPr lang="en-US" altLang="en-US"/>
              <a:t>Stop Signs</a:t>
            </a:r>
          </a:p>
          <a:p>
            <a:r>
              <a:rPr lang="en-US" altLang="en-US"/>
              <a:t>Negative Right-of-Way Intersection</a:t>
            </a:r>
          </a:p>
          <a:p>
            <a:r>
              <a:rPr lang="en-US" altLang="en-US"/>
              <a:t>Blind Intersections</a:t>
            </a:r>
          </a:p>
          <a:p>
            <a:r>
              <a:rPr lang="en-US" altLang="en-US"/>
              <a:t>Cannot Account For All Lanes of Traffic </a:t>
            </a:r>
          </a:p>
          <a:p>
            <a:r>
              <a:rPr lang="en-US" altLang="en-US"/>
              <a:t>Other Intersection Hazards</a:t>
            </a:r>
          </a:p>
          <a:p>
            <a:r>
              <a:rPr lang="en-US" altLang="en-US"/>
              <a:t>Stopped School Bus With Lights Flashing</a:t>
            </a:r>
          </a:p>
          <a:p>
            <a:endParaRPr lang="en-US" altLang="en-US"/>
          </a:p>
        </p:txBody>
      </p:sp>
    </p:spTree>
    <p:custDataLst>
      <p:tags r:id="rId1"/>
    </p:custDataLst>
    <p:extLst>
      <p:ext uri="{BB962C8B-B14F-4D97-AF65-F5344CB8AC3E}">
        <p14:creationId xmlns:p14="http://schemas.microsoft.com/office/powerpoint/2010/main" val="582041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Relevant CAAS Standards</a:t>
            </a:r>
          </a:p>
        </p:txBody>
      </p:sp>
      <p:sp>
        <p:nvSpPr>
          <p:cNvPr id="3" name="Content Placeholder 2"/>
          <p:cNvSpPr>
            <a:spLocks noGrp="1"/>
          </p:cNvSpPr>
          <p:nvPr>
            <p:ph idx="1"/>
          </p:nvPr>
        </p:nvSpPr>
        <p:spPr/>
        <p:txBody>
          <a:bodyPr/>
          <a:lstStyle/>
          <a:p>
            <a:r>
              <a:rPr lang="en-US" dirty="0"/>
              <a:t>CAAS 202- Comprehensive safety standards are required to assure that patients, employees, and the agency are protected from unnecessary risk.</a:t>
            </a:r>
          </a:p>
          <a:p>
            <a:pPr lvl="1"/>
            <a:r>
              <a:rPr lang="en-US" dirty="0"/>
              <a:t>202.01 Vehicle Safety</a:t>
            </a:r>
          </a:p>
          <a:p>
            <a:pPr lvl="1"/>
            <a:r>
              <a:rPr lang="en-US" dirty="0"/>
              <a:t>202.02 Employee Safety</a:t>
            </a:r>
          </a:p>
          <a:p>
            <a:pPr lvl="1"/>
            <a:r>
              <a:rPr lang="en-US" dirty="0"/>
              <a:t>202.03 Patient Safety</a:t>
            </a:r>
          </a:p>
          <a:p>
            <a:pPr lvl="1"/>
            <a:r>
              <a:rPr lang="en-US" dirty="0"/>
              <a:t>202.05 Incident Reporting</a:t>
            </a:r>
          </a:p>
          <a:p>
            <a:pPr lvl="1"/>
            <a:r>
              <a:rPr lang="en-US" dirty="0"/>
              <a:t>202.06 Loss Control</a:t>
            </a:r>
          </a:p>
          <a:p>
            <a:endParaRPr lang="en-US" dirty="0"/>
          </a:p>
        </p:txBody>
      </p:sp>
    </p:spTree>
    <p:custDataLst>
      <p:tags r:id="rId1"/>
    </p:custDataLst>
    <p:extLst>
      <p:ext uri="{BB962C8B-B14F-4D97-AF65-F5344CB8AC3E}">
        <p14:creationId xmlns:p14="http://schemas.microsoft.com/office/powerpoint/2010/main" val="26389628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CAAS 202.01 </a:t>
            </a:r>
          </a:p>
        </p:txBody>
      </p:sp>
      <p:sp>
        <p:nvSpPr>
          <p:cNvPr id="3" name="Content Placeholder 2"/>
          <p:cNvSpPr>
            <a:spLocks noGrp="1"/>
          </p:cNvSpPr>
          <p:nvPr>
            <p:ph idx="1"/>
          </p:nvPr>
        </p:nvSpPr>
        <p:spPr/>
        <p:txBody>
          <a:bodyPr/>
          <a:lstStyle/>
          <a:p>
            <a:pPr marL="0" indent="0">
              <a:buNone/>
            </a:pPr>
            <a:r>
              <a:rPr lang="en-US" b="1" dirty="0"/>
              <a:t>Section 202.01</a:t>
            </a:r>
            <a:endParaRPr lang="en-US" dirty="0"/>
          </a:p>
          <a:p>
            <a:pPr marL="0" indent="0">
              <a:buNone/>
            </a:pPr>
            <a:r>
              <a:rPr lang="en-US" dirty="0"/>
              <a:t>The agency shall have a written policy/procedure for addressing driving standards. At a minimum, shall include:</a:t>
            </a:r>
          </a:p>
          <a:p>
            <a:pPr lvl="0"/>
            <a:r>
              <a:rPr lang="en-US" dirty="0"/>
              <a:t>Acceptable driving record criteria (including initial check; biennial check and employee responsibility to report all changes to driving record),</a:t>
            </a:r>
          </a:p>
          <a:p>
            <a:pPr lvl="0"/>
            <a:r>
              <a:rPr lang="en-US" dirty="0"/>
              <a:t>All requirements to achieve and maintain driving privileges,</a:t>
            </a:r>
          </a:p>
        </p:txBody>
      </p:sp>
    </p:spTree>
    <p:custDataLst>
      <p:tags r:id="rId1"/>
    </p:custDataLst>
    <p:extLst>
      <p:ext uri="{BB962C8B-B14F-4D97-AF65-F5344CB8AC3E}">
        <p14:creationId xmlns:p14="http://schemas.microsoft.com/office/powerpoint/2010/main" val="2808455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CAAS 202.01 </a:t>
            </a:r>
          </a:p>
        </p:txBody>
      </p:sp>
      <p:sp>
        <p:nvSpPr>
          <p:cNvPr id="3" name="Content Placeholder 2"/>
          <p:cNvSpPr>
            <a:spLocks noGrp="1"/>
          </p:cNvSpPr>
          <p:nvPr>
            <p:ph idx="1"/>
          </p:nvPr>
        </p:nvSpPr>
        <p:spPr/>
        <p:txBody>
          <a:bodyPr/>
          <a:lstStyle/>
          <a:p>
            <a:pPr lvl="0"/>
            <a:r>
              <a:rPr lang="en-US" dirty="0"/>
              <a:t>Emergency and non-emergency vehicle operation standards</a:t>
            </a:r>
          </a:p>
          <a:p>
            <a:pPr lvl="1"/>
            <a:r>
              <a:rPr lang="en-US" dirty="0"/>
              <a:t>Speed</a:t>
            </a:r>
          </a:p>
          <a:p>
            <a:pPr lvl="1"/>
            <a:r>
              <a:rPr lang="en-US" dirty="0"/>
              <a:t>Lights/siren use</a:t>
            </a:r>
          </a:p>
          <a:p>
            <a:pPr lvl="1"/>
            <a:r>
              <a:rPr lang="en-US" dirty="0"/>
              <a:t>Safety restraint use </a:t>
            </a:r>
          </a:p>
          <a:p>
            <a:pPr lvl="1"/>
            <a:r>
              <a:rPr lang="en-US" dirty="0"/>
              <a:t>Crew responsibilities</a:t>
            </a:r>
          </a:p>
          <a:p>
            <a:pPr lvl="1"/>
            <a:r>
              <a:rPr lang="en-US" dirty="0"/>
              <a:t>All applicable laws</a:t>
            </a:r>
          </a:p>
          <a:p>
            <a:pPr lvl="1"/>
            <a:r>
              <a:rPr lang="en-US" dirty="0"/>
              <a:t>Driver training program</a:t>
            </a:r>
          </a:p>
          <a:p>
            <a:pPr lvl="1"/>
            <a:r>
              <a:rPr lang="en-US" dirty="0"/>
              <a:t>Vehicle crashes</a:t>
            </a:r>
          </a:p>
          <a:p>
            <a:pPr lvl="1"/>
            <a:endParaRPr lang="en-US" dirty="0"/>
          </a:p>
        </p:txBody>
      </p:sp>
    </p:spTree>
    <p:custDataLst>
      <p:tags r:id="rId1"/>
    </p:custDataLst>
    <p:extLst>
      <p:ext uri="{BB962C8B-B14F-4D97-AF65-F5344CB8AC3E}">
        <p14:creationId xmlns:p14="http://schemas.microsoft.com/office/powerpoint/2010/main" val="3148701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CAAS 202.01.03</a:t>
            </a:r>
          </a:p>
        </p:txBody>
      </p:sp>
      <p:sp>
        <p:nvSpPr>
          <p:cNvPr id="3" name="Content Placeholder 2"/>
          <p:cNvSpPr>
            <a:spLocks noGrp="1"/>
          </p:cNvSpPr>
          <p:nvPr>
            <p:ph idx="1"/>
          </p:nvPr>
        </p:nvSpPr>
        <p:spPr/>
        <p:txBody>
          <a:bodyPr/>
          <a:lstStyle/>
          <a:p>
            <a:pPr marL="0" indent="0">
              <a:buNone/>
            </a:pPr>
            <a:r>
              <a:rPr lang="en-US" dirty="0"/>
              <a:t>The agency shall have a driver training program applicable to all personnel with driving privileges. At a minimum, this program shall include:</a:t>
            </a:r>
          </a:p>
          <a:p>
            <a:pPr lvl="0"/>
            <a:r>
              <a:rPr lang="en-US" dirty="0"/>
              <a:t>Initial classroom training covering the safe operation of vehicles and all driving policies/procedures</a:t>
            </a:r>
          </a:p>
          <a:p>
            <a:pPr lvl="0"/>
            <a:r>
              <a:rPr lang="en-US" dirty="0"/>
              <a:t>Initial hands-on training</a:t>
            </a:r>
          </a:p>
          <a:p>
            <a:pPr lvl="0"/>
            <a:r>
              <a:rPr lang="en-US" dirty="0"/>
              <a:t>Initial evaluation process to authorize driving privileges</a:t>
            </a:r>
          </a:p>
          <a:p>
            <a:pPr lvl="0"/>
            <a:r>
              <a:rPr lang="en-US" dirty="0"/>
              <a:t>Annual driver training review/update</a:t>
            </a:r>
          </a:p>
          <a:p>
            <a:pPr lvl="0"/>
            <a:r>
              <a:rPr lang="en-US" dirty="0"/>
              <a:t>Procedures for remedial driver training as needs are identified</a:t>
            </a:r>
          </a:p>
        </p:txBody>
      </p:sp>
    </p:spTree>
    <p:custDataLst>
      <p:tags r:id="rId1"/>
    </p:custDataLst>
    <p:extLst>
      <p:ext uri="{BB962C8B-B14F-4D97-AF65-F5344CB8AC3E}">
        <p14:creationId xmlns:p14="http://schemas.microsoft.com/office/powerpoint/2010/main" val="3185235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a:t>CAAS 202.01.04</a:t>
            </a:r>
          </a:p>
        </p:txBody>
      </p:sp>
      <p:sp>
        <p:nvSpPr>
          <p:cNvPr id="11267" name="Rectangle 4"/>
          <p:cNvSpPr>
            <a:spLocks noGrp="1" noChangeArrowheads="1"/>
          </p:cNvSpPr>
          <p:nvPr>
            <p:ph idx="1"/>
          </p:nvPr>
        </p:nvSpPr>
        <p:spPr/>
        <p:txBody>
          <a:bodyPr/>
          <a:lstStyle/>
          <a:p>
            <a:r>
              <a:rPr lang="en-US" altLang="en-US"/>
              <a:t>The agency shall have a written policy/procedure addressing vehicle crashes. At a minimum, the policy/procedure shall include procedures that employees are to follow in the event of a vehicle crash:</a:t>
            </a:r>
          </a:p>
          <a:p>
            <a:pPr lvl="1"/>
            <a:r>
              <a:rPr lang="en-US" altLang="en-US"/>
              <a:t>Required reporting process for vehicle crashes</a:t>
            </a:r>
          </a:p>
          <a:p>
            <a:pPr lvl="1"/>
            <a:r>
              <a:rPr lang="en-US" altLang="en-US"/>
              <a:t>Process for investigating and follow-up of vehicle crashes</a:t>
            </a:r>
            <a:endParaRPr lang="en-US" altLang="en-US" dirty="0"/>
          </a:p>
        </p:txBody>
      </p:sp>
    </p:spTree>
    <p:custDataLst>
      <p:tags r:id="rId1"/>
    </p:custDataLst>
    <p:extLst>
      <p:ext uri="{BB962C8B-B14F-4D97-AF65-F5344CB8AC3E}">
        <p14:creationId xmlns:p14="http://schemas.microsoft.com/office/powerpoint/2010/main" val="3735464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fontScale="90000"/>
          </a:bodyPr>
          <a:lstStyle/>
          <a:p>
            <a:r>
              <a:rPr lang="en-US" altLang="en-US" dirty="0"/>
              <a:t>Adopting Sections of </a:t>
            </a:r>
            <a:br>
              <a:rPr lang="en-US" altLang="en-US" dirty="0"/>
            </a:br>
            <a:r>
              <a:rPr lang="en-US" altLang="en-US" dirty="0"/>
              <a:t>Industry Standards</a:t>
            </a:r>
          </a:p>
        </p:txBody>
      </p:sp>
      <p:sp>
        <p:nvSpPr>
          <p:cNvPr id="75779" name="Rectangle 3"/>
          <p:cNvSpPr>
            <a:spLocks noGrp="1" noChangeArrowheads="1"/>
          </p:cNvSpPr>
          <p:nvPr>
            <p:ph idx="1"/>
          </p:nvPr>
        </p:nvSpPr>
        <p:spPr/>
        <p:txBody>
          <a:bodyPr/>
          <a:lstStyle/>
          <a:p>
            <a:r>
              <a:rPr lang="en-US" altLang="en-US" dirty="0"/>
              <a:t>Consult with your legal advisor to ensure that your SOGs do not reduce or eliminate any immunity or other available defense.</a:t>
            </a:r>
          </a:p>
          <a:p>
            <a:r>
              <a:rPr lang="en-US" altLang="en-US" dirty="0"/>
              <a:t>Qualify the standard by stating that drivers will comply with these standards unless due regard dictates or state law permits otherwise.</a:t>
            </a:r>
          </a:p>
          <a:p>
            <a:r>
              <a:rPr lang="en-US" altLang="en-US" dirty="0"/>
              <a:t>In any event, establish a peer review process to review every incident and to identify any situation which deviates from any SOG.</a:t>
            </a:r>
          </a:p>
          <a:p>
            <a:endParaRPr lang="en-US" altLang="en-US" dirty="0"/>
          </a:p>
        </p:txBody>
      </p:sp>
    </p:spTree>
    <p:custDataLst>
      <p:tags r:id="rId1"/>
    </p:custDataLst>
    <p:extLst>
      <p:ext uri="{BB962C8B-B14F-4D97-AF65-F5344CB8AC3E}">
        <p14:creationId xmlns:p14="http://schemas.microsoft.com/office/powerpoint/2010/main" val="1327728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ChangeArrowheads="1"/>
          </p:cNvSpPr>
          <p:nvPr/>
        </p:nvSpPr>
        <p:spPr bwMode="auto">
          <a:xfrm>
            <a:off x="457200" y="1371600"/>
            <a:ext cx="8305800"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7150" eaLnBrk="0" hangingPunct="0">
              <a:spcBef>
                <a:spcPct val="20000"/>
              </a:spcBef>
              <a:buChar char="•"/>
              <a:defRPr sz="3200">
                <a:solidFill>
                  <a:schemeClr val="tx1"/>
                </a:solidFill>
                <a:latin typeface="Arial" charset="0"/>
              </a:defRPr>
            </a:lvl1pPr>
            <a:lvl2pPr marL="80010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FontTx/>
              <a:buNone/>
            </a:pPr>
            <a:endParaRPr lang="en-US" altLang="en-US" dirty="0"/>
          </a:p>
        </p:txBody>
      </p:sp>
      <p:sp>
        <p:nvSpPr>
          <p:cNvPr id="12" name="Title 11"/>
          <p:cNvSpPr>
            <a:spLocks noGrp="1"/>
          </p:cNvSpPr>
          <p:nvPr>
            <p:ph type="title"/>
          </p:nvPr>
        </p:nvSpPr>
        <p:spPr/>
        <p:txBody>
          <a:bodyPr>
            <a:noAutofit/>
          </a:bodyPr>
          <a:lstStyle/>
          <a:p>
            <a:r>
              <a:rPr lang="en-US" altLang="en-US" sz="2800" b="1" dirty="0"/>
              <a:t>Ohio Paramedic Jailed In Deaths From Ambulance Crash</a:t>
            </a:r>
            <a:endParaRPr lang="en-US" sz="2800" dirty="0"/>
          </a:p>
        </p:txBody>
      </p:sp>
      <p:sp>
        <p:nvSpPr>
          <p:cNvPr id="13" name="Content Placeholder 12"/>
          <p:cNvSpPr>
            <a:spLocks noGrp="1"/>
          </p:cNvSpPr>
          <p:nvPr>
            <p:ph idx="1"/>
          </p:nvPr>
        </p:nvSpPr>
        <p:spPr/>
        <p:txBody>
          <a:bodyPr/>
          <a:lstStyle/>
          <a:p>
            <a:pPr>
              <a:buNone/>
            </a:pPr>
            <a:r>
              <a:rPr lang="en-US" altLang="en-US" dirty="0"/>
              <a:t>On Oct. 16, an Ohio court convicted Michael </a:t>
            </a:r>
            <a:r>
              <a:rPr lang="en-US" altLang="en-US" dirty="0" err="1"/>
              <a:t>Montecalvo</a:t>
            </a:r>
            <a:r>
              <a:rPr lang="en-US" altLang="en-US" dirty="0"/>
              <a:t>, EMT-P, of involuntary manslaughter and sentenced him to two to ten years in prison in the deaths of a pregnant woman and her unborn fetus.  An ambulance driven by </a:t>
            </a:r>
            <a:r>
              <a:rPr lang="en-US" altLang="en-US" dirty="0" err="1"/>
              <a:t>Montecalvo</a:t>
            </a:r>
            <a:r>
              <a:rPr lang="en-US" altLang="en-US" dirty="0"/>
              <a:t> killed Angela Robinson and seriously injured a 6-year-old passenger in a collision at an </a:t>
            </a:r>
            <a:r>
              <a:rPr lang="en-US" altLang="en-US" dirty="0" err="1"/>
              <a:t>Elmyra</a:t>
            </a:r>
            <a:r>
              <a:rPr lang="en-US" altLang="en-US" dirty="0"/>
              <a:t>, Ohio, intersection on April 26.</a:t>
            </a:r>
          </a:p>
          <a:p>
            <a:pPr>
              <a:buNone/>
            </a:pPr>
            <a:r>
              <a:rPr lang="en-US" altLang="en-US" dirty="0"/>
              <a:t>According to a spokesman, </a:t>
            </a:r>
            <a:r>
              <a:rPr lang="en-US" altLang="en-US" b="1" i="1" dirty="0"/>
              <a:t>“failure to exercise due regard for the safety of others while operating an emergency vehicle” </a:t>
            </a:r>
            <a:r>
              <a:rPr lang="en-US" altLang="en-US" dirty="0"/>
              <a:t>was an overwhelming factor in the case.</a:t>
            </a:r>
          </a:p>
          <a:p>
            <a:pPr>
              <a:buNone/>
            </a:pPr>
            <a:endParaRPr lang="en-US" altLang="en-US" dirty="0"/>
          </a:p>
          <a:p>
            <a:endParaRPr lang="en-US" dirty="0"/>
          </a:p>
        </p:txBody>
      </p:sp>
    </p:spTree>
    <p:custDataLst>
      <p:tags r:id="rId1"/>
    </p:custDataLst>
    <p:extLst>
      <p:ext uri="{BB962C8B-B14F-4D97-AF65-F5344CB8AC3E}">
        <p14:creationId xmlns:p14="http://schemas.microsoft.com/office/powerpoint/2010/main" val="26064979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49"/>
  <p:tag name="ARTICULATE_DESIGN_ID_ETC-VFIS-GCA-EMSVOPOWERPOINT-16X9-TEMPLATE" val="XtTDEKpP"/>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TC-VFIS-GCA-EMSVOPowerPoint-16x9-template">
  <a:themeElements>
    <a:clrScheme name="Custom 1">
      <a:dk1>
        <a:srgbClr val="002D73"/>
      </a:dk1>
      <a:lt1>
        <a:sysClr val="window" lastClr="FFFFFF"/>
      </a:lt1>
      <a:dk2>
        <a:srgbClr val="002D73"/>
      </a:dk2>
      <a:lt2>
        <a:srgbClr val="EEECE1"/>
      </a:lt2>
      <a:accent1>
        <a:srgbClr val="67BBE8"/>
      </a:accent1>
      <a:accent2>
        <a:srgbClr val="FF8300"/>
      </a:accent2>
      <a:accent3>
        <a:srgbClr val="C4E86B"/>
      </a:accent3>
      <a:accent4>
        <a:srgbClr val="682666"/>
      </a:accent4>
      <a:accent5>
        <a:srgbClr val="D70036"/>
      </a:accent5>
      <a:accent6>
        <a:srgbClr val="FFC62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582</TotalTime>
  <Words>1579</Words>
  <Application>Microsoft Office PowerPoint</Application>
  <PresentationFormat>On-screen Show (16:9)</PresentationFormat>
  <Paragraphs>141</Paragraphs>
  <Slides>31</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ETC-VFIS-GCA-EMSVOPowerPoint-16x9-template</vt:lpstr>
      <vt:lpstr>PowerPoint Presentation</vt:lpstr>
      <vt:lpstr>Module V - Legal Aspects</vt:lpstr>
      <vt:lpstr>Module V - Legal Aspects</vt:lpstr>
      <vt:lpstr>Module V - Legal Aspects</vt:lpstr>
      <vt:lpstr>Privileges VS Limitation &amp; Qualification</vt:lpstr>
      <vt:lpstr>Example of Privileges</vt:lpstr>
      <vt:lpstr>Five Categories of Requirements</vt:lpstr>
      <vt:lpstr>Legal Principles and Terms</vt:lpstr>
      <vt:lpstr>Legal Principles and Terms</vt:lpstr>
      <vt:lpstr>Legal Principles and Terms</vt:lpstr>
      <vt:lpstr>Emergency Vehicle Driving Laws</vt:lpstr>
      <vt:lpstr>Other Requirements and Standards</vt:lpstr>
      <vt:lpstr>Practical Application</vt:lpstr>
      <vt:lpstr>New York Title I, Article I, Section 101</vt:lpstr>
      <vt:lpstr>New York Title I, Article I, Section 114-b</vt:lpstr>
      <vt:lpstr>New York Title V, Article 19, Section 501</vt:lpstr>
      <vt:lpstr>New York Title VII, Article 23, Section 1104 </vt:lpstr>
      <vt:lpstr>New York Title VII, Article 23, Section 1104 </vt:lpstr>
      <vt:lpstr>Industry Standards</vt:lpstr>
      <vt:lpstr>Limitations of NFPA Standards</vt:lpstr>
      <vt:lpstr>Limitations of NFPA Standards</vt:lpstr>
      <vt:lpstr>Relevant NFPA Standards</vt:lpstr>
      <vt:lpstr>NFPA 1451 Chapter 7.1.3</vt:lpstr>
      <vt:lpstr>NFPA 1500 Chapter 6.2.8</vt:lpstr>
      <vt:lpstr>Relevant CAAS Standards</vt:lpstr>
      <vt:lpstr>CAAS 202.01 </vt:lpstr>
      <vt:lpstr>CAAS 202.01 </vt:lpstr>
      <vt:lpstr>CAAS 202.01.03</vt:lpstr>
      <vt:lpstr>CAAS 202.01.04</vt:lpstr>
      <vt:lpstr>Adopting Sections of  Industry Standards</vt:lpstr>
      <vt:lpstr>Ohio Paramedic Jailed In Deaths From Ambulance Crash</vt:lpstr>
    </vt:vector>
  </TitlesOfParts>
  <Company>Glatfelter Insurance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EMERGENCEY MEDICAL SERVICE VEHICLE OPERATION</dc:title>
  <dc:creator>Justin M. Eberly</dc:creator>
  <cp:lastModifiedBy>Richard M. Gurba</cp:lastModifiedBy>
  <cp:revision>61</cp:revision>
  <dcterms:created xsi:type="dcterms:W3CDTF">2018-04-09T15:55:32Z</dcterms:created>
  <dcterms:modified xsi:type="dcterms:W3CDTF">2024-04-25T17:54:26Z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16FE2AAD-1005-408B-BE18-BDB69A7ACA30</vt:lpwstr>
  </property>
  <property fmtid="{D5CDD505-2E9C-101B-9397-08002B2CF9AE}" pid="3" name="ArticulatePath">
    <vt:lpwstr>EMSVO PPT 2018</vt:lpwstr>
  </property>
</Properties>
</file>