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1.xml" ContentType="application/vnd.openxmlformats-officedocument.presentationml.notesSlide+xml"/>
  <Override PartName="/ppt/tags/tag28.xml" ContentType="application/vnd.openxmlformats-officedocument.presentationml.tags+xml"/>
  <Override PartName="/ppt/notesSlides/notesSlide12.xml" ContentType="application/vnd.openxmlformats-officedocument.presentationml.notesSlide+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notesSlides/notesSlide15.xml" ContentType="application/vnd.openxmlformats-officedocument.presentationml.notesSlide+xml"/>
  <Override PartName="/ppt/tags/tag32.xml" ContentType="application/vnd.openxmlformats-officedocument.presentationml.tags+xml"/>
  <Override PartName="/ppt/notesSlides/notesSlide16.xml" ContentType="application/vnd.openxmlformats-officedocument.presentationml.notesSlide+xml"/>
  <Override PartName="/ppt/tags/tag33.xml" ContentType="application/vnd.openxmlformats-officedocument.presentationml.tags+xml"/>
  <Override PartName="/ppt/notesSlides/notesSlide17.xml" ContentType="application/vnd.openxmlformats-officedocument.presentationml.notesSlide+xml"/>
  <Override PartName="/ppt/tags/tag34.xml" ContentType="application/vnd.openxmlformats-officedocument.presentationml.tags+xml"/>
  <Override PartName="/ppt/notesSlides/notesSlide18.xml" ContentType="application/vnd.openxmlformats-officedocument.presentationml.notesSlide+xml"/>
  <Override PartName="/ppt/tags/tag35.xml" ContentType="application/vnd.openxmlformats-officedocument.presentationml.tags+xml"/>
  <Override PartName="/ppt/notesSlides/notesSlide19.xml" ContentType="application/vnd.openxmlformats-officedocument.presentationml.notesSlide+xml"/>
  <Override PartName="/ppt/tags/tag36.xml" ContentType="application/vnd.openxmlformats-officedocument.presentationml.tags+xml"/>
  <Override PartName="/ppt/notesSlides/notesSlide20.xml" ContentType="application/vnd.openxmlformats-officedocument.presentationml.notesSlide+xml"/>
  <Override PartName="/ppt/tags/tag37.xml" ContentType="application/vnd.openxmlformats-officedocument.presentationml.tags+xml"/>
  <Override PartName="/ppt/notesSlides/notesSlide21.xml" ContentType="application/vnd.openxmlformats-officedocument.presentationml.notesSlide+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notesSlides/notesSlide23.xml" ContentType="application/vnd.openxmlformats-officedocument.presentationml.notesSlide+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notesSlides/notesSlide25.xml" ContentType="application/vnd.openxmlformats-officedocument.presentationml.notesSlide+xml"/>
  <Override PartName="/ppt/tags/tag42.xml" ContentType="application/vnd.openxmlformats-officedocument.presentationml.tags+xml"/>
  <Override PartName="/ppt/notesSlides/notesSlide26.xml" ContentType="application/vnd.openxmlformats-officedocument.presentationml.notesSlide+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notesSlides/notesSlide28.xml" ContentType="application/vnd.openxmlformats-officedocument.presentationml.notesSlide+xml"/>
  <Override PartName="/ppt/tags/tag45.xml" ContentType="application/vnd.openxmlformats-officedocument.presentationml.tags+xml"/>
  <Override PartName="/ppt/notesSlides/notesSlide29.xml" ContentType="application/vnd.openxmlformats-officedocument.presentationml.notesSlide+xml"/>
  <Override PartName="/ppt/tags/tag46.xml" ContentType="application/vnd.openxmlformats-officedocument.presentationml.tags+xml"/>
  <Override PartName="/ppt/notesSlides/notesSlide30.xml" ContentType="application/vnd.openxmlformats-officedocument.presentationml.notesSlide+xml"/>
  <Override PartName="/ppt/tags/tag47.xml" ContentType="application/vnd.openxmlformats-officedocument.presentationml.tags+xml"/>
  <Override PartName="/ppt/notesSlides/notesSlide31.xml" ContentType="application/vnd.openxmlformats-officedocument.presentationml.notesSlide+xml"/>
  <Override PartName="/ppt/tags/tag48.xml" ContentType="application/vnd.openxmlformats-officedocument.presentationml.tags+xml"/>
  <Override PartName="/ppt/notesSlides/notesSlide32.xml" ContentType="application/vnd.openxmlformats-officedocument.presentationml.notesSlide+xml"/>
  <Override PartName="/ppt/tags/tag49.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50"/>
  </p:notesMasterIdLst>
  <p:sldIdLst>
    <p:sldId id="609" r:id="rId2"/>
    <p:sldId id="376" r:id="rId3"/>
    <p:sldId id="377" r:id="rId4"/>
    <p:sldId id="378" r:id="rId5"/>
    <p:sldId id="379" r:id="rId6"/>
    <p:sldId id="380" r:id="rId7"/>
    <p:sldId id="381" r:id="rId8"/>
    <p:sldId id="382"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 id="396" r:id="rId23"/>
    <p:sldId id="397" r:id="rId24"/>
    <p:sldId id="398" r:id="rId25"/>
    <p:sldId id="399" r:id="rId26"/>
    <p:sldId id="400" r:id="rId27"/>
    <p:sldId id="40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417" r:id="rId44"/>
    <p:sldId id="418" r:id="rId45"/>
    <p:sldId id="419" r:id="rId46"/>
    <p:sldId id="420" r:id="rId47"/>
    <p:sldId id="421" r:id="rId48"/>
    <p:sldId id="422" r:id="rId49"/>
  </p:sldIdLst>
  <p:sldSz cx="9144000" cy="5143500" type="screen16x9"/>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120" autoAdjust="0"/>
  </p:normalViewPr>
  <p:slideViewPr>
    <p:cSldViewPr>
      <p:cViewPr varScale="1">
        <p:scale>
          <a:sx n="121" d="100"/>
          <a:sy n="121" d="100"/>
        </p:scale>
        <p:origin x="1314" y="102"/>
      </p:cViewPr>
      <p:guideLst>
        <p:guide orient="horz" pos="1620"/>
        <p:guide pos="2880"/>
      </p:guideLst>
    </p:cSldViewPr>
  </p:slideViewPr>
  <p:notesTextViewPr>
    <p:cViewPr>
      <p:scale>
        <a:sx n="1" d="1"/>
        <a:sy n="1" d="1"/>
      </p:scale>
      <p:origin x="0" y="0"/>
    </p:cViewPr>
  </p:notesTextViewPr>
  <p:sorterViewPr>
    <p:cViewPr>
      <p:scale>
        <a:sx n="100" d="100"/>
        <a:sy n="100" d="100"/>
      </p:scale>
      <p:origin x="0" y="-32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ED-4EFE-AFAC-D1F697F030D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ED-4EFE-AFAC-D1F697F030D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0ED-4EFE-AFAC-D1F697F030D2}"/>
            </c:ext>
          </c:extLst>
        </c:ser>
        <c:dLbls>
          <c:showLegendKey val="0"/>
          <c:showVal val="0"/>
          <c:showCatName val="0"/>
          <c:showSerName val="0"/>
          <c:showPercent val="0"/>
          <c:showBubbleSize val="0"/>
        </c:dLbls>
        <c:gapWidth val="150"/>
        <c:shape val="box"/>
        <c:axId val="85104512"/>
        <c:axId val="85106048"/>
        <c:axId val="0"/>
      </c:bar3DChart>
      <c:catAx>
        <c:axId val="85104512"/>
        <c:scaling>
          <c:orientation val="minMax"/>
        </c:scaling>
        <c:delete val="0"/>
        <c:axPos val="b"/>
        <c:numFmt formatCode="General" sourceLinked="0"/>
        <c:majorTickMark val="out"/>
        <c:minorTickMark val="none"/>
        <c:tickLblPos val="nextTo"/>
        <c:crossAx val="85106048"/>
        <c:crosses val="autoZero"/>
        <c:auto val="1"/>
        <c:lblAlgn val="ctr"/>
        <c:lblOffset val="100"/>
        <c:noMultiLvlLbl val="0"/>
      </c:catAx>
      <c:valAx>
        <c:axId val="85106048"/>
        <c:scaling>
          <c:orientation val="minMax"/>
        </c:scaling>
        <c:delete val="0"/>
        <c:axPos val="l"/>
        <c:majorGridlines/>
        <c:numFmt formatCode="General" sourceLinked="1"/>
        <c:majorTickMark val="out"/>
        <c:minorTickMark val="none"/>
        <c:tickLblPos val="nextTo"/>
        <c:crossAx val="851045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C2E-4FFD-8820-AC8B5F15ADF7}"/>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DF7-4101-971F-E0752A03200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DF7-4101-971F-E0752A03200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DF7-4101-971F-E0752A03200B}"/>
            </c:ext>
          </c:extLst>
        </c:ser>
        <c:dLbls>
          <c:showLegendKey val="0"/>
          <c:showVal val="0"/>
          <c:showCatName val="0"/>
          <c:showSerName val="0"/>
          <c:showPercent val="0"/>
          <c:showBubbleSize val="0"/>
        </c:dLbls>
        <c:gapWidth val="150"/>
        <c:shape val="box"/>
        <c:axId val="83745408"/>
        <c:axId val="83747200"/>
        <c:axId val="0"/>
      </c:bar3DChart>
      <c:catAx>
        <c:axId val="83745408"/>
        <c:scaling>
          <c:orientation val="minMax"/>
        </c:scaling>
        <c:delete val="0"/>
        <c:axPos val="b"/>
        <c:numFmt formatCode="General" sourceLinked="0"/>
        <c:majorTickMark val="out"/>
        <c:minorTickMark val="none"/>
        <c:tickLblPos val="nextTo"/>
        <c:crossAx val="83747200"/>
        <c:crosses val="autoZero"/>
        <c:auto val="1"/>
        <c:lblAlgn val="ctr"/>
        <c:lblOffset val="100"/>
        <c:noMultiLvlLbl val="0"/>
      </c:catAx>
      <c:valAx>
        <c:axId val="83747200"/>
        <c:scaling>
          <c:orientation val="minMax"/>
        </c:scaling>
        <c:delete val="0"/>
        <c:axPos val="l"/>
        <c:majorGridlines/>
        <c:numFmt formatCode="General" sourceLinked="1"/>
        <c:majorTickMark val="out"/>
        <c:minorTickMark val="none"/>
        <c:tickLblPos val="nextTo"/>
        <c:crossAx val="837454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E5-43D2-ABD6-C3E92B9533D4}"/>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12A39-3C17-452B-B9F5-05AD57C13EF9}" type="datetimeFigureOut">
              <a:rPr lang="en-US" smtClean="0"/>
              <a:t>4/25/2024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BC68E-20CE-499E-8664-3BF60AB2E436}" type="slidenum">
              <a:rPr lang="en-US" smtClean="0"/>
              <a:t>‹#›</a:t>
            </a:fld>
            <a:endParaRPr lang="en-US"/>
          </a:p>
        </p:txBody>
      </p:sp>
    </p:spTree>
    <p:extLst>
      <p:ext uri="{BB962C8B-B14F-4D97-AF65-F5344CB8AC3E}">
        <p14:creationId xmlns:p14="http://schemas.microsoft.com/office/powerpoint/2010/main" val="84622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626029C1-D3C8-4EBC-A328-CAF400D76EBF}" type="slidenum">
              <a:rPr lang="en-US" altLang="en-US"/>
              <a:pPr eaLnBrk="1" hangingPunct="1"/>
              <a:t>4</a:t>
            </a:fld>
            <a:endParaRPr lang="en-US" altLang="en-US" dirty="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47051F9C-6A71-4A48-BEBE-583E8CC24CED}" type="slidenum">
              <a:rPr lang="en-US" altLang="en-US"/>
              <a:pPr eaLnBrk="1" hangingPunct="1"/>
              <a:t>5</a:t>
            </a:fld>
            <a:endParaRPr lang="en-US" altLang="en-US" dirty="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A0A1DDD8-9438-4D2A-AE19-03D6482A740E}" type="slidenum">
              <a:rPr lang="en-US" altLang="en-US"/>
              <a:pPr eaLnBrk="1" hangingPunct="1"/>
              <a:t>6</a:t>
            </a:fld>
            <a:endParaRPr lang="en-US" altLang="en-US" dirty="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E6FEE4B6-E15F-4F83-859B-154601A58C1F}" type="slidenum">
              <a:rPr lang="en-US" altLang="en-US"/>
              <a:pPr eaLnBrk="1" hangingPunct="1"/>
              <a:t>8</a:t>
            </a:fld>
            <a:endParaRPr lang="en-US" altLang="en-US" dirty="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F9A19D62-3728-4E1E-A58A-E371BF906944}" type="slidenum">
              <a:rPr lang="en-US" altLang="en-US"/>
              <a:pPr eaLnBrk="1" hangingPunct="1"/>
              <a:t>11</a:t>
            </a:fld>
            <a:endParaRPr lang="en-US" altLang="en-US" dirty="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6107AFD7-0871-4427-BAD6-55151DAE64DE}" type="slidenum">
              <a:rPr lang="en-US" altLang="en-US"/>
              <a:pPr eaLnBrk="1" hangingPunct="1"/>
              <a:t>12</a:t>
            </a:fld>
            <a:endParaRPr lang="en-US" altLang="en-US" dirty="0"/>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7BC68E-20CE-499E-8664-3BF60AB2E436}" type="slidenum">
              <a:rPr lang="en-US" smtClean="0"/>
              <a:t>16</a:t>
            </a:fld>
            <a:endParaRPr lang="en-US"/>
          </a:p>
        </p:txBody>
      </p:sp>
    </p:spTree>
    <p:extLst>
      <p:ext uri="{BB962C8B-B14F-4D97-AF65-F5344CB8AC3E}">
        <p14:creationId xmlns:p14="http://schemas.microsoft.com/office/powerpoint/2010/main" val="2655891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64056592-A04B-4940-B4D1-6FCEB71FCA7F}" type="slidenum">
              <a:rPr lang="en-US" altLang="en-US"/>
              <a:pPr eaLnBrk="1" hangingPunct="1"/>
              <a:t>17</a:t>
            </a:fld>
            <a:endParaRPr lang="en-US" altLang="en-US"/>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CC707AC1-0A09-4C8D-91C5-85CCA11481C6}" type="slidenum">
              <a:rPr lang="en-US" altLang="en-US"/>
              <a:pPr eaLnBrk="1" hangingPunct="1"/>
              <a:t>24</a:t>
            </a:fld>
            <a:endParaRPr lang="en-US" altLang="en-US"/>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7BC68E-20CE-499E-8664-3BF60AB2E436}" type="slidenum">
              <a:rPr lang="en-US" smtClean="0"/>
              <a:t>26</a:t>
            </a:fld>
            <a:endParaRPr lang="en-US"/>
          </a:p>
        </p:txBody>
      </p:sp>
    </p:spTree>
    <p:extLst>
      <p:ext uri="{BB962C8B-B14F-4D97-AF65-F5344CB8AC3E}">
        <p14:creationId xmlns:p14="http://schemas.microsoft.com/office/powerpoint/2010/main" val="431439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p:cNvSpPr>
            <a:spLocks noGrp="1" noRot="1" noChangeAspect="1" noTextEdit="1"/>
          </p:cNvSpPr>
          <p:nvPr>
            <p:ph type="sldImg"/>
          </p:nvPr>
        </p:nvSpPr>
        <p:spPr>
          <a:ln/>
        </p:spPr>
      </p:sp>
      <p:sp>
        <p:nvSpPr>
          <p:cNvPr id="261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61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7C01D2C-1B59-4044-A267-A99C64575880}" type="slidenum">
              <a:rPr lang="en-US" altLang="en-US" smtClean="0"/>
              <a:pPr eaLnBrk="1" hangingPunct="1"/>
              <a:t>27</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a:ln/>
        </p:spPr>
      </p:sp>
      <p:sp>
        <p:nvSpPr>
          <p:cNvPr id="262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62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FC08E5A7-2684-4835-A3FB-EFE25B669250}" type="slidenum">
              <a:rPr lang="en-US" altLang="en-US" smtClean="0"/>
              <a:pPr eaLnBrk="1" hangingPunct="1"/>
              <a:t>28</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a:ln/>
        </p:spPr>
      </p:sp>
      <p:sp>
        <p:nvSpPr>
          <p:cNvPr id="263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63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8FB3BD10-2D99-4080-9A05-7CE14E39F950}" type="slidenum">
              <a:rPr lang="en-US" altLang="en-US" smtClean="0"/>
              <a:pPr eaLnBrk="1" hangingPunct="1"/>
              <a:t>29</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a:ln/>
        </p:spPr>
      </p:sp>
      <p:sp>
        <p:nvSpPr>
          <p:cNvPr id="264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64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6B2E4AD6-CE00-4AAA-8D43-0414E2F54926}" type="slidenum">
              <a:rPr lang="en-US" altLang="en-US" smtClean="0"/>
              <a:pPr eaLnBrk="1" hangingPunct="1"/>
              <a:t>30</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a:ln/>
        </p:spPr>
      </p:sp>
      <p:sp>
        <p:nvSpPr>
          <p:cNvPr id="265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65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0EA3B948-95CA-4348-B219-010B0DE5D236}" type="slidenum">
              <a:rPr lang="en-US" altLang="en-US" smtClean="0"/>
              <a:pPr eaLnBrk="1" hangingPunct="1"/>
              <a:t>31</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p:cNvSpPr>
            <a:spLocks noGrp="1" noRot="1" noChangeAspect="1" noTextEdit="1"/>
          </p:cNvSpPr>
          <p:nvPr>
            <p:ph type="sldImg"/>
          </p:nvPr>
        </p:nvSpPr>
        <p:spPr>
          <a:ln/>
        </p:spPr>
      </p:sp>
      <p:sp>
        <p:nvSpPr>
          <p:cNvPr id="266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66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6A3A13DA-AA4F-47DA-A8CE-2BFE8AB2E5D2}" type="slidenum">
              <a:rPr lang="en-US" altLang="en-US" smtClean="0"/>
              <a:pPr eaLnBrk="1" hangingPunct="1"/>
              <a:t>32</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a:ln/>
        </p:spPr>
      </p:sp>
      <p:sp>
        <p:nvSpPr>
          <p:cNvPr id="267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67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EFF12C8-7848-4A7B-A27D-8D37A77A15B9}" type="slidenum">
              <a:rPr lang="en-US" altLang="en-US" smtClean="0"/>
              <a:pPr eaLnBrk="1" hangingPunct="1"/>
              <a:t>33</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a:ln/>
        </p:spPr>
      </p:sp>
      <p:sp>
        <p:nvSpPr>
          <p:cNvPr id="268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68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3C94A490-EA45-4F6B-8F90-0F1F51031162}" type="slidenum">
              <a:rPr lang="en-US" altLang="en-US" smtClean="0"/>
              <a:pPr eaLnBrk="1" hangingPunct="1"/>
              <a:t>34</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a:ln/>
        </p:spPr>
      </p:sp>
      <p:sp>
        <p:nvSpPr>
          <p:cNvPr id="269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69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198E1FA-D766-459F-AC5F-97C54E484727}" type="slidenum">
              <a:rPr lang="en-US" altLang="en-US" smtClean="0"/>
              <a:pPr eaLnBrk="1" hangingPunct="1"/>
              <a:t>35</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a:ln/>
        </p:spPr>
      </p:sp>
      <p:sp>
        <p:nvSpPr>
          <p:cNvPr id="270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0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A28E81C5-4C48-479C-9263-4478929F0A1A}" type="slidenum">
              <a:rPr lang="en-US" altLang="en-US" smtClean="0"/>
              <a:pPr eaLnBrk="1" hangingPunct="1"/>
              <a:t>36</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p:cNvSpPr>
            <a:spLocks noGrp="1" noRot="1" noChangeAspect="1" noTextEdit="1"/>
          </p:cNvSpPr>
          <p:nvPr>
            <p:ph type="sldImg"/>
          </p:nvPr>
        </p:nvSpPr>
        <p:spPr>
          <a:ln/>
        </p:spPr>
      </p:sp>
      <p:sp>
        <p:nvSpPr>
          <p:cNvPr id="271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1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E3238F1E-E95D-4D74-8C3D-2FCEDFFF17C6}" type="slidenum">
              <a:rPr lang="en-US" altLang="en-US" smtClean="0"/>
              <a:pPr eaLnBrk="1" hangingPunct="1"/>
              <a:t>37</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a:ln/>
        </p:spPr>
      </p:sp>
      <p:sp>
        <p:nvSpPr>
          <p:cNvPr id="272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2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54D1A1A3-B296-4821-B654-7D2EE57686D4}" type="slidenum">
              <a:rPr lang="en-US" altLang="en-US" smtClean="0"/>
              <a:pPr eaLnBrk="1" hangingPunct="1"/>
              <a:t>38</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a:ln/>
        </p:spPr>
      </p:sp>
      <p:sp>
        <p:nvSpPr>
          <p:cNvPr id="273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3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8AC8C506-ACE0-4D6E-B58F-A1D61B072095}" type="slidenum">
              <a:rPr lang="en-US" altLang="en-US" smtClean="0"/>
              <a:pPr eaLnBrk="1" hangingPunct="1"/>
              <a:t>39</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a:ln/>
        </p:spPr>
      </p:sp>
      <p:sp>
        <p:nvSpPr>
          <p:cNvPr id="274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4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75E733FE-6521-48BC-93D3-BE2AA5F0EDA4}" type="slidenum">
              <a:rPr lang="en-US" altLang="en-US" smtClean="0"/>
              <a:pPr eaLnBrk="1" hangingPunct="1"/>
              <a:t>40</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a:ln/>
        </p:spPr>
      </p:sp>
      <p:sp>
        <p:nvSpPr>
          <p:cNvPr id="275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5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FBD18B5D-33CB-497A-A125-0715429E4DF9}" type="slidenum">
              <a:rPr lang="en-US" altLang="en-US" smtClean="0"/>
              <a:pPr eaLnBrk="1" hangingPunct="1"/>
              <a:t>41</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p:cNvSpPr>
            <a:spLocks noGrp="1" noRot="1" noChangeAspect="1" noTextEdit="1"/>
          </p:cNvSpPr>
          <p:nvPr>
            <p:ph type="sldImg"/>
          </p:nvPr>
        </p:nvSpPr>
        <p:spPr>
          <a:ln/>
        </p:spPr>
      </p:sp>
      <p:sp>
        <p:nvSpPr>
          <p:cNvPr id="276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6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BD27CADC-5470-43E0-BD2B-8844EBCFC8D2}" type="slidenum">
              <a:rPr lang="en-US" altLang="en-US" smtClean="0"/>
              <a:pPr eaLnBrk="1" hangingPunct="1"/>
              <a:t>42</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a:ln/>
        </p:spPr>
      </p:sp>
      <p:sp>
        <p:nvSpPr>
          <p:cNvPr id="277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7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B0BAB9B6-9FB0-47D9-8452-4C7E6A57A986}" type="slidenum">
              <a:rPr lang="en-US" altLang="en-US" smtClean="0"/>
              <a:pPr eaLnBrk="1" hangingPunct="1"/>
              <a:t>43</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a:ln/>
        </p:spPr>
      </p:sp>
      <p:sp>
        <p:nvSpPr>
          <p:cNvPr id="278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8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A2FCE12B-D3F6-4440-9431-50EE2D105050}" type="slidenum">
              <a:rPr lang="en-US" altLang="en-US" smtClean="0"/>
              <a:pPr eaLnBrk="1" hangingPunct="1"/>
              <a:t>44</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ln/>
        </p:spPr>
      </p:sp>
      <p:sp>
        <p:nvSpPr>
          <p:cNvPr id="279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79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68495468-EBAB-4B0D-BF33-1FFF8BD7BA63}" type="slidenum">
              <a:rPr lang="en-US" altLang="en-US" smtClean="0"/>
              <a:pPr eaLnBrk="1" hangingPunct="1"/>
              <a:t>45</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a:ln/>
        </p:spPr>
      </p:sp>
      <p:sp>
        <p:nvSpPr>
          <p:cNvPr id="280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80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7F332652-B73F-4BB2-8863-5FC45B810848}" type="slidenum">
              <a:rPr lang="en-US" altLang="en-US" smtClean="0"/>
              <a:pPr eaLnBrk="1" hangingPunct="1"/>
              <a:t>46</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ln/>
        </p:spPr>
      </p:sp>
      <p:sp>
        <p:nvSpPr>
          <p:cNvPr id="281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81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6F2B19C-CD2B-4A80-8BD3-9F56B9301866}" type="slidenum">
              <a:rPr lang="en-US" altLang="en-US" smtClean="0"/>
              <a:pPr eaLnBrk="1" hangingPunct="1"/>
              <a:t>47</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D0354A5C-B8A6-43E0-BBBA-53198A7170F5}" type="slidenum">
              <a:rPr lang="en-US" altLang="en-US"/>
              <a:pPr eaLnBrk="1" hangingPunct="1"/>
              <a:t>48</a:t>
            </a:fld>
            <a:endParaRPr lang="en-US" altLang="en-US"/>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80999" y="-95250"/>
            <a:ext cx="2590801" cy="3886200"/>
          </a:xfrm>
          <a:prstGeom prst="rect">
            <a:avLst/>
          </a:prstGeom>
          <a:solidFill>
            <a:srgbClr val="EB0029"/>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4"/>
          <p:cNvSpPr>
            <a:spLocks noGrp="1"/>
          </p:cNvSpPr>
          <p:nvPr>
            <p:ph type="pic" sz="quarter" idx="11" hasCustomPrompt="1"/>
          </p:nvPr>
        </p:nvSpPr>
        <p:spPr>
          <a:xfrm>
            <a:off x="723899" y="2266950"/>
            <a:ext cx="1905000" cy="2438400"/>
          </a:xfrm>
          <a:solidFill>
            <a:schemeClr val="bg2"/>
          </a:solidFill>
          <a:ln w="57150">
            <a:solidFill>
              <a:schemeClr val="bg1"/>
            </a:solidFill>
          </a:ln>
          <a:effectLst>
            <a:outerShdw blurRad="50800" dist="38100" dir="5400000" algn="t" rotWithShape="0">
              <a:prstClr val="black">
                <a:alpha val="40000"/>
              </a:prstClr>
            </a:outerShdw>
          </a:effectLst>
        </p:spPr>
        <p:txBody>
          <a:bodyPr>
            <a:normAutofit/>
          </a:bodyPr>
          <a:lstStyle>
            <a:lvl1pPr>
              <a:defRPr sz="1600" baseline="0"/>
            </a:lvl1pPr>
          </a:lstStyle>
          <a:p>
            <a:r>
              <a:rPr lang="en-US" dirty="0"/>
              <a:t>Headshot photo</a:t>
            </a:r>
          </a:p>
        </p:txBody>
      </p:sp>
      <p:sp>
        <p:nvSpPr>
          <p:cNvPr id="14" name="Content Placeholder 2"/>
          <p:cNvSpPr>
            <a:spLocks noGrp="1"/>
          </p:cNvSpPr>
          <p:nvPr>
            <p:ph sz="quarter" idx="12"/>
          </p:nvPr>
        </p:nvSpPr>
        <p:spPr>
          <a:xfrm>
            <a:off x="3429000" y="514350"/>
            <a:ext cx="5334000" cy="403860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p:cNvSpPr>
            <a:spLocks noGrp="1"/>
          </p:cNvSpPr>
          <p:nvPr>
            <p:ph type="body" sz="quarter" idx="13"/>
          </p:nvPr>
        </p:nvSpPr>
        <p:spPr>
          <a:xfrm>
            <a:off x="685800" y="209550"/>
            <a:ext cx="1981200" cy="1905000"/>
          </a:xfrm>
        </p:spPr>
        <p:txBody>
          <a:bodyPr>
            <a:noAutofit/>
          </a:bodyPr>
          <a:lstStyle>
            <a:lvl1pPr marL="0" indent="0">
              <a:buNone/>
              <a:defRPr sz="1800">
                <a:solidFill>
                  <a:schemeClr val="bg1"/>
                </a:solidFill>
              </a:defRPr>
            </a:lvl1pPr>
            <a:lvl2pPr>
              <a:defRPr sz="1600"/>
            </a:lvl2pPr>
            <a:lvl3pPr>
              <a:defRPr sz="1400"/>
            </a:lvl3pPr>
            <a:lvl4pPr>
              <a:defRPr sz="1200"/>
            </a:lvl4pPr>
            <a:lvl5pPr>
              <a:defRPr sz="1200"/>
            </a:lvl5pPr>
          </a:lstStyle>
          <a:p>
            <a:pPr lvl="0"/>
            <a:r>
              <a:rPr lang="en-US"/>
              <a:t>Click to edit Master text styles</a:t>
            </a:r>
          </a:p>
        </p:txBody>
      </p:sp>
    </p:spTree>
    <p:extLst>
      <p:ext uri="{BB962C8B-B14F-4D97-AF65-F5344CB8AC3E}">
        <p14:creationId xmlns:p14="http://schemas.microsoft.com/office/powerpoint/2010/main" val="185191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sp>
        <p:nvSpPr>
          <p:cNvPr id="4" name="Content Placeholder 2"/>
          <p:cNvSpPr>
            <a:spLocks noGrp="1"/>
          </p:cNvSpPr>
          <p:nvPr>
            <p:ph idx="1"/>
          </p:nvPr>
        </p:nvSpPr>
        <p:spPr>
          <a:xfrm>
            <a:off x="457200" y="1276351"/>
            <a:ext cx="8229600" cy="3200400"/>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3294960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428286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a:solidFill>
                  <a:schemeClr val="accent1">
                    <a:lumMod val="50000"/>
                  </a:schemeClr>
                </a:solidFill>
              </a:rPr>
              <a:t>Click to edit Master title style</a:t>
            </a:r>
            <a:endParaRPr lang="en-US" dirty="0">
              <a:solidFill>
                <a:schemeClr val="accent1">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spTree>
    <p:extLst>
      <p:ext uri="{BB962C8B-B14F-4D97-AF65-F5344CB8AC3E}">
        <p14:creationId xmlns:p14="http://schemas.microsoft.com/office/powerpoint/2010/main" val="70735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4043769" cy="5143500"/>
          </a:xfrm>
          <a:prstGeom prst="rect">
            <a:avLst/>
          </a:prstGeom>
        </p:spPr>
      </p:pic>
      <p:sp>
        <p:nvSpPr>
          <p:cNvPr id="11" name="Title 1"/>
          <p:cNvSpPr>
            <a:spLocks noGrp="1"/>
          </p:cNvSpPr>
          <p:nvPr>
            <p:ph type="title" hasCustomPrompt="1"/>
          </p:nvPr>
        </p:nvSpPr>
        <p:spPr>
          <a:xfrm>
            <a:off x="457200" y="202622"/>
            <a:ext cx="4191000" cy="616528"/>
          </a:xfrm>
        </p:spPr>
        <p:txBody>
          <a:bodyPr>
            <a:noAutofit/>
          </a:bodyPr>
          <a:lstStyle>
            <a:lvl1pPr>
              <a:defRPr sz="3200"/>
            </a:lvl1pPr>
          </a:lstStyle>
          <a:p>
            <a:pPr algn="l"/>
            <a:r>
              <a:rPr lang="en-US" dirty="0">
                <a:solidFill>
                  <a:schemeClr val="accent1">
                    <a:lumMod val="50000"/>
                  </a:schemeClr>
                </a:solidFill>
              </a:rPr>
              <a:t>Click to edit title style</a:t>
            </a:r>
          </a:p>
        </p:txBody>
      </p:sp>
      <p:sp>
        <p:nvSpPr>
          <p:cNvPr id="12" name="Content Placeholder 2"/>
          <p:cNvSpPr>
            <a:spLocks noGrp="1"/>
          </p:cNvSpPr>
          <p:nvPr>
            <p:ph idx="1"/>
          </p:nvPr>
        </p:nvSpPr>
        <p:spPr>
          <a:xfrm>
            <a:off x="457200" y="895350"/>
            <a:ext cx="3810000" cy="3704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0" y="4599709"/>
            <a:ext cx="9171709" cy="5437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spTree>
    <p:extLst>
      <p:ext uri="{BB962C8B-B14F-4D97-AF65-F5344CB8AC3E}">
        <p14:creationId xmlns:p14="http://schemas.microsoft.com/office/powerpoint/2010/main" val="4046975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76200" y="4682542"/>
            <a:ext cx="5943600" cy="381000"/>
          </a:xfrm>
        </p:spPr>
        <p:txBody>
          <a:bodyPr>
            <a:noAutofit/>
          </a:bodyPr>
          <a:lstStyle>
            <a:lvl1pPr>
              <a:defRPr sz="1800"/>
            </a:lvl1pPr>
          </a:lstStyle>
          <a:p>
            <a:pPr lvl="0"/>
            <a:r>
              <a:rPr lang="en-US">
                <a:solidFill>
                  <a:srgbClr val="002D73"/>
                </a:solidFill>
              </a:rPr>
              <a:t>Click to edit Master text styles</a:t>
            </a:r>
          </a:p>
        </p:txBody>
      </p:sp>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Tree>
    <p:extLst>
      <p:ext uri="{BB962C8B-B14F-4D97-AF65-F5344CB8AC3E}">
        <p14:creationId xmlns:p14="http://schemas.microsoft.com/office/powerpoint/2010/main" val="2931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half" idx="2"/>
          </p:nvPr>
        </p:nvSpPr>
        <p:spPr>
          <a:xfrm>
            <a:off x="552452" y="209550"/>
            <a:ext cx="1790698" cy="2286000"/>
          </a:xfrm>
        </p:spPr>
        <p:txBody>
          <a:bodyPr>
            <a:normAutofit/>
          </a:bodyPr>
          <a:lstStyle>
            <a:lvl1pPr marL="0" indent="0">
              <a:buNone/>
              <a:defRPr sz="1600"/>
            </a:lvl1pPr>
          </a:lstStyle>
          <a:p>
            <a:pPr lvl="0"/>
            <a:r>
              <a:rPr lang="en-US" b="1">
                <a:solidFill>
                  <a:schemeClr val="bg1"/>
                </a:solidFill>
              </a:rPr>
              <a:t>Click to edit Master text styles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Tree>
    <p:extLst>
      <p:ext uri="{BB962C8B-B14F-4D97-AF65-F5344CB8AC3E}">
        <p14:creationId xmlns:p14="http://schemas.microsoft.com/office/powerpoint/2010/main" val="159436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78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FIS-GCA-Horizontal full image- footer overla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2622"/>
            <a:ext cx="4191000" cy="857250"/>
          </a:xfrm>
        </p:spPr>
        <p:txBody>
          <a:bodyPr>
            <a:noAutofit/>
          </a:bodyPr>
          <a:lstStyle>
            <a:lvl1pPr>
              <a:defRPr sz="3200"/>
            </a:lvl1pPr>
          </a:lstStyle>
          <a:p>
            <a:pPr algn="l"/>
            <a:r>
              <a:rPr lang="en-US" dirty="0">
                <a:solidFill>
                  <a:schemeClr val="accent1">
                    <a:lumMod val="50000"/>
                  </a:schemeClr>
                </a:solidFill>
              </a:rPr>
              <a:t>Title</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228600" y="4705351"/>
            <a:ext cx="5943600" cy="381000"/>
          </a:xfrm>
        </p:spPr>
        <p:txBody>
          <a:bodyPr>
            <a:noAutofit/>
          </a:bodyPr>
          <a:lstStyle>
            <a:lvl1pPr>
              <a:defRPr sz="1800"/>
            </a:lvl1pPr>
          </a:lstStyle>
          <a:p>
            <a:pPr lvl="0"/>
            <a:r>
              <a:rPr lang="en-US">
                <a:solidFill>
                  <a:srgbClr val="002D73"/>
                </a:solidFill>
              </a:rPr>
              <a:t>Click to edit Master text styles</a:t>
            </a:r>
          </a:p>
        </p:txBody>
      </p:sp>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
        <p:nvSpPr>
          <p:cNvPr id="11"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FIS-GCA-Photo Color Box with tex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0" y="0"/>
            <a:ext cx="9144000" cy="4629150"/>
          </a:xfrm>
        </p:spPr>
        <p:txBody>
          <a:bodyPr/>
          <a:lstStyle/>
          <a:p>
            <a:r>
              <a:rPr lang="en-US"/>
              <a:t>Click icon to add picture</a:t>
            </a:r>
          </a:p>
        </p:txBody>
      </p:sp>
      <p:sp>
        <p:nvSpPr>
          <p:cNvPr id="12" name="Title 1"/>
          <p:cNvSpPr>
            <a:spLocks noGrp="1"/>
          </p:cNvSpPr>
          <p:nvPr>
            <p:ph type="title" hasCustomPrompt="1"/>
          </p:nvPr>
        </p:nvSpPr>
        <p:spPr>
          <a:xfrm>
            <a:off x="457200" y="205979"/>
            <a:ext cx="8229600" cy="857250"/>
          </a:xfrm>
        </p:spPr>
        <p:txBody>
          <a:bodyPr/>
          <a:lstStyle>
            <a:lvl1pPr>
              <a:defRPr/>
            </a:lvl1pPr>
          </a:lstStyle>
          <a:p>
            <a:pPr algn="l"/>
            <a:r>
              <a:rPr lang="en-US" dirty="0">
                <a:solidFill>
                  <a:schemeClr val="accent1">
                    <a:lumMod val="50000"/>
                  </a:schemeClr>
                </a:solidFill>
              </a:rPr>
              <a:t>Title</a:t>
            </a:r>
          </a:p>
        </p:txBody>
      </p:sp>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5" name="Picture Placeholder 14"/>
          <p:cNvSpPr>
            <a:spLocks noGrp="1"/>
          </p:cNvSpPr>
          <p:nvPr>
            <p:ph type="pic" sz="quarter" idx="13"/>
          </p:nvPr>
        </p:nvSpPr>
        <p:spPr>
          <a:xfrm>
            <a:off x="0" y="0"/>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6"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FIS-Text 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81000" y="1200150"/>
            <a:ext cx="83820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294960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FIS-Section Header with bullets VFIS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4800" y="-247650"/>
            <a:ext cx="1450851" cy="3578563"/>
          </a:xfrm>
          <a:prstGeom prst="rect">
            <a:avLst/>
          </a:prstGeom>
          <a:noFill/>
          <a:ln>
            <a:noFill/>
          </a:ln>
        </p:spPr>
      </p:pic>
      <p:sp>
        <p:nvSpPr>
          <p:cNvPr id="5" name="Content Placeholder 2"/>
          <p:cNvSpPr>
            <a:spLocks noGrp="1"/>
          </p:cNvSpPr>
          <p:nvPr>
            <p:ph sz="quarter" idx="10"/>
          </p:nvPr>
        </p:nvSpPr>
        <p:spPr>
          <a:xfrm>
            <a:off x="381000" y="1200150"/>
            <a:ext cx="76962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82866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FIS-Content and Verticl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3857625" cy="51435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7" name="Content Placeholder 2"/>
          <p:cNvSpPr>
            <a:spLocks noGrp="1"/>
          </p:cNvSpPr>
          <p:nvPr>
            <p:ph sz="quarter" idx="10"/>
          </p:nvPr>
        </p:nvSpPr>
        <p:spPr>
          <a:xfrm>
            <a:off x="381000" y="1200150"/>
            <a:ext cx="4613945" cy="3352800"/>
          </a:xfrm>
        </p:spPr>
        <p:txBody>
          <a:bodyPr>
            <a:normAutofit/>
          </a:bodyPr>
          <a:lstStyle>
            <a:lvl1pPr>
              <a:defRPr sz="240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5075963" y="0"/>
            <a:ext cx="4068037" cy="4629150"/>
          </a:xfrm>
        </p:spPr>
        <p:txBody>
          <a:bodyPr/>
          <a:lstStyle/>
          <a:p>
            <a:r>
              <a:rPr lang="en-US"/>
              <a:t>Click icon to add picture</a:t>
            </a:r>
          </a:p>
        </p:txBody>
      </p:sp>
      <p:sp>
        <p:nvSpPr>
          <p:cNvPr id="4" name="Title 3"/>
          <p:cNvSpPr>
            <a:spLocks noGrp="1"/>
          </p:cNvSpPr>
          <p:nvPr>
            <p:ph type="title" hasCustomPrompt="1"/>
          </p:nvPr>
        </p:nvSpPr>
        <p:spPr>
          <a:xfrm>
            <a:off x="381000" y="209550"/>
            <a:ext cx="4618073" cy="857250"/>
          </a:xfrm>
        </p:spPr>
        <p:txBody>
          <a:bodyPr>
            <a:normAutofit/>
          </a:bodyPr>
          <a:lstStyle>
            <a:lvl1pPr algn="l">
              <a:defRPr sz="3600" baseline="0"/>
            </a:lvl1pPr>
          </a:lstStyle>
          <a:p>
            <a:r>
              <a:rPr lang="en-US" dirty="0"/>
              <a:t>Click to Edit</a:t>
            </a:r>
          </a:p>
        </p:txBody>
      </p:sp>
    </p:spTree>
    <p:extLst>
      <p:ext uri="{BB962C8B-B14F-4D97-AF65-F5344CB8AC3E}">
        <p14:creationId xmlns:p14="http://schemas.microsoft.com/office/powerpoint/2010/main" val="404697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FIS-Horizontal full image- footer overlay">
    <p:spTree>
      <p:nvGrpSpPr>
        <p:cNvPr id="1" name=""/>
        <p:cNvGrpSpPr/>
        <p:nvPr/>
      </p:nvGrpSpPr>
      <p:grpSpPr>
        <a:xfrm>
          <a:off x="0" y="0"/>
          <a:ext cx="0" cy="0"/>
          <a:chOff x="0" y="0"/>
          <a:chExt cx="0" cy="0"/>
        </a:xfrm>
      </p:grpSpPr>
      <p:pic>
        <p:nvPicPr>
          <p:cNvPr id="6"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4" name="Picture Placeholder 3"/>
          <p:cNvSpPr>
            <a:spLocks noGrp="1"/>
          </p:cNvSpPr>
          <p:nvPr>
            <p:ph type="pic" sz="quarter" idx="10"/>
          </p:nvPr>
        </p:nvSpPr>
        <p:spPr>
          <a:xfrm>
            <a:off x="0" y="0"/>
            <a:ext cx="9144000" cy="4629150"/>
          </a:xfrm>
        </p:spPr>
        <p:txBody>
          <a:bodyPr/>
          <a:lstStyle/>
          <a:p>
            <a:r>
              <a:rPr lang="en-US"/>
              <a:t>Click icon to add picture</a:t>
            </a:r>
          </a:p>
        </p:txBody>
      </p:sp>
      <p:sp>
        <p:nvSpPr>
          <p:cNvPr id="5"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FIS-Photo Color Box with text">
    <p:spTree>
      <p:nvGrpSpPr>
        <p:cNvPr id="1" name=""/>
        <p:cNvGrpSpPr/>
        <p:nvPr/>
      </p:nvGrpSpPr>
      <p:grpSpPr>
        <a:xfrm>
          <a:off x="0" y="0"/>
          <a:ext cx="0" cy="0"/>
          <a:chOff x="0" y="0"/>
          <a:chExt cx="0" cy="0"/>
        </a:xfrm>
      </p:grpSpPr>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8" name="Picture Placeholder 14"/>
          <p:cNvSpPr>
            <a:spLocks noGrp="1"/>
          </p:cNvSpPr>
          <p:nvPr>
            <p:ph type="pic" sz="quarter" idx="13"/>
          </p:nvPr>
        </p:nvSpPr>
        <p:spPr>
          <a:xfrm>
            <a:off x="-4549" y="33266"/>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1"/>
          </p:nvPr>
        </p:nvSpPr>
        <p:spPr>
          <a:xfrm>
            <a:off x="571501" y="133350"/>
            <a:ext cx="1752600" cy="2362200"/>
          </a:xfrm>
        </p:spPr>
        <p:txBody>
          <a:bodyPr>
            <a:noAutofit/>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p:txBody>
      </p:sp>
      <p:sp>
        <p:nvSpPr>
          <p:cNvPr id="12"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FIS-Graphs-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userDrawn="1">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userDrawn="1">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Vertical Text">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 b="49999"/>
          <a:stretch/>
        </p:blipFill>
        <p:spPr>
          <a:xfrm>
            <a:off x="0" y="5022664"/>
            <a:ext cx="9144000" cy="120836"/>
          </a:xfrm>
          <a:prstGeom prst="rect">
            <a:avLst/>
          </a:prstGeom>
        </p:spPr>
      </p:pic>
    </p:spTree>
    <p:extLst>
      <p:ext uri="{BB962C8B-B14F-4D97-AF65-F5344CB8AC3E}">
        <p14:creationId xmlns:p14="http://schemas.microsoft.com/office/powerpoint/2010/main" val="287818234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28750"/>
            <a:ext cx="8229600" cy="31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21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9861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3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24400" y="1749029"/>
            <a:ext cx="4038600" cy="1639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24400" y="3502819"/>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55148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15960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95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742950"/>
            <a:ext cx="8229600" cy="4400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30642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24400" y="1749028"/>
            <a:ext cx="4038600" cy="3394472"/>
          </a:xfrm>
        </p:spPr>
        <p:txBody>
          <a:bodyPr/>
          <a:lstStyle/>
          <a:p>
            <a:pPr lvl="0"/>
            <a:r>
              <a:rPr lang="en-US" noProof="0"/>
              <a:t>Click icon to add clip art</a:t>
            </a:r>
          </a:p>
        </p:txBody>
      </p:sp>
    </p:spTree>
    <p:extLst>
      <p:ext uri="{BB962C8B-B14F-4D97-AF65-F5344CB8AC3E}">
        <p14:creationId xmlns:p14="http://schemas.microsoft.com/office/powerpoint/2010/main" val="58252667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548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5217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Fifth level</a:t>
            </a:r>
          </a:p>
          <a:p>
            <a:pPr lvl="0"/>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06DFCD-A8C0-4831-9DDB-32C8859E1107}" type="datetimeFigureOut">
              <a:rPr lang="en-US" smtClean="0"/>
              <a:t>4/25/2024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EAC9C4-40A1-45AD-88DF-95F85502F164}" type="slidenum">
              <a:rPr lang="en-US" smtClean="0"/>
              <a:t>‹#›</a:t>
            </a:fld>
            <a:endParaRPr lang="en-US"/>
          </a:p>
        </p:txBody>
      </p:sp>
    </p:spTree>
    <p:extLst>
      <p:ext uri="{BB962C8B-B14F-4D97-AF65-F5344CB8AC3E}">
        <p14:creationId xmlns:p14="http://schemas.microsoft.com/office/powerpoint/2010/main" val="28782814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668" r:id="rId10"/>
    <p:sldLayoutId id="2147483669" r:id="rId11"/>
    <p:sldLayoutId id="2147483651" r:id="rId12"/>
    <p:sldLayoutId id="2147483652" r:id="rId13"/>
    <p:sldLayoutId id="2147483653" r:id="rId14"/>
    <p:sldLayoutId id="2147483654" r:id="rId15"/>
    <p:sldLayoutId id="2147483655" r:id="rId16"/>
    <p:sldLayoutId id="2147483656" r:id="rId17"/>
    <p:sldLayoutId id="2147483712" r:id="rId18"/>
    <p:sldLayoutId id="2147483713" r:id="rId19"/>
    <p:sldLayoutId id="2147483714" r:id="rId20"/>
    <p:sldLayoutId id="2147483715" r:id="rId21"/>
    <p:sldLayoutId id="2147483716" r:id="rId22"/>
    <p:sldLayoutId id="2147483717" r:id="rId23"/>
    <p:sldLayoutId id="2147483718" r:id="rId24"/>
    <p:sldLayoutId id="2147483720" r:id="rId25"/>
    <p:sldLayoutId id="2147483721" r:id="rId26"/>
    <p:sldLayoutId id="2147483722" r:id="rId27"/>
    <p:sldLayoutId id="2147483723" r:id="rId2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vmlDrawing" Target="../drawings/vmlDrawing1.vml"/><Relationship Id="rId6" Type="http://schemas.openxmlformats.org/officeDocument/2006/relationships/image" Target="../media/image14.wmf"/><Relationship Id="rId5" Type="http://schemas.openxmlformats.org/officeDocument/2006/relationships/oleObject" Target="../embeddings/oleObject1.bin"/><Relationship Id="rId4" Type="http://schemas.openxmlformats.org/officeDocument/2006/relationships/image" Target="../media/image15.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r>
              <a:rPr lang="en-US" sz="4000" dirty="0">
                <a:solidFill>
                  <a:schemeClr val="bg1"/>
                </a:solidFill>
              </a:rPr>
              <a:t>Module</a:t>
            </a:r>
          </a:p>
          <a:p>
            <a:pPr algn="ctr"/>
            <a:r>
              <a:rPr lang="en-US" sz="4000" dirty="0">
                <a:solidFill>
                  <a:schemeClr val="bg1"/>
                </a:solidFill>
              </a:rPr>
              <a:t>VII</a:t>
            </a:r>
          </a:p>
        </p:txBody>
      </p:sp>
    </p:spTree>
    <p:custDataLst>
      <p:tags r:id="rId1"/>
    </p:custDataLst>
    <p:extLst>
      <p:ext uri="{BB962C8B-B14F-4D97-AF65-F5344CB8AC3E}">
        <p14:creationId xmlns:p14="http://schemas.microsoft.com/office/powerpoint/2010/main" val="1132381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a:t>Module VII – Vehicle Dynamics</a:t>
            </a:r>
          </a:p>
        </p:txBody>
      </p:sp>
      <p:sp>
        <p:nvSpPr>
          <p:cNvPr id="29699" name="Rectangle 3"/>
          <p:cNvSpPr>
            <a:spLocks noGrp="1" noChangeArrowheads="1"/>
          </p:cNvSpPr>
          <p:nvPr>
            <p:ph idx="1"/>
          </p:nvPr>
        </p:nvSpPr>
        <p:spPr/>
        <p:txBody>
          <a:bodyPr/>
          <a:lstStyle/>
          <a:p>
            <a:pPr marL="0" indent="0">
              <a:buNone/>
            </a:pPr>
            <a:r>
              <a:rPr lang="en-US" altLang="en-US" b="1" dirty="0"/>
              <a:t>Goal</a:t>
            </a:r>
          </a:p>
          <a:p>
            <a:pPr marL="0" indent="0">
              <a:buNone/>
            </a:pPr>
            <a:r>
              <a:rPr lang="en-US" altLang="en-US" dirty="0"/>
              <a:t>To have the participant understand the forces that act upon vehicles and how both vehicle design and physical forces affect handling.</a:t>
            </a:r>
          </a:p>
        </p:txBody>
      </p:sp>
    </p:spTree>
    <p:custDataLst>
      <p:tags r:id="rId1"/>
    </p:custDataLst>
    <p:extLst>
      <p:ext uri="{BB962C8B-B14F-4D97-AF65-F5344CB8AC3E}">
        <p14:creationId xmlns:p14="http://schemas.microsoft.com/office/powerpoint/2010/main" val="241876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en-US" dirty="0"/>
              <a:t>Module VII – Vehicle Dynamics</a:t>
            </a:r>
          </a:p>
        </p:txBody>
      </p:sp>
      <p:sp>
        <p:nvSpPr>
          <p:cNvPr id="79875" name="Rectangle 3"/>
          <p:cNvSpPr>
            <a:spLocks noGrp="1" noChangeArrowheads="1"/>
          </p:cNvSpPr>
          <p:nvPr>
            <p:ph idx="1"/>
          </p:nvPr>
        </p:nvSpPr>
        <p:spPr/>
        <p:txBody>
          <a:bodyPr/>
          <a:lstStyle/>
          <a:p>
            <a:pPr marL="0" indent="0">
              <a:buNone/>
            </a:pPr>
            <a:r>
              <a:rPr lang="en-US" altLang="en-US" b="1" dirty="0"/>
              <a:t>Objectives</a:t>
            </a:r>
          </a:p>
          <a:p>
            <a:r>
              <a:rPr lang="en-US" altLang="en-US" dirty="0"/>
              <a:t>Understand the physical forces that affect vehicle handling.</a:t>
            </a:r>
          </a:p>
          <a:p>
            <a:r>
              <a:rPr lang="en-US" altLang="en-US" dirty="0"/>
              <a:t>Recognize that vehicle characteristics  influence the effect of physical forces on emergency vehicles.</a:t>
            </a:r>
          </a:p>
        </p:txBody>
      </p:sp>
    </p:spTree>
    <p:custDataLst>
      <p:tags r:id="rId1"/>
    </p:custDataLst>
    <p:extLst>
      <p:ext uri="{BB962C8B-B14F-4D97-AF65-F5344CB8AC3E}">
        <p14:creationId xmlns:p14="http://schemas.microsoft.com/office/powerpoint/2010/main" val="3919564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ltLang="en-US" dirty="0"/>
              <a:t>Vehicle Dynamics Overview</a:t>
            </a:r>
          </a:p>
        </p:txBody>
      </p:sp>
      <p:sp>
        <p:nvSpPr>
          <p:cNvPr id="83971" name="Rectangle 3"/>
          <p:cNvSpPr>
            <a:spLocks noGrp="1" noChangeArrowheads="1"/>
          </p:cNvSpPr>
          <p:nvPr>
            <p:ph idx="1"/>
          </p:nvPr>
        </p:nvSpPr>
        <p:spPr/>
        <p:txBody>
          <a:bodyPr/>
          <a:lstStyle/>
          <a:p>
            <a:r>
              <a:rPr lang="en-US" altLang="en-US" dirty="0"/>
              <a:t>Driving Too Fast</a:t>
            </a:r>
          </a:p>
          <a:p>
            <a:r>
              <a:rPr lang="en-US" altLang="en-US" dirty="0"/>
              <a:t>Accelerating Too Quickly</a:t>
            </a:r>
          </a:p>
          <a:p>
            <a:r>
              <a:rPr lang="en-US" altLang="en-US" dirty="0"/>
              <a:t>Traction Control</a:t>
            </a:r>
          </a:p>
          <a:p>
            <a:r>
              <a:rPr lang="en-US" altLang="en-US" dirty="0"/>
              <a:t>Braking Too Hard</a:t>
            </a:r>
          </a:p>
          <a:p>
            <a:r>
              <a:rPr lang="en-US" altLang="en-US" dirty="0"/>
              <a:t>Brake Fade</a:t>
            </a:r>
          </a:p>
          <a:p>
            <a:r>
              <a:rPr lang="en-US" altLang="en-US" dirty="0"/>
              <a:t>Changing Direction</a:t>
            </a:r>
          </a:p>
          <a:p>
            <a:r>
              <a:rPr lang="en-US" altLang="en-US" dirty="0"/>
              <a:t>Traveling Through a Curve</a:t>
            </a:r>
          </a:p>
        </p:txBody>
      </p:sp>
    </p:spTree>
    <p:custDataLst>
      <p:tags r:id="rId1"/>
    </p:custDataLst>
    <p:extLst>
      <p:ext uri="{BB962C8B-B14F-4D97-AF65-F5344CB8AC3E}">
        <p14:creationId xmlns:p14="http://schemas.microsoft.com/office/powerpoint/2010/main" val="359952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a:t>Physical Forces</a:t>
            </a:r>
          </a:p>
        </p:txBody>
      </p:sp>
      <p:sp>
        <p:nvSpPr>
          <p:cNvPr id="84995" name="Rectangle 3"/>
          <p:cNvSpPr>
            <a:spLocks noGrp="1" noChangeArrowheads="1"/>
          </p:cNvSpPr>
          <p:nvPr>
            <p:ph idx="1"/>
          </p:nvPr>
        </p:nvSpPr>
        <p:spPr/>
        <p:txBody>
          <a:bodyPr/>
          <a:lstStyle/>
          <a:p>
            <a:r>
              <a:rPr lang="en-US" altLang="en-US" dirty="0"/>
              <a:t>Friction</a:t>
            </a:r>
          </a:p>
          <a:p>
            <a:r>
              <a:rPr lang="en-US" altLang="en-US" dirty="0"/>
              <a:t>Velocity</a:t>
            </a:r>
          </a:p>
          <a:p>
            <a:r>
              <a:rPr lang="en-US" altLang="en-US" dirty="0"/>
              <a:t>Momentum and Inertia</a:t>
            </a:r>
          </a:p>
          <a:p>
            <a:r>
              <a:rPr lang="en-US" altLang="en-US" dirty="0"/>
              <a:t>Centrifugal Force</a:t>
            </a:r>
          </a:p>
        </p:txBody>
      </p:sp>
    </p:spTree>
    <p:custDataLst>
      <p:tags r:id="rId1"/>
    </p:custDataLst>
    <p:extLst>
      <p:ext uri="{BB962C8B-B14F-4D97-AF65-F5344CB8AC3E}">
        <p14:creationId xmlns:p14="http://schemas.microsoft.com/office/powerpoint/2010/main" val="1337255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ltLang="en-US" dirty="0"/>
              <a:t>Physical Forces</a:t>
            </a:r>
          </a:p>
        </p:txBody>
      </p:sp>
      <p:sp>
        <p:nvSpPr>
          <p:cNvPr id="86019" name="Rectangle 3"/>
          <p:cNvSpPr>
            <a:spLocks noGrp="1" noChangeArrowheads="1"/>
          </p:cNvSpPr>
          <p:nvPr>
            <p:ph idx="1"/>
          </p:nvPr>
        </p:nvSpPr>
        <p:spPr>
          <a:xfrm>
            <a:off x="457200" y="1276351"/>
            <a:ext cx="4038600" cy="3200400"/>
          </a:xfrm>
        </p:spPr>
        <p:txBody>
          <a:bodyPr/>
          <a:lstStyle/>
          <a:p>
            <a:pPr marL="0" indent="0">
              <a:buNone/>
            </a:pPr>
            <a:r>
              <a:rPr lang="en-US" altLang="en-US" b="1" dirty="0"/>
              <a:t>Friction</a:t>
            </a:r>
            <a:r>
              <a:rPr lang="en-US" altLang="en-US" dirty="0"/>
              <a:t> – resistance to motion between two moving objects that touch.</a:t>
            </a:r>
          </a:p>
          <a:p>
            <a:r>
              <a:rPr lang="en-US" altLang="en-US" dirty="0"/>
              <a:t>Tire/Road Friction</a:t>
            </a:r>
          </a:p>
          <a:p>
            <a:r>
              <a:rPr lang="en-US" altLang="en-US" dirty="0"/>
              <a:t>Brake Friction</a:t>
            </a:r>
          </a:p>
          <a:p>
            <a:r>
              <a:rPr lang="en-US" altLang="en-US" dirty="0"/>
              <a:t>Steering Friction</a:t>
            </a:r>
          </a:p>
        </p:txBody>
      </p:sp>
      <p:pic>
        <p:nvPicPr>
          <p:cNvPr id="138243" name="Picture 3" descr="\\ajga.com\york\homefolders\jeberly\Desktop\DSC_029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8970" t="53079" r="22502" b="15922"/>
          <a:stretch/>
        </p:blipFill>
        <p:spPr bwMode="auto">
          <a:xfrm>
            <a:off x="5023513" y="1504950"/>
            <a:ext cx="3200400" cy="26699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1366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en-US" dirty="0"/>
              <a:t>Physical Forces</a:t>
            </a:r>
          </a:p>
        </p:txBody>
      </p:sp>
      <p:sp>
        <p:nvSpPr>
          <p:cNvPr id="87043" name="Rectangle 3"/>
          <p:cNvSpPr>
            <a:spLocks noGrp="1" noChangeArrowheads="1"/>
          </p:cNvSpPr>
          <p:nvPr>
            <p:ph idx="1"/>
          </p:nvPr>
        </p:nvSpPr>
        <p:spPr/>
        <p:txBody>
          <a:bodyPr/>
          <a:lstStyle/>
          <a:p>
            <a:pPr marL="0" indent="0">
              <a:buNone/>
            </a:pPr>
            <a:r>
              <a:rPr lang="en-US" altLang="en-US" b="1" dirty="0"/>
              <a:t>Velocity – speed</a:t>
            </a:r>
          </a:p>
          <a:p>
            <a:r>
              <a:rPr lang="en-US" altLang="en-US" dirty="0"/>
              <a:t>Acceleration (velocity increase)</a:t>
            </a:r>
          </a:p>
          <a:p>
            <a:r>
              <a:rPr lang="en-US" altLang="en-US" dirty="0"/>
              <a:t>Deceleration (velocity decrease)</a:t>
            </a:r>
          </a:p>
          <a:p>
            <a:r>
              <a:rPr lang="en-US" altLang="en-US" dirty="0"/>
              <a:t>Braking (velocity decrease)</a:t>
            </a:r>
          </a:p>
        </p:txBody>
      </p:sp>
      <p:sp>
        <p:nvSpPr>
          <p:cNvPr id="6" name="Rectangle 5"/>
          <p:cNvSpPr/>
          <p:nvPr/>
        </p:nvSpPr>
        <p:spPr>
          <a:xfrm>
            <a:off x="6595" y="4705350"/>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452788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en-US" dirty="0"/>
              <a:t>Physical Forces</a:t>
            </a:r>
          </a:p>
        </p:txBody>
      </p:sp>
      <p:sp>
        <p:nvSpPr>
          <p:cNvPr id="88067" name="Rectangle 3"/>
          <p:cNvSpPr>
            <a:spLocks noGrp="1" noChangeArrowheads="1"/>
          </p:cNvSpPr>
          <p:nvPr>
            <p:ph idx="1"/>
          </p:nvPr>
        </p:nvSpPr>
        <p:spPr/>
        <p:txBody>
          <a:bodyPr/>
          <a:lstStyle/>
          <a:p>
            <a:pPr marL="0" indent="0">
              <a:buNone/>
            </a:pPr>
            <a:r>
              <a:rPr lang="en-US" altLang="en-US" b="1" dirty="0"/>
              <a:t>Momentum</a:t>
            </a:r>
            <a:r>
              <a:rPr lang="en-US" altLang="en-US" dirty="0"/>
              <a:t> – is measured as the product of the object’s mass or weight times its velocity.</a:t>
            </a:r>
          </a:p>
          <a:p>
            <a:pPr marL="0" indent="0">
              <a:buNone/>
            </a:pPr>
            <a:endParaRPr lang="en-US" altLang="en-US" dirty="0"/>
          </a:p>
          <a:p>
            <a:pPr marL="0" indent="0">
              <a:buNone/>
            </a:pPr>
            <a:r>
              <a:rPr lang="en-US" altLang="en-US" b="1" dirty="0"/>
              <a:t>Inertia</a:t>
            </a:r>
            <a:r>
              <a:rPr lang="en-US" altLang="en-US" dirty="0"/>
              <a:t> – the force it takes for a moving object to stay in motion in the same direction.</a:t>
            </a:r>
          </a:p>
        </p:txBody>
      </p:sp>
    </p:spTree>
    <p:custDataLst>
      <p:tags r:id="rId1"/>
    </p:custDataLst>
    <p:extLst>
      <p:ext uri="{BB962C8B-B14F-4D97-AF65-F5344CB8AC3E}">
        <p14:creationId xmlns:p14="http://schemas.microsoft.com/office/powerpoint/2010/main" val="3512131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en-US" dirty="0"/>
              <a:t>Physical Forces</a:t>
            </a:r>
          </a:p>
        </p:txBody>
      </p:sp>
      <p:sp>
        <p:nvSpPr>
          <p:cNvPr id="89091" name="Rectangle 3"/>
          <p:cNvSpPr>
            <a:spLocks noGrp="1" noChangeArrowheads="1"/>
          </p:cNvSpPr>
          <p:nvPr>
            <p:ph idx="1"/>
          </p:nvPr>
        </p:nvSpPr>
        <p:spPr/>
        <p:txBody>
          <a:bodyPr/>
          <a:lstStyle/>
          <a:p>
            <a:pPr marL="0" indent="0">
              <a:buNone/>
            </a:pPr>
            <a:r>
              <a:rPr lang="en-US" altLang="en-US" b="1" dirty="0"/>
              <a:t>Centrifugal Force </a:t>
            </a:r>
            <a:r>
              <a:rPr lang="en-US" altLang="en-US" dirty="0"/>
              <a:t>– the force caused by inertia, which tends to make a rotating body move away from the center of rotation.</a:t>
            </a:r>
          </a:p>
          <a:p>
            <a:endParaRPr lang="en-US" altLang="en-US" dirty="0"/>
          </a:p>
        </p:txBody>
      </p:sp>
    </p:spTree>
    <p:custDataLst>
      <p:tags r:id="rId1"/>
    </p:custDataLst>
    <p:extLst>
      <p:ext uri="{BB962C8B-B14F-4D97-AF65-F5344CB8AC3E}">
        <p14:creationId xmlns:p14="http://schemas.microsoft.com/office/powerpoint/2010/main" val="4041899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rot="20764742">
            <a:off x="1790811" y="3127034"/>
            <a:ext cx="1143000" cy="342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dirty="0"/>
          </a:p>
        </p:txBody>
      </p:sp>
      <p:sp>
        <p:nvSpPr>
          <p:cNvPr id="90115" name="Rectangle 3"/>
          <p:cNvSpPr>
            <a:spLocks noGrp="1" noChangeArrowheads="1"/>
          </p:cNvSpPr>
          <p:nvPr>
            <p:ph type="title"/>
          </p:nvPr>
        </p:nvSpPr>
        <p:spPr/>
        <p:txBody>
          <a:bodyPr/>
          <a:lstStyle/>
          <a:p>
            <a:r>
              <a:rPr lang="en-US" altLang="en-US" dirty="0"/>
              <a:t>Physical Forces</a:t>
            </a:r>
          </a:p>
        </p:txBody>
      </p:sp>
      <p:pic>
        <p:nvPicPr>
          <p:cNvPr id="90117" name="Picture 5"/>
          <p:cNvPicPr>
            <a:picLocks noGrp="1" noChangeArrowheads="1"/>
          </p:cNvPicPr>
          <p:nvPr>
            <p:ph idx="1"/>
          </p:nvPr>
        </p:nvPicPr>
        <p:blipFill>
          <a:blip r:embed="rId4" cstate="print">
            <a:extLst>
              <a:ext uri="{28A0092B-C50C-407E-A947-70E740481C1C}">
                <a14:useLocalDpi xmlns:a14="http://schemas.microsoft.com/office/drawing/2010/main" val="0"/>
              </a:ext>
            </a:extLst>
          </a:blip>
          <a:stretch>
            <a:fillRect/>
          </a:stretch>
        </p:blipFill>
        <p:spPr>
          <a:xfrm>
            <a:off x="2210270" y="1119362"/>
            <a:ext cx="4730327" cy="3429000"/>
          </a:xfrm>
        </p:spPr>
      </p:pic>
      <p:sp>
        <p:nvSpPr>
          <p:cNvPr id="90118" name="Rectangle 6"/>
          <p:cNvSpPr>
            <a:spLocks noChangeArrowheads="1"/>
          </p:cNvSpPr>
          <p:nvPr/>
        </p:nvSpPr>
        <p:spPr bwMode="auto">
          <a:xfrm rot="20875944">
            <a:off x="3629223" y="3944371"/>
            <a:ext cx="908316" cy="39848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dirty="0"/>
          </a:p>
        </p:txBody>
      </p:sp>
      <p:graphicFrame>
        <p:nvGraphicFramePr>
          <p:cNvPr id="3" name="Object 2"/>
          <p:cNvGraphicFramePr>
            <a:graphicFrameLocks noGrp="1" noChangeAspect="1"/>
          </p:cNvGraphicFramePr>
          <p:nvPr>
            <p:extLst>
              <p:ext uri="{D42A27DB-BD31-4B8C-83A1-F6EECF244321}">
                <p14:modId xmlns:p14="http://schemas.microsoft.com/office/powerpoint/2010/main" val="217452418"/>
              </p:ext>
            </p:extLst>
          </p:nvPr>
        </p:nvGraphicFramePr>
        <p:xfrm>
          <a:off x="3294743" y="3992154"/>
          <a:ext cx="1242570" cy="476885"/>
        </p:xfrm>
        <a:graphic>
          <a:graphicData uri="http://schemas.openxmlformats.org/presentationml/2006/ole">
            <mc:AlternateContent xmlns:mc="http://schemas.openxmlformats.org/markup-compatibility/2006">
              <mc:Choice xmlns:v="urn:schemas-microsoft-com:vml" Requires="v">
                <p:oleObj spid="_x0000_s1085" name="VISIO" r:id="rId5" imgW="2098548" imgH="1069848" progId="Visio.Drawing.4">
                  <p:embed/>
                </p:oleObj>
              </mc:Choice>
              <mc:Fallback>
                <p:oleObj name="VISIO" r:id="rId5" imgW="2098548" imgH="1069848" progId="Visio.Drawing.4">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4743" y="3992154"/>
                        <a:ext cx="1242570" cy="476885"/>
                      </a:xfrm>
                      <a:prstGeom prst="rect">
                        <a:avLst/>
                      </a:prstGeom>
                      <a:noFill/>
                      <a:ln>
                        <a:noFill/>
                      </a:ln>
                    </p:spPr>
                  </p:pic>
                </p:oleObj>
              </mc:Fallback>
            </mc:AlternateContent>
          </a:graphicData>
        </a:graphic>
      </p:graphicFrame>
    </p:spTree>
    <p:custDataLst>
      <p:tags r:id="rId2"/>
    </p:custDataLst>
    <p:extLst>
      <p:ext uri="{BB962C8B-B14F-4D97-AF65-F5344CB8AC3E}">
        <p14:creationId xmlns:p14="http://schemas.microsoft.com/office/powerpoint/2010/main" val="13101506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1+ppt_w/2"/>
                                          </p:val>
                                        </p:tav>
                                      </p:tavLst>
                                    </p:anim>
                                    <p:anim calcmode="lin" valueType="num">
                                      <p:cBhvr additive="base">
                                        <p:cTn id="7" dur="500"/>
                                        <p:tgtEl>
                                          <p:spTgt spid="3"/>
                                        </p:tgtEl>
                                        <p:attrNameLst>
                                          <p:attrName>ppt_y</p:attrName>
                                        </p:attrNameLst>
                                      </p:cBhvr>
                                      <p:tavLst>
                                        <p:tav tm="0">
                                          <p:val>
                                            <p:strVal val="ppt_y"/>
                                          </p:val>
                                        </p:tav>
                                        <p:tav tm="100000">
                                          <p:val>
                                            <p:strVal val="ppt_y"/>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ltLang="en-US" dirty="0"/>
              <a:t>Vehicles in Motion</a:t>
            </a:r>
          </a:p>
        </p:txBody>
      </p:sp>
      <p:sp>
        <p:nvSpPr>
          <p:cNvPr id="91139" name="Rectangle 3"/>
          <p:cNvSpPr>
            <a:spLocks noGrp="1" noChangeArrowheads="1"/>
          </p:cNvSpPr>
          <p:nvPr>
            <p:ph idx="1"/>
          </p:nvPr>
        </p:nvSpPr>
        <p:spPr/>
        <p:txBody>
          <a:bodyPr/>
          <a:lstStyle/>
          <a:p>
            <a:r>
              <a:rPr lang="en-US" altLang="en-US" dirty="0"/>
              <a:t>Sway (Roll)</a:t>
            </a:r>
          </a:p>
          <a:p>
            <a:r>
              <a:rPr lang="en-US" altLang="en-US" dirty="0"/>
              <a:t>Dive – Squat (Pitch)</a:t>
            </a:r>
          </a:p>
          <a:p>
            <a:r>
              <a:rPr lang="en-US" altLang="en-US" dirty="0"/>
              <a:t>Over steer (Yaw)</a:t>
            </a:r>
          </a:p>
        </p:txBody>
      </p:sp>
    </p:spTree>
    <p:custDataLst>
      <p:tags r:id="rId1"/>
    </p:custDataLst>
    <p:extLst>
      <p:ext uri="{BB962C8B-B14F-4D97-AF65-F5344CB8AC3E}">
        <p14:creationId xmlns:p14="http://schemas.microsoft.com/office/powerpoint/2010/main" val="97134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dirty="0"/>
              <a:t>Vehicles in Motion</a:t>
            </a:r>
          </a:p>
        </p:txBody>
      </p:sp>
      <p:sp>
        <p:nvSpPr>
          <p:cNvPr id="92163" name="Rectangle 3"/>
          <p:cNvSpPr>
            <a:spLocks noGrp="1" noChangeArrowheads="1"/>
          </p:cNvSpPr>
          <p:nvPr>
            <p:ph idx="1"/>
          </p:nvPr>
        </p:nvSpPr>
        <p:spPr/>
        <p:txBody>
          <a:bodyPr/>
          <a:lstStyle/>
          <a:p>
            <a:r>
              <a:rPr lang="en-US" altLang="en-US" dirty="0"/>
              <a:t>Chassis in Motion</a:t>
            </a:r>
          </a:p>
          <a:p>
            <a:r>
              <a:rPr lang="en-US" altLang="en-US" dirty="0"/>
              <a:t>Controlling Motion</a:t>
            </a:r>
          </a:p>
          <a:p>
            <a:r>
              <a:rPr lang="en-US" altLang="en-US" dirty="0"/>
              <a:t>Weight Transfer</a:t>
            </a:r>
          </a:p>
        </p:txBody>
      </p:sp>
    </p:spTree>
    <p:custDataLst>
      <p:tags r:id="rId1"/>
    </p:custDataLst>
    <p:extLst>
      <p:ext uri="{BB962C8B-B14F-4D97-AF65-F5344CB8AC3E}">
        <p14:creationId xmlns:p14="http://schemas.microsoft.com/office/powerpoint/2010/main" val="268369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Arc 3"/>
          <p:cNvSpPr>
            <a:spLocks/>
          </p:cNvSpPr>
          <p:nvPr/>
        </p:nvSpPr>
        <p:spPr bwMode="auto">
          <a:xfrm rot="-5400000">
            <a:off x="3178970" y="-1178718"/>
            <a:ext cx="2857501" cy="147638"/>
          </a:xfrm>
          <a:custGeom>
            <a:avLst/>
            <a:gdLst>
              <a:gd name="T0" fmla="*/ 3807708 w 21600"/>
              <a:gd name="T1" fmla="*/ 0 h 738"/>
              <a:gd name="T2" fmla="*/ 3810001 w 21600"/>
              <a:gd name="T3" fmla="*/ 147638 h 738"/>
              <a:gd name="T4" fmla="*/ 0 w 21600"/>
              <a:gd name="T5" fmla="*/ 147638 h 738"/>
              <a:gd name="T6" fmla="*/ 0 60000 65536"/>
              <a:gd name="T7" fmla="*/ 0 60000 65536"/>
              <a:gd name="T8" fmla="*/ 0 60000 65536"/>
            </a:gdLst>
            <a:ahLst/>
            <a:cxnLst>
              <a:cxn ang="T6">
                <a:pos x="T0" y="T1"/>
              </a:cxn>
              <a:cxn ang="T7">
                <a:pos x="T2" y="T3"/>
              </a:cxn>
              <a:cxn ang="T8">
                <a:pos x="T4" y="T5"/>
              </a:cxn>
            </a:cxnLst>
            <a:rect l="0" t="0" r="r" b="b"/>
            <a:pathLst>
              <a:path w="21600" h="738" fill="none" extrusionOk="0">
                <a:moveTo>
                  <a:pt x="21587" y="-1"/>
                </a:moveTo>
                <a:cubicBezTo>
                  <a:pt x="21595" y="245"/>
                  <a:pt x="21600" y="491"/>
                  <a:pt x="21600" y="738"/>
                </a:cubicBezTo>
              </a:path>
              <a:path w="21600" h="738" stroke="0" extrusionOk="0">
                <a:moveTo>
                  <a:pt x="21587" y="-1"/>
                </a:moveTo>
                <a:cubicBezTo>
                  <a:pt x="21595" y="245"/>
                  <a:pt x="21600" y="491"/>
                  <a:pt x="21600" y="738"/>
                </a:cubicBezTo>
                <a:lnTo>
                  <a:pt x="0" y="738"/>
                </a:lnTo>
                <a:lnTo>
                  <a:pt x="21587" y="-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 name="Arc 5"/>
          <p:cNvSpPr>
            <a:spLocks/>
          </p:cNvSpPr>
          <p:nvPr/>
        </p:nvSpPr>
        <p:spPr bwMode="auto">
          <a:xfrm rot="13410712" flipV="1">
            <a:off x="2432052" y="-616445"/>
            <a:ext cx="3962400" cy="3886200"/>
          </a:xfrm>
          <a:custGeom>
            <a:avLst/>
            <a:gdLst>
              <a:gd name="T0" fmla="*/ 0 w 21600"/>
              <a:gd name="T1" fmla="*/ 0 h 21600"/>
              <a:gd name="T2" fmla="*/ 3962400 w 21600"/>
              <a:gd name="T3" fmla="*/ 3886200 h 21600"/>
              <a:gd name="T4" fmla="*/ 0 w 21600"/>
              <a:gd name="T5" fmla="*/ 3886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0800">
            <a:solidFill>
              <a:schemeClr val="accent2">
                <a:lumMod val="75000"/>
              </a:schemeClr>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accent2">
                  <a:lumMod val="40000"/>
                  <a:lumOff val="60000"/>
                </a:schemeClr>
              </a:solidFill>
            </a:endParaRPr>
          </a:p>
        </p:txBody>
      </p:sp>
      <p:sp>
        <p:nvSpPr>
          <p:cNvPr id="6" name="Text Box 6"/>
          <p:cNvSpPr txBox="1">
            <a:spLocks noChangeArrowheads="1"/>
          </p:cNvSpPr>
          <p:nvPr/>
        </p:nvSpPr>
        <p:spPr bwMode="auto">
          <a:xfrm>
            <a:off x="0" y="3486150"/>
            <a:ext cx="9144000" cy="112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2000" b="1" u="sng" dirty="0">
                <a:solidFill>
                  <a:schemeClr val="bg2">
                    <a:lumMod val="25000"/>
                  </a:schemeClr>
                </a:solidFill>
                <a:latin typeface="+mn-lt"/>
              </a:rPr>
              <a:t>Pitch</a:t>
            </a:r>
            <a:r>
              <a:rPr lang="en-US" altLang="en-US" sz="2000" dirty="0">
                <a:solidFill>
                  <a:schemeClr val="bg2">
                    <a:lumMod val="25000"/>
                  </a:schemeClr>
                </a:solidFill>
                <a:latin typeface="+mn-lt"/>
              </a:rPr>
              <a:t> is rotation around an axis running from the driver's left to right in a vehicle; thus the front pitches up and the rear down, or vice-versa. </a:t>
            </a:r>
          </a:p>
          <a:p>
            <a:pPr eaLnBrk="1" hangingPunct="1">
              <a:spcBef>
                <a:spcPct val="50000"/>
              </a:spcBef>
            </a:pPr>
            <a:endParaRPr lang="en-US" altLang="en-US" dirty="0">
              <a:solidFill>
                <a:schemeClr val="bg2">
                  <a:lumMod val="25000"/>
                </a:schemeClr>
              </a:solidFill>
              <a:latin typeface="+mn-lt"/>
            </a:endParaRPr>
          </a:p>
        </p:txBody>
      </p:sp>
      <p:pic>
        <p:nvPicPr>
          <p:cNvPr id="7" name="Content Placeholder 2"/>
          <p:cNvPicPr>
            <a:picLocks noGrp="1" noChangeAspect="1"/>
          </p:cNvPicPr>
          <p:nvPr>
            <p:ph/>
          </p:nvPr>
        </p:nvPicPr>
        <p:blipFill>
          <a:blip r:embed="rId3">
            <a:extLst>
              <a:ext uri="{28A0092B-C50C-407E-A947-70E740481C1C}">
                <a14:useLocalDpi xmlns:a14="http://schemas.microsoft.com/office/drawing/2010/main" val="0"/>
              </a:ext>
            </a:extLst>
          </a:blip>
          <a:stretch>
            <a:fillRect/>
          </a:stretch>
        </p:blipFill>
        <p:spPr>
          <a:xfrm>
            <a:off x="2695257" y="947696"/>
            <a:ext cx="3851594" cy="2177695"/>
          </a:xfrm>
        </p:spPr>
      </p:pic>
    </p:spTree>
    <p:custDataLst>
      <p:tags r:id="rId1"/>
    </p:custDataLst>
    <p:extLst>
      <p:ext uri="{BB962C8B-B14F-4D97-AF65-F5344CB8AC3E}">
        <p14:creationId xmlns:p14="http://schemas.microsoft.com/office/powerpoint/2010/main" val="157472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300" fill="hold">
                                          <p:stCondLst>
                                            <p:cond delay="0"/>
                                          </p:stCondLst>
                                        </p:cTn>
                                        <p:tgtEl>
                                          <p:spTgt spid="7"/>
                                        </p:tgtEl>
                                        <p:attrNameLst>
                                          <p:attrName>r</p:attrName>
                                        </p:attrNameLst>
                                      </p:cBhvr>
                                    </p:animRot>
                                    <p:animRot by="-240000">
                                      <p:cBhvr>
                                        <p:cTn id="7" dur="600" fill="hold">
                                          <p:stCondLst>
                                            <p:cond delay="600"/>
                                          </p:stCondLst>
                                        </p:cTn>
                                        <p:tgtEl>
                                          <p:spTgt spid="7"/>
                                        </p:tgtEl>
                                        <p:attrNameLst>
                                          <p:attrName>r</p:attrName>
                                        </p:attrNameLst>
                                      </p:cBhvr>
                                    </p:animRot>
                                    <p:animRot by="240000">
                                      <p:cBhvr>
                                        <p:cTn id="8" dur="600" fill="hold">
                                          <p:stCondLst>
                                            <p:cond delay="1200"/>
                                          </p:stCondLst>
                                        </p:cTn>
                                        <p:tgtEl>
                                          <p:spTgt spid="7"/>
                                        </p:tgtEl>
                                        <p:attrNameLst>
                                          <p:attrName>r</p:attrName>
                                        </p:attrNameLst>
                                      </p:cBhvr>
                                    </p:animRot>
                                    <p:animRot by="-240000">
                                      <p:cBhvr>
                                        <p:cTn id="9" dur="600" fill="hold">
                                          <p:stCondLst>
                                            <p:cond delay="1800"/>
                                          </p:stCondLst>
                                        </p:cTn>
                                        <p:tgtEl>
                                          <p:spTgt spid="7"/>
                                        </p:tgtEl>
                                        <p:attrNameLst>
                                          <p:attrName>r</p:attrName>
                                        </p:attrNameLst>
                                      </p:cBhvr>
                                    </p:animRot>
                                    <p:animRot by="120000">
                                      <p:cBhvr>
                                        <p:cTn id="10" dur="600" fill="hold">
                                          <p:stCondLst>
                                            <p:cond delay="24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Grp="1" noChangeAspect="1"/>
          </p:cNvGraphicFramePr>
          <p:nvPr>
            <p:ph/>
            <p:extLst>
              <p:ext uri="{D42A27DB-BD31-4B8C-83A1-F6EECF244321}">
                <p14:modId xmlns:p14="http://schemas.microsoft.com/office/powerpoint/2010/main" val="568987345"/>
              </p:ext>
            </p:extLst>
          </p:nvPr>
        </p:nvGraphicFramePr>
        <p:xfrm>
          <a:off x="2819400" y="1250075"/>
          <a:ext cx="3657600" cy="1871663"/>
        </p:xfrm>
        <a:graphic>
          <a:graphicData uri="http://schemas.openxmlformats.org/presentationml/2006/ole">
            <mc:AlternateContent xmlns:mc="http://schemas.openxmlformats.org/markup-compatibility/2006">
              <mc:Choice xmlns:v="urn:schemas-microsoft-com:vml" Requires="v">
                <p:oleObj spid="_x0000_s6191" name="VISIO" r:id="rId4" imgW="2098548" imgH="1069848" progId="Visio.Drawing.4">
                  <p:embed/>
                </p:oleObj>
              </mc:Choice>
              <mc:Fallback>
                <p:oleObj name="VISIO" r:id="rId4" imgW="2098548" imgH="1069848" progId="Visio.Drawing.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250075"/>
                        <a:ext cx="3657600" cy="1871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 name="Arc 4"/>
          <p:cNvSpPr>
            <a:spLocks/>
          </p:cNvSpPr>
          <p:nvPr/>
        </p:nvSpPr>
        <p:spPr bwMode="auto">
          <a:xfrm rot="13694611" flipV="1">
            <a:off x="2857501" y="-747998"/>
            <a:ext cx="3429000" cy="3810000"/>
          </a:xfrm>
          <a:custGeom>
            <a:avLst/>
            <a:gdLst>
              <a:gd name="T0" fmla="*/ 0 w 21600"/>
              <a:gd name="T1" fmla="*/ 0 h 21600"/>
              <a:gd name="T2" fmla="*/ 3429000 w 21600"/>
              <a:gd name="T3" fmla="*/ 3810000 h 21600"/>
              <a:gd name="T4" fmla="*/ 0 w 21600"/>
              <a:gd name="T5" fmla="*/ 38100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0800">
            <a:solidFill>
              <a:schemeClr val="accent2">
                <a:lumMod val="75000"/>
              </a:schemeClr>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 name="Text Box 5"/>
          <p:cNvSpPr txBox="1">
            <a:spLocks noChangeArrowheads="1"/>
          </p:cNvSpPr>
          <p:nvPr/>
        </p:nvSpPr>
        <p:spPr bwMode="auto">
          <a:xfrm>
            <a:off x="0" y="3540264"/>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2000" b="1" u="sng" dirty="0">
                <a:solidFill>
                  <a:schemeClr val="bg2">
                    <a:lumMod val="25000"/>
                  </a:schemeClr>
                </a:solidFill>
                <a:latin typeface="+mn-lt"/>
              </a:rPr>
              <a:t>Yaw</a:t>
            </a:r>
            <a:r>
              <a:rPr lang="en-US" altLang="en-US" sz="2000" dirty="0">
                <a:solidFill>
                  <a:schemeClr val="bg2">
                    <a:lumMod val="25000"/>
                  </a:schemeClr>
                </a:solidFill>
                <a:latin typeface="+mn-lt"/>
              </a:rPr>
              <a:t> is rotation about an axis drawn from top to bottom, and perpendicular to the other two axes. </a:t>
            </a:r>
          </a:p>
        </p:txBody>
      </p:sp>
    </p:spTree>
    <p:custDataLst>
      <p:tags r:id="rId2"/>
    </p:custDataLst>
    <p:extLst>
      <p:ext uri="{BB962C8B-B14F-4D97-AF65-F5344CB8AC3E}">
        <p14:creationId xmlns:p14="http://schemas.microsoft.com/office/powerpoint/2010/main" val="346634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200" fill="hold">
                                          <p:stCondLst>
                                            <p:cond delay="0"/>
                                          </p:stCondLst>
                                        </p:cTn>
                                        <p:tgtEl>
                                          <p:spTgt spid="5"/>
                                        </p:tgtEl>
                                        <p:attrNameLst>
                                          <p:attrName>r</p:attrName>
                                        </p:attrNameLst>
                                      </p:cBhvr>
                                    </p:animRot>
                                    <p:animRot by="-240000">
                                      <p:cBhvr>
                                        <p:cTn id="7" dur="400" fill="hold">
                                          <p:stCondLst>
                                            <p:cond delay="400"/>
                                          </p:stCondLst>
                                        </p:cTn>
                                        <p:tgtEl>
                                          <p:spTgt spid="5"/>
                                        </p:tgtEl>
                                        <p:attrNameLst>
                                          <p:attrName>r</p:attrName>
                                        </p:attrNameLst>
                                      </p:cBhvr>
                                    </p:animRot>
                                    <p:animRot by="240000">
                                      <p:cBhvr>
                                        <p:cTn id="8" dur="400" fill="hold">
                                          <p:stCondLst>
                                            <p:cond delay="800"/>
                                          </p:stCondLst>
                                        </p:cTn>
                                        <p:tgtEl>
                                          <p:spTgt spid="5"/>
                                        </p:tgtEl>
                                        <p:attrNameLst>
                                          <p:attrName>r</p:attrName>
                                        </p:attrNameLst>
                                      </p:cBhvr>
                                    </p:animRot>
                                    <p:animRot by="-240000">
                                      <p:cBhvr>
                                        <p:cTn id="9" dur="400" fill="hold">
                                          <p:stCondLst>
                                            <p:cond delay="1200"/>
                                          </p:stCondLst>
                                        </p:cTn>
                                        <p:tgtEl>
                                          <p:spTgt spid="5"/>
                                        </p:tgtEl>
                                        <p:attrNameLst>
                                          <p:attrName>r</p:attrName>
                                        </p:attrNameLst>
                                      </p:cBhvr>
                                    </p:animRot>
                                    <p:animRot by="120000">
                                      <p:cBhvr>
                                        <p:cTn id="10" dur="400" fill="hold">
                                          <p:stCondLst>
                                            <p:cond delay="16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3"/>
          <p:cNvSpPr>
            <a:spLocks/>
          </p:cNvSpPr>
          <p:nvPr/>
        </p:nvSpPr>
        <p:spPr bwMode="auto">
          <a:xfrm rot="13694611" flipV="1">
            <a:off x="2819399" y="-731360"/>
            <a:ext cx="3429000" cy="3810000"/>
          </a:xfrm>
          <a:custGeom>
            <a:avLst/>
            <a:gdLst>
              <a:gd name="T0" fmla="*/ 0 w 21600"/>
              <a:gd name="T1" fmla="*/ 0 h 21600"/>
              <a:gd name="T2" fmla="*/ 3429000 w 21600"/>
              <a:gd name="T3" fmla="*/ 3810000 h 21600"/>
              <a:gd name="T4" fmla="*/ 0 w 21600"/>
              <a:gd name="T5" fmla="*/ 38100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0800">
            <a:solidFill>
              <a:schemeClr val="accent2">
                <a:lumMod val="75000"/>
              </a:schemeClr>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 name="Text Box 5"/>
          <p:cNvSpPr txBox="1">
            <a:spLocks noChangeArrowheads="1"/>
          </p:cNvSpPr>
          <p:nvPr/>
        </p:nvSpPr>
        <p:spPr bwMode="auto">
          <a:xfrm>
            <a:off x="0" y="3714750"/>
            <a:ext cx="9144000" cy="112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2000" b="1" u="sng" dirty="0">
                <a:solidFill>
                  <a:schemeClr val="bg2">
                    <a:lumMod val="25000"/>
                  </a:schemeClr>
                </a:solidFill>
                <a:latin typeface="+mn-lt"/>
              </a:rPr>
              <a:t>Roll</a:t>
            </a:r>
            <a:r>
              <a:rPr lang="en-US" altLang="en-US" sz="2000" dirty="0">
                <a:solidFill>
                  <a:schemeClr val="bg2">
                    <a:lumMod val="25000"/>
                  </a:schemeClr>
                </a:solidFill>
                <a:latin typeface="+mn-lt"/>
              </a:rPr>
              <a:t> is rotation around an axis drawn through the body of the vehicle from rear to front in the normal direction of travel, or the direction the driver faces. </a:t>
            </a:r>
          </a:p>
          <a:p>
            <a:pPr eaLnBrk="1" hangingPunct="1">
              <a:spcBef>
                <a:spcPct val="50000"/>
              </a:spcBef>
            </a:pPr>
            <a:endParaRPr lang="en-US" altLang="en-US" dirty="0">
              <a:solidFill>
                <a:schemeClr val="bg2">
                  <a:lumMod val="25000"/>
                </a:schemeClr>
              </a:solidFill>
              <a:latin typeface="+mn-lt"/>
            </a:endParaRPr>
          </a:p>
        </p:txBody>
      </p:sp>
      <p:pic>
        <p:nvPicPr>
          <p:cNvPr id="6" name="Content Placeholder 2"/>
          <p:cNvPicPr>
            <a:picLocks noGrp="1" noChangeAspect="1"/>
          </p:cNvPicPr>
          <p:nvPr>
            <p:ph/>
          </p:nvPr>
        </p:nvPicPr>
        <p:blipFill>
          <a:blip r:embed="rId3" cstate="print">
            <a:extLst>
              <a:ext uri="{28A0092B-C50C-407E-A947-70E740481C1C}">
                <a14:useLocalDpi xmlns:a14="http://schemas.microsoft.com/office/drawing/2010/main" val="0"/>
              </a:ext>
            </a:extLst>
          </a:blip>
          <a:stretch>
            <a:fillRect/>
          </a:stretch>
        </p:blipFill>
        <p:spPr>
          <a:xfrm>
            <a:off x="3124200" y="759589"/>
            <a:ext cx="3002162" cy="2633643"/>
          </a:xfrm>
        </p:spPr>
      </p:pic>
    </p:spTree>
    <p:custDataLst>
      <p:tags r:id="rId1"/>
    </p:custDataLst>
    <p:extLst>
      <p:ext uri="{BB962C8B-B14F-4D97-AF65-F5344CB8AC3E}">
        <p14:creationId xmlns:p14="http://schemas.microsoft.com/office/powerpoint/2010/main" val="256159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400" fill="hold">
                                          <p:stCondLst>
                                            <p:cond delay="0"/>
                                          </p:stCondLst>
                                        </p:cTn>
                                        <p:tgtEl>
                                          <p:spTgt spid="6"/>
                                        </p:tgtEl>
                                        <p:attrNameLst>
                                          <p:attrName>r</p:attrName>
                                        </p:attrNameLst>
                                      </p:cBhvr>
                                    </p:animRot>
                                    <p:animRot by="-240000">
                                      <p:cBhvr>
                                        <p:cTn id="7" dur="800" fill="hold">
                                          <p:stCondLst>
                                            <p:cond delay="800"/>
                                          </p:stCondLst>
                                        </p:cTn>
                                        <p:tgtEl>
                                          <p:spTgt spid="6"/>
                                        </p:tgtEl>
                                        <p:attrNameLst>
                                          <p:attrName>r</p:attrName>
                                        </p:attrNameLst>
                                      </p:cBhvr>
                                    </p:animRot>
                                    <p:animRot by="240000">
                                      <p:cBhvr>
                                        <p:cTn id="8" dur="800" fill="hold">
                                          <p:stCondLst>
                                            <p:cond delay="1600"/>
                                          </p:stCondLst>
                                        </p:cTn>
                                        <p:tgtEl>
                                          <p:spTgt spid="6"/>
                                        </p:tgtEl>
                                        <p:attrNameLst>
                                          <p:attrName>r</p:attrName>
                                        </p:attrNameLst>
                                      </p:cBhvr>
                                    </p:animRot>
                                    <p:animRot by="-240000">
                                      <p:cBhvr>
                                        <p:cTn id="9" dur="800" fill="hold">
                                          <p:stCondLst>
                                            <p:cond delay="2400"/>
                                          </p:stCondLst>
                                        </p:cTn>
                                        <p:tgtEl>
                                          <p:spTgt spid="6"/>
                                        </p:tgtEl>
                                        <p:attrNameLst>
                                          <p:attrName>r</p:attrName>
                                        </p:attrNameLst>
                                      </p:cBhvr>
                                    </p:animRot>
                                    <p:animRot by="120000">
                                      <p:cBhvr>
                                        <p:cTn id="10" dur="800" fill="hold">
                                          <p:stCondLst>
                                            <p:cond delay="32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dirty="0"/>
              <a:t>Vehicle Characteristics</a:t>
            </a:r>
          </a:p>
        </p:txBody>
      </p:sp>
      <p:sp>
        <p:nvSpPr>
          <p:cNvPr id="96259" name="Rectangle 3"/>
          <p:cNvSpPr>
            <a:spLocks noGrp="1" noChangeArrowheads="1"/>
          </p:cNvSpPr>
          <p:nvPr>
            <p:ph idx="1"/>
          </p:nvPr>
        </p:nvSpPr>
        <p:spPr/>
        <p:txBody>
          <a:bodyPr/>
          <a:lstStyle/>
          <a:p>
            <a:r>
              <a:rPr lang="en-US" altLang="en-US" dirty="0"/>
              <a:t>Total Weight and Weight Distribution</a:t>
            </a:r>
          </a:p>
          <a:p>
            <a:r>
              <a:rPr lang="en-US" altLang="en-US" dirty="0"/>
              <a:t>Suspension System</a:t>
            </a:r>
          </a:p>
          <a:p>
            <a:r>
              <a:rPr lang="en-US" altLang="en-US" dirty="0"/>
              <a:t>Braking System(s)</a:t>
            </a:r>
          </a:p>
          <a:p>
            <a:r>
              <a:rPr lang="en-US" altLang="en-US" dirty="0"/>
              <a:t>Rollover Awareness</a:t>
            </a:r>
          </a:p>
        </p:txBody>
      </p:sp>
      <p:sp>
        <p:nvSpPr>
          <p:cNvPr id="4" name="Rectangle 3"/>
          <p:cNvSpPr/>
          <p:nvPr/>
        </p:nvSpPr>
        <p:spPr>
          <a:xfrm>
            <a:off x="5410200" y="2032948"/>
            <a:ext cx="2891790" cy="1881505"/>
          </a:xfrm>
          <a:prstGeom prst="rect">
            <a:avLst/>
          </a:prstGeom>
          <a:gradFill>
            <a:gsLst>
              <a:gs pos="0">
                <a:schemeClr val="bg1">
                  <a:lumMod val="50000"/>
                </a:schemeClr>
              </a:gs>
              <a:gs pos="50000">
                <a:schemeClr val="bg1">
                  <a:lumMod val="65000"/>
                </a:schemeClr>
              </a:gs>
              <a:gs pos="100000">
                <a:schemeClr val="bg1">
                  <a:lumMod val="50000"/>
                </a:schemeClr>
              </a:gs>
            </a:gsLst>
            <a:lin ang="5400000" scaled="0"/>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200" dirty="0">
                <a:solidFill>
                  <a:srgbClr val="000000"/>
                </a:solidFill>
                <a:effectLst/>
                <a:latin typeface="Agency FB"/>
                <a:ea typeface="Calibri"/>
                <a:cs typeface="Times New Roman"/>
              </a:rPr>
              <a:t>HEIGHT: 8 ft. 11 in.</a:t>
            </a:r>
            <a:endParaRPr lang="en-US" sz="1100" dirty="0">
              <a:effectLst/>
              <a:ea typeface="Calibri"/>
              <a:cs typeface="Times New Roman"/>
            </a:endParaRPr>
          </a:p>
          <a:p>
            <a:pPr marL="0" marR="0" algn="ctr">
              <a:lnSpc>
                <a:spcPct val="115000"/>
              </a:lnSpc>
              <a:spcBef>
                <a:spcPts val="0"/>
              </a:spcBef>
              <a:spcAft>
                <a:spcPts val="0"/>
              </a:spcAft>
            </a:pPr>
            <a:r>
              <a:rPr lang="en-US" sz="2200" dirty="0">
                <a:solidFill>
                  <a:srgbClr val="000000"/>
                </a:solidFill>
                <a:effectLst/>
                <a:latin typeface="Agency FB"/>
                <a:ea typeface="Calibri"/>
                <a:cs typeface="Times New Roman"/>
              </a:rPr>
              <a:t>LENGTH: 20 ft. 6 in.</a:t>
            </a:r>
            <a:endParaRPr lang="en-US" sz="1100" dirty="0">
              <a:effectLst/>
              <a:ea typeface="Calibri"/>
              <a:cs typeface="Times New Roman"/>
            </a:endParaRPr>
          </a:p>
          <a:p>
            <a:pPr marL="0" marR="0" algn="ctr">
              <a:lnSpc>
                <a:spcPct val="115000"/>
              </a:lnSpc>
              <a:spcBef>
                <a:spcPts val="0"/>
              </a:spcBef>
              <a:spcAft>
                <a:spcPts val="0"/>
              </a:spcAft>
            </a:pPr>
            <a:r>
              <a:rPr lang="en-US" sz="2200" dirty="0">
                <a:solidFill>
                  <a:srgbClr val="000000"/>
                </a:solidFill>
                <a:effectLst/>
                <a:latin typeface="Agency FB"/>
                <a:ea typeface="Calibri"/>
                <a:cs typeface="Times New Roman"/>
              </a:rPr>
              <a:t>WEIGHT:  14,800 </a:t>
            </a:r>
            <a:r>
              <a:rPr lang="en-US" sz="2200" dirty="0" err="1">
                <a:solidFill>
                  <a:srgbClr val="000000"/>
                </a:solidFill>
                <a:effectLst/>
                <a:latin typeface="Agency FB"/>
                <a:ea typeface="Calibri"/>
                <a:cs typeface="Times New Roman"/>
              </a:rPr>
              <a:t>lbs</a:t>
            </a:r>
            <a:endParaRPr lang="en-US" sz="1100" dirty="0">
              <a:effectLst/>
              <a:ea typeface="Calibri"/>
              <a:cs typeface="Times New Roman"/>
            </a:endParaRPr>
          </a:p>
        </p:txBody>
      </p:sp>
    </p:spTree>
    <p:custDataLst>
      <p:tags r:id="rId1"/>
    </p:custDataLst>
    <p:extLst>
      <p:ext uri="{BB962C8B-B14F-4D97-AF65-F5344CB8AC3E}">
        <p14:creationId xmlns:p14="http://schemas.microsoft.com/office/powerpoint/2010/main" val="732425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ltLang="en-US"/>
              <a:t>Vehicle Characteristics</a:t>
            </a:r>
          </a:p>
        </p:txBody>
      </p:sp>
      <p:sp>
        <p:nvSpPr>
          <p:cNvPr id="97283" name="Rectangle 3"/>
          <p:cNvSpPr>
            <a:spLocks noGrp="1" noChangeArrowheads="1"/>
          </p:cNvSpPr>
          <p:nvPr>
            <p:ph idx="1"/>
          </p:nvPr>
        </p:nvSpPr>
        <p:spPr/>
        <p:txBody>
          <a:bodyPr/>
          <a:lstStyle/>
          <a:p>
            <a:r>
              <a:rPr lang="en-US" altLang="en-US"/>
              <a:t>Total Weight and Weight Distribution</a:t>
            </a:r>
          </a:p>
          <a:p>
            <a:pPr lvl="1"/>
            <a:r>
              <a:rPr lang="en-US" altLang="en-US"/>
              <a:t>Gross Axle Weight Rating (GAWR)</a:t>
            </a:r>
          </a:p>
          <a:p>
            <a:pPr lvl="1"/>
            <a:r>
              <a:rPr lang="en-US" altLang="en-US"/>
              <a:t>Gross Vehicle Weight Rating (GVWR) or (GCWR)</a:t>
            </a:r>
          </a:p>
          <a:p>
            <a:pPr lvl="1"/>
            <a:r>
              <a:rPr lang="en-US" altLang="en-US"/>
              <a:t>Weight Distribution – Horizontal and Vertical Centers of Gravity</a:t>
            </a:r>
            <a:endParaRPr lang="en-US" altLang="en-US" dirty="0"/>
          </a:p>
        </p:txBody>
      </p:sp>
    </p:spTree>
    <p:custDataLst>
      <p:tags r:id="rId1"/>
    </p:custDataLst>
    <p:extLst>
      <p:ext uri="{BB962C8B-B14F-4D97-AF65-F5344CB8AC3E}">
        <p14:creationId xmlns:p14="http://schemas.microsoft.com/office/powerpoint/2010/main" val="2333954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a:t>Vehicle Characteristics</a:t>
            </a:r>
            <a:endParaRPr lang="en-US" altLang="en-US" dirty="0"/>
          </a:p>
        </p:txBody>
      </p:sp>
      <p:sp>
        <p:nvSpPr>
          <p:cNvPr id="98307" name="Rectangle 3"/>
          <p:cNvSpPr>
            <a:spLocks noGrp="1" noChangeArrowheads="1"/>
          </p:cNvSpPr>
          <p:nvPr>
            <p:ph idx="1"/>
          </p:nvPr>
        </p:nvSpPr>
        <p:spPr/>
        <p:txBody>
          <a:bodyPr/>
          <a:lstStyle/>
          <a:p>
            <a:r>
              <a:rPr lang="en-US" altLang="en-US" dirty="0"/>
              <a:t>Suspension System</a:t>
            </a:r>
          </a:p>
          <a:p>
            <a:pPr lvl="1"/>
            <a:r>
              <a:rPr lang="en-US" altLang="en-US" dirty="0"/>
              <a:t>Axles</a:t>
            </a:r>
          </a:p>
          <a:p>
            <a:pPr lvl="1"/>
            <a:r>
              <a:rPr lang="en-US" altLang="en-US" dirty="0"/>
              <a:t>Springs</a:t>
            </a:r>
          </a:p>
          <a:p>
            <a:pPr lvl="1"/>
            <a:r>
              <a:rPr lang="en-US" altLang="en-US" dirty="0"/>
              <a:t>Wheels and Tires</a:t>
            </a:r>
          </a:p>
        </p:txBody>
      </p:sp>
      <p:pic>
        <p:nvPicPr>
          <p:cNvPr id="983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657350"/>
            <a:ext cx="4495800" cy="2533650"/>
          </a:xfrm>
          <a:prstGeom prst="rect">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5091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en-US"/>
              <a:t>Braking Systems</a:t>
            </a:r>
          </a:p>
        </p:txBody>
      </p:sp>
      <p:sp>
        <p:nvSpPr>
          <p:cNvPr id="99331" name="Rectangle 3"/>
          <p:cNvSpPr>
            <a:spLocks noGrp="1" noChangeArrowheads="1"/>
          </p:cNvSpPr>
          <p:nvPr>
            <p:ph idx="1"/>
          </p:nvPr>
        </p:nvSpPr>
        <p:spPr/>
        <p:txBody>
          <a:bodyPr/>
          <a:lstStyle/>
          <a:p>
            <a:r>
              <a:rPr lang="en-US" altLang="en-US" dirty="0"/>
              <a:t>Standard</a:t>
            </a:r>
          </a:p>
          <a:p>
            <a:r>
              <a:rPr lang="en-US" altLang="en-US" dirty="0"/>
              <a:t>Parking or Service</a:t>
            </a:r>
          </a:p>
          <a:p>
            <a:r>
              <a:rPr lang="en-US" altLang="en-US" dirty="0"/>
              <a:t>Auxiliary Braking Systems</a:t>
            </a:r>
          </a:p>
        </p:txBody>
      </p:sp>
    </p:spTree>
    <p:custDataLst>
      <p:tags r:id="rId1"/>
    </p:custDataLst>
    <p:extLst>
      <p:ext uri="{BB962C8B-B14F-4D97-AF65-F5344CB8AC3E}">
        <p14:creationId xmlns:p14="http://schemas.microsoft.com/office/powerpoint/2010/main" val="3793467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a:t>Standard</a:t>
            </a:r>
            <a:endParaRPr lang="en-US" altLang="en-US" dirty="0"/>
          </a:p>
        </p:txBody>
      </p:sp>
      <p:sp>
        <p:nvSpPr>
          <p:cNvPr id="100355" name="Rectangle 3"/>
          <p:cNvSpPr>
            <a:spLocks noGrp="1" noChangeArrowheads="1"/>
          </p:cNvSpPr>
          <p:nvPr>
            <p:ph idx="1"/>
          </p:nvPr>
        </p:nvSpPr>
        <p:spPr/>
        <p:txBody>
          <a:bodyPr/>
          <a:lstStyle/>
          <a:p>
            <a:endParaRPr lang="en-US" altLang="en-US"/>
          </a:p>
          <a:p>
            <a:endParaRPr lang="en-US" altLang="en-US"/>
          </a:p>
        </p:txBody>
      </p:sp>
      <p:pic>
        <p:nvPicPr>
          <p:cNvPr id="1003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85900"/>
            <a:ext cx="8001000" cy="291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26988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Air Brake System</a:t>
            </a:r>
            <a:endParaRPr lang="en-US" dirty="0"/>
          </a:p>
        </p:txBody>
      </p:sp>
      <p:sp>
        <p:nvSpPr>
          <p:cNvPr id="3" name="Content Placeholder 2"/>
          <p:cNvSpPr>
            <a:spLocks noGrp="1"/>
          </p:cNvSpPr>
          <p:nvPr>
            <p:ph idx="1"/>
          </p:nvPr>
        </p:nvSpPr>
        <p:spPr/>
        <p:txBody>
          <a:bodyPr/>
          <a:lstStyle/>
          <a:p>
            <a:r>
              <a:rPr lang="en-US"/>
              <a:t>Foot Brake Valve</a:t>
            </a:r>
          </a:p>
          <a:p>
            <a:r>
              <a:rPr lang="en-US"/>
              <a:t>Front &amp; Rear Axle Tanks</a:t>
            </a:r>
          </a:p>
          <a:p>
            <a:r>
              <a:rPr lang="en-US"/>
              <a:t>Main Air Supply Tank</a:t>
            </a:r>
          </a:p>
          <a:p>
            <a:r>
              <a:rPr lang="en-US"/>
              <a:t>Air Dryer</a:t>
            </a:r>
          </a:p>
          <a:p>
            <a:r>
              <a:rPr lang="en-US"/>
              <a:t>Compressor</a:t>
            </a:r>
          </a:p>
          <a:p>
            <a:r>
              <a:rPr lang="en-US"/>
              <a:t>Governor</a:t>
            </a:r>
            <a:endParaRPr lang="en-US" dirty="0"/>
          </a:p>
        </p:txBody>
      </p:sp>
    </p:spTree>
    <p:custDataLst>
      <p:tags r:id="rId1"/>
    </p:custDataLst>
    <p:extLst>
      <p:ext uri="{BB962C8B-B14F-4D97-AF65-F5344CB8AC3E}">
        <p14:creationId xmlns:p14="http://schemas.microsoft.com/office/powerpoint/2010/main" val="4179285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a:t>Braking Systems</a:t>
            </a:r>
          </a:p>
        </p:txBody>
      </p:sp>
      <p:sp>
        <p:nvSpPr>
          <p:cNvPr id="101379" name="Rectangle 3"/>
          <p:cNvSpPr>
            <a:spLocks noGrp="1" noChangeArrowheads="1"/>
          </p:cNvSpPr>
          <p:nvPr>
            <p:ph idx="1"/>
          </p:nvPr>
        </p:nvSpPr>
        <p:spPr/>
        <p:txBody>
          <a:bodyPr/>
          <a:lstStyle/>
          <a:p>
            <a:r>
              <a:rPr lang="en-US" altLang="en-US"/>
              <a:t>Braking Systems</a:t>
            </a:r>
          </a:p>
          <a:p>
            <a:pPr lvl="1"/>
            <a:r>
              <a:rPr lang="en-US" altLang="en-US"/>
              <a:t>Electronic Braking Control Systems (ECBS) brake by wire</a:t>
            </a:r>
          </a:p>
          <a:p>
            <a:pPr lvl="1"/>
            <a:r>
              <a:rPr lang="en-US" altLang="en-US"/>
              <a:t>Anti-lock Braking Systems (ABS)</a:t>
            </a:r>
          </a:p>
          <a:p>
            <a:pPr lvl="1"/>
            <a:r>
              <a:rPr lang="en-US" altLang="en-US"/>
              <a:t>Secondary or Auxiliary Braking Systems</a:t>
            </a:r>
          </a:p>
          <a:p>
            <a:pPr lvl="2"/>
            <a:r>
              <a:rPr lang="en-US" altLang="en-US"/>
              <a:t>Driveline Retarder</a:t>
            </a:r>
          </a:p>
          <a:p>
            <a:pPr lvl="2"/>
            <a:r>
              <a:rPr lang="en-US" altLang="en-US"/>
              <a:t>Compression or Engine Brake</a:t>
            </a:r>
          </a:p>
          <a:p>
            <a:pPr lvl="2"/>
            <a:r>
              <a:rPr lang="en-US" altLang="en-US"/>
              <a:t>Exhaust Brake</a:t>
            </a:r>
          </a:p>
          <a:p>
            <a:pPr lvl="2"/>
            <a:r>
              <a:rPr lang="en-US" altLang="en-US"/>
              <a:t>Automatic Transmission Retarder</a:t>
            </a:r>
            <a:endParaRPr lang="en-US" altLang="en-US" dirty="0"/>
          </a:p>
        </p:txBody>
      </p:sp>
    </p:spTree>
    <p:custDataLst>
      <p:tags r:id="rId1"/>
    </p:custDataLst>
    <p:extLst>
      <p:ext uri="{BB962C8B-B14F-4D97-AF65-F5344CB8AC3E}">
        <p14:creationId xmlns:p14="http://schemas.microsoft.com/office/powerpoint/2010/main" val="3060588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Braking Systems</a:t>
            </a:r>
            <a:endParaRPr lang="en-US" dirty="0"/>
          </a:p>
        </p:txBody>
      </p:sp>
      <p:sp>
        <p:nvSpPr>
          <p:cNvPr id="3" name="Content Placeholder 2"/>
          <p:cNvSpPr>
            <a:spLocks noGrp="1"/>
          </p:cNvSpPr>
          <p:nvPr>
            <p:ph idx="1"/>
          </p:nvPr>
        </p:nvSpPr>
        <p:spPr/>
        <p:txBody>
          <a:bodyPr/>
          <a:lstStyle/>
          <a:p>
            <a:r>
              <a:rPr lang="en-US"/>
              <a:t>Auxiliary brakes increase the life of brake linings</a:t>
            </a:r>
          </a:p>
          <a:p>
            <a:r>
              <a:rPr lang="en-US"/>
              <a:t>Some auxiliary braking devices should be shut off when the apparatus is being operated on slippery/wet surfaces</a:t>
            </a:r>
          </a:p>
          <a:p>
            <a:pPr lvl="1"/>
            <a:r>
              <a:rPr lang="en-US"/>
              <a:t>Check your vehicle’s operation manual</a:t>
            </a:r>
            <a:endParaRPr lang="en-US" dirty="0"/>
          </a:p>
        </p:txBody>
      </p:sp>
    </p:spTree>
    <p:custDataLst>
      <p:tags r:id="rId1"/>
    </p:custDataLst>
    <p:extLst>
      <p:ext uri="{BB962C8B-B14F-4D97-AF65-F5344CB8AC3E}">
        <p14:creationId xmlns:p14="http://schemas.microsoft.com/office/powerpoint/2010/main" val="3833399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ltLang="en-US"/>
              <a:t>Vehicle Characteristics</a:t>
            </a:r>
          </a:p>
        </p:txBody>
      </p:sp>
      <p:sp>
        <p:nvSpPr>
          <p:cNvPr id="104451" name="Rectangle 3"/>
          <p:cNvSpPr>
            <a:spLocks noGrp="1" noChangeArrowheads="1"/>
          </p:cNvSpPr>
          <p:nvPr>
            <p:ph idx="1"/>
          </p:nvPr>
        </p:nvSpPr>
        <p:spPr/>
        <p:txBody>
          <a:bodyPr/>
          <a:lstStyle/>
          <a:p>
            <a:r>
              <a:rPr lang="en-US" altLang="en-US"/>
              <a:t>Rollover Awareness</a:t>
            </a:r>
          </a:p>
          <a:p>
            <a:pPr lvl="1"/>
            <a:r>
              <a:rPr lang="en-US" altLang="en-US"/>
              <a:t> Center of Gravity</a:t>
            </a:r>
          </a:p>
          <a:p>
            <a:pPr lvl="1"/>
            <a:r>
              <a:rPr lang="en-US" altLang="en-US"/>
              <a:t> Road Conditions</a:t>
            </a:r>
          </a:p>
          <a:p>
            <a:pPr lvl="1"/>
            <a:r>
              <a:rPr lang="en-US" altLang="en-US"/>
              <a:t> Seatbelts</a:t>
            </a:r>
          </a:p>
          <a:p>
            <a:pPr lvl="1"/>
            <a:endParaRPr lang="en-US" altLang="en-US"/>
          </a:p>
          <a:p>
            <a:pPr lvl="1"/>
            <a:endParaRPr lang="en-US" altLang="en-US" dirty="0"/>
          </a:p>
        </p:txBody>
      </p:sp>
    </p:spTree>
    <p:custDataLst>
      <p:tags r:id="rId1"/>
    </p:custDataLst>
    <p:extLst>
      <p:ext uri="{BB962C8B-B14F-4D97-AF65-F5344CB8AC3E}">
        <p14:creationId xmlns:p14="http://schemas.microsoft.com/office/powerpoint/2010/main" val="2758892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Static Stability Factor</a:t>
            </a:r>
            <a:endParaRPr lang="en-US" dirty="0"/>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9126" y="1276350"/>
            <a:ext cx="3273274" cy="3200400"/>
          </a:xfrm>
        </p:spPr>
      </p:pic>
      <p:sp>
        <p:nvSpPr>
          <p:cNvPr id="9" name="Content Placeholder 8"/>
          <p:cNvSpPr>
            <a:spLocks noGrp="1"/>
          </p:cNvSpPr>
          <p:nvPr>
            <p:ph sz="half" idx="4294967295"/>
          </p:nvPr>
        </p:nvSpPr>
        <p:spPr>
          <a:xfrm>
            <a:off x="5105400" y="1200150"/>
            <a:ext cx="4038600" cy="3394075"/>
          </a:xfrm>
        </p:spPr>
        <p:txBody>
          <a:bodyPr/>
          <a:lstStyle/>
          <a:p>
            <a:pPr marL="0" indent="0">
              <a:buNone/>
            </a:pPr>
            <a:r>
              <a:rPr lang="en-US" dirty="0"/>
              <a:t>This mechanism is the source of a well-known rigid vehicle </a:t>
            </a:r>
            <a:br>
              <a:rPr lang="en-US" dirty="0"/>
            </a:br>
            <a:r>
              <a:rPr lang="en-US" b="1" dirty="0"/>
              <a:t>S</a:t>
            </a:r>
            <a:r>
              <a:rPr lang="en-US" dirty="0"/>
              <a:t>tatic </a:t>
            </a:r>
            <a:r>
              <a:rPr lang="en-US" b="1" dirty="0"/>
              <a:t>S</a:t>
            </a:r>
            <a:r>
              <a:rPr lang="en-US" dirty="0"/>
              <a:t>tability </a:t>
            </a:r>
            <a:r>
              <a:rPr lang="en-US" b="1" dirty="0"/>
              <a:t>F</a:t>
            </a:r>
            <a:r>
              <a:rPr lang="en-US" dirty="0"/>
              <a:t>actor:</a:t>
            </a:r>
          </a:p>
          <a:p>
            <a:pPr marL="0" indent="0">
              <a:buNone/>
            </a:pPr>
            <a:endParaRPr lang="en-US" dirty="0"/>
          </a:p>
          <a:p>
            <a:pPr marL="0" indent="0">
              <a:buNone/>
            </a:pPr>
            <a:r>
              <a:rPr lang="en-US" dirty="0"/>
              <a:t>SSF=   ─</a:t>
            </a:r>
          </a:p>
        </p:txBody>
      </p:sp>
      <p:sp>
        <p:nvSpPr>
          <p:cNvPr id="11" name="TextBox 10"/>
          <p:cNvSpPr txBox="1"/>
          <p:nvPr/>
        </p:nvSpPr>
        <p:spPr>
          <a:xfrm>
            <a:off x="5715000" y="2396520"/>
            <a:ext cx="449161" cy="784830"/>
          </a:xfrm>
          <a:prstGeom prst="rect">
            <a:avLst/>
          </a:prstGeom>
          <a:noFill/>
        </p:spPr>
        <p:txBody>
          <a:bodyPr wrap="none" rtlCol="0">
            <a:spAutoFit/>
          </a:bodyPr>
          <a:lstStyle/>
          <a:p>
            <a:pPr algn="ctr">
              <a:spcBef>
                <a:spcPts val="600"/>
              </a:spcBef>
            </a:pPr>
            <a:r>
              <a:rPr lang="en-US" sz="2000" dirty="0"/>
              <a:t>T</a:t>
            </a:r>
          </a:p>
          <a:p>
            <a:pPr algn="ctr">
              <a:spcBef>
                <a:spcPts val="600"/>
              </a:spcBef>
            </a:pPr>
            <a:r>
              <a:rPr lang="en-US" sz="2000" dirty="0"/>
              <a:t>2h</a:t>
            </a:r>
          </a:p>
        </p:txBody>
      </p:sp>
    </p:spTree>
    <p:custDataLst>
      <p:tags r:id="rId1"/>
    </p:custDataLst>
    <p:extLst>
      <p:ext uri="{BB962C8B-B14F-4D97-AF65-F5344CB8AC3E}">
        <p14:creationId xmlns:p14="http://schemas.microsoft.com/office/powerpoint/2010/main" val="2400216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en-US"/>
              <a:t>Stability Factor Calculation</a:t>
            </a:r>
            <a:endParaRPr lang="en-US" altLang="en-US" dirty="0"/>
          </a:p>
        </p:txBody>
      </p:sp>
      <p:pic>
        <p:nvPicPr>
          <p:cNvPr id="7" name="Content Placeholder 9"/>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5181600" y="1352550"/>
            <a:ext cx="3938668" cy="2888976"/>
          </a:xfrm>
          <a:prstGeom prst="rect">
            <a:avLst/>
          </a:prstGeom>
        </p:spPr>
      </p:pic>
      <p:sp>
        <p:nvSpPr>
          <p:cNvPr id="468007" name="Text Box 39"/>
          <p:cNvSpPr txBox="1">
            <a:spLocks noChangeArrowheads="1"/>
          </p:cNvSpPr>
          <p:nvPr/>
        </p:nvSpPr>
        <p:spPr bwMode="auto">
          <a:xfrm>
            <a:off x="4572000" y="3105150"/>
            <a:ext cx="990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altLang="en-US" sz="2400" b="1" dirty="0">
                <a:solidFill>
                  <a:schemeClr val="bg2">
                    <a:lumMod val="25000"/>
                  </a:schemeClr>
                </a:solidFill>
              </a:rPr>
              <a:t>T = 6’</a:t>
            </a:r>
          </a:p>
        </p:txBody>
      </p:sp>
      <p:graphicFrame>
        <p:nvGraphicFramePr>
          <p:cNvPr id="6" name="Content Placeholder 3"/>
          <p:cNvGraphicFramePr>
            <a:graphicFrameLocks/>
          </p:cNvGraphicFramePr>
          <p:nvPr>
            <p:extLst>
              <p:ext uri="{D42A27DB-BD31-4B8C-83A1-F6EECF244321}">
                <p14:modId xmlns:p14="http://schemas.microsoft.com/office/powerpoint/2010/main" val="2081867573"/>
              </p:ext>
            </p:extLst>
          </p:nvPr>
        </p:nvGraphicFramePr>
        <p:xfrm>
          <a:off x="1143000" y="1234937"/>
          <a:ext cx="2743200" cy="3124202"/>
        </p:xfrm>
        <a:graphic>
          <a:graphicData uri="http://schemas.openxmlformats.org/drawingml/2006/table">
            <a:tbl>
              <a:tblPr firstRow="1" bandRow="1">
                <a:tableStyleId>{073A0DAA-6AF3-43AB-8588-CEC1D06C72B9}</a:tableStyleId>
              </a:tblPr>
              <a:tblGrid>
                <a:gridCol w="1079662">
                  <a:extLst>
                    <a:ext uri="{9D8B030D-6E8A-4147-A177-3AD203B41FA5}">
                      <a16:colId xmlns:a16="http://schemas.microsoft.com/office/drawing/2014/main" val="1899976700"/>
                    </a:ext>
                  </a:extLst>
                </a:gridCol>
                <a:gridCol w="1663538">
                  <a:extLst>
                    <a:ext uri="{9D8B030D-6E8A-4147-A177-3AD203B41FA5}">
                      <a16:colId xmlns:a16="http://schemas.microsoft.com/office/drawing/2014/main" val="354219996"/>
                    </a:ext>
                  </a:extLst>
                </a:gridCol>
              </a:tblGrid>
              <a:tr h="340259">
                <a:tc>
                  <a:txBody>
                    <a:bodyPr/>
                    <a:lstStyle/>
                    <a:p>
                      <a:pPr algn="ctr"/>
                      <a:r>
                        <a:rPr lang="en-US" sz="1600" dirty="0"/>
                        <a:t>Height</a:t>
                      </a:r>
                    </a:p>
                  </a:txBody>
                  <a:tcPr>
                    <a:solidFill>
                      <a:schemeClr val="bg2">
                        <a:lumMod val="75000"/>
                      </a:schemeClr>
                    </a:solidFill>
                  </a:tcPr>
                </a:tc>
                <a:tc>
                  <a:txBody>
                    <a:bodyPr/>
                    <a:lstStyle/>
                    <a:p>
                      <a:pPr algn="ctr"/>
                      <a:r>
                        <a:rPr lang="en-US" sz="1600" dirty="0"/>
                        <a:t>SSF</a:t>
                      </a:r>
                    </a:p>
                  </a:txBody>
                  <a:tcPr>
                    <a:solidFill>
                      <a:schemeClr val="bg2">
                        <a:lumMod val="75000"/>
                      </a:schemeClr>
                    </a:solidFill>
                  </a:tcPr>
                </a:tc>
                <a:extLst>
                  <a:ext uri="{0D108BD9-81ED-4DB2-BD59-A6C34878D82A}">
                    <a16:rowId xmlns:a16="http://schemas.microsoft.com/office/drawing/2014/main" val="1975430506"/>
                  </a:ext>
                </a:extLst>
              </a:tr>
              <a:tr h="309327">
                <a:tc>
                  <a:txBody>
                    <a:bodyPr/>
                    <a:lstStyle/>
                    <a:p>
                      <a:pPr algn="ctr"/>
                      <a:r>
                        <a:rPr lang="en-US" sz="1400" dirty="0">
                          <a:solidFill>
                            <a:schemeClr val="bg2">
                              <a:lumMod val="50000"/>
                            </a:schemeClr>
                          </a:solidFill>
                        </a:rPr>
                        <a:t>2’</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1.5</a:t>
                      </a:r>
                    </a:p>
                  </a:txBody>
                  <a:tcPr anchor="ctr">
                    <a:solidFill>
                      <a:schemeClr val="bg1"/>
                    </a:solidFill>
                  </a:tcPr>
                </a:tc>
                <a:extLst>
                  <a:ext uri="{0D108BD9-81ED-4DB2-BD59-A6C34878D82A}">
                    <a16:rowId xmlns:a16="http://schemas.microsoft.com/office/drawing/2014/main" val="2002782077"/>
                  </a:ext>
                </a:extLst>
              </a:tr>
              <a:tr h="309327">
                <a:tc>
                  <a:txBody>
                    <a:bodyPr/>
                    <a:lstStyle/>
                    <a:p>
                      <a:pPr algn="ctr"/>
                      <a:r>
                        <a:rPr lang="en-US" sz="1400" dirty="0">
                          <a:solidFill>
                            <a:schemeClr val="bg2">
                              <a:lumMod val="50000"/>
                            </a:schemeClr>
                          </a:solidFill>
                        </a:rPr>
                        <a:t>3’</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1.0</a:t>
                      </a:r>
                    </a:p>
                  </a:txBody>
                  <a:tcPr anchor="ctr">
                    <a:solidFill>
                      <a:schemeClr val="bg1">
                        <a:lumMod val="95000"/>
                      </a:schemeClr>
                    </a:solidFill>
                  </a:tcPr>
                </a:tc>
                <a:extLst>
                  <a:ext uri="{0D108BD9-81ED-4DB2-BD59-A6C34878D82A}">
                    <a16:rowId xmlns:a16="http://schemas.microsoft.com/office/drawing/2014/main" val="3646708344"/>
                  </a:ext>
                </a:extLst>
              </a:tr>
              <a:tr h="309327">
                <a:tc>
                  <a:txBody>
                    <a:bodyPr/>
                    <a:lstStyle/>
                    <a:p>
                      <a:pPr algn="ctr"/>
                      <a:r>
                        <a:rPr lang="en-US" sz="1400" baseline="0" dirty="0">
                          <a:solidFill>
                            <a:schemeClr val="bg2">
                              <a:lumMod val="50000"/>
                            </a:schemeClr>
                          </a:solidFill>
                        </a:rPr>
                        <a:t>4’</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.75</a:t>
                      </a:r>
                    </a:p>
                  </a:txBody>
                  <a:tcPr anchor="ctr">
                    <a:solidFill>
                      <a:schemeClr val="bg1"/>
                    </a:solidFill>
                  </a:tcPr>
                </a:tc>
                <a:extLst>
                  <a:ext uri="{0D108BD9-81ED-4DB2-BD59-A6C34878D82A}">
                    <a16:rowId xmlns:a16="http://schemas.microsoft.com/office/drawing/2014/main" val="2847085308"/>
                  </a:ext>
                </a:extLst>
              </a:tr>
              <a:tr h="309327">
                <a:tc>
                  <a:txBody>
                    <a:bodyPr/>
                    <a:lstStyle/>
                    <a:p>
                      <a:pPr algn="ctr"/>
                      <a:r>
                        <a:rPr lang="en-US" sz="1400" dirty="0">
                          <a:solidFill>
                            <a:schemeClr val="bg2">
                              <a:lumMod val="50000"/>
                            </a:schemeClr>
                          </a:solidFill>
                        </a:rPr>
                        <a:t>5’</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.6</a:t>
                      </a:r>
                    </a:p>
                  </a:txBody>
                  <a:tcPr anchor="ctr">
                    <a:solidFill>
                      <a:schemeClr val="bg1">
                        <a:lumMod val="95000"/>
                      </a:schemeClr>
                    </a:solidFill>
                  </a:tcPr>
                </a:tc>
                <a:extLst>
                  <a:ext uri="{0D108BD9-81ED-4DB2-BD59-A6C34878D82A}">
                    <a16:rowId xmlns:a16="http://schemas.microsoft.com/office/drawing/2014/main" val="53001196"/>
                  </a:ext>
                </a:extLst>
              </a:tr>
              <a:tr h="309327">
                <a:tc>
                  <a:txBody>
                    <a:bodyPr/>
                    <a:lstStyle/>
                    <a:p>
                      <a:pPr algn="ctr"/>
                      <a:r>
                        <a:rPr lang="en-US" sz="1400" dirty="0">
                          <a:solidFill>
                            <a:schemeClr val="bg2">
                              <a:lumMod val="50000"/>
                            </a:schemeClr>
                          </a:solidFill>
                        </a:rPr>
                        <a:t>6’</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.5</a:t>
                      </a:r>
                    </a:p>
                  </a:txBody>
                  <a:tcPr anchor="ctr">
                    <a:solidFill>
                      <a:schemeClr val="bg1"/>
                    </a:solidFill>
                  </a:tcPr>
                </a:tc>
                <a:extLst>
                  <a:ext uri="{0D108BD9-81ED-4DB2-BD59-A6C34878D82A}">
                    <a16:rowId xmlns:a16="http://schemas.microsoft.com/office/drawing/2014/main" val="855684505"/>
                  </a:ext>
                </a:extLst>
              </a:tr>
              <a:tr h="309327">
                <a:tc>
                  <a:txBody>
                    <a:bodyPr/>
                    <a:lstStyle/>
                    <a:p>
                      <a:pPr algn="ctr"/>
                      <a:r>
                        <a:rPr lang="en-US" sz="1400" dirty="0">
                          <a:solidFill>
                            <a:schemeClr val="bg2">
                              <a:lumMod val="50000"/>
                            </a:schemeClr>
                          </a:solidFill>
                        </a:rPr>
                        <a:t>7’</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.42</a:t>
                      </a:r>
                    </a:p>
                  </a:txBody>
                  <a:tcPr anchor="ctr">
                    <a:solidFill>
                      <a:schemeClr val="bg1">
                        <a:lumMod val="95000"/>
                      </a:schemeClr>
                    </a:solidFill>
                  </a:tcPr>
                </a:tc>
                <a:extLst>
                  <a:ext uri="{0D108BD9-81ED-4DB2-BD59-A6C34878D82A}">
                    <a16:rowId xmlns:a16="http://schemas.microsoft.com/office/drawing/2014/main" val="4180913792"/>
                  </a:ext>
                </a:extLst>
              </a:tr>
              <a:tr h="309327">
                <a:tc>
                  <a:txBody>
                    <a:bodyPr/>
                    <a:lstStyle/>
                    <a:p>
                      <a:pPr algn="ctr"/>
                      <a:r>
                        <a:rPr lang="en-US" sz="1400" dirty="0">
                          <a:solidFill>
                            <a:schemeClr val="bg2">
                              <a:lumMod val="50000"/>
                            </a:schemeClr>
                          </a:solidFill>
                        </a:rPr>
                        <a:t>8’</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.375</a:t>
                      </a:r>
                    </a:p>
                  </a:txBody>
                  <a:tcPr anchor="ctr">
                    <a:solidFill>
                      <a:schemeClr val="bg1"/>
                    </a:solidFill>
                  </a:tcPr>
                </a:tc>
                <a:extLst>
                  <a:ext uri="{0D108BD9-81ED-4DB2-BD59-A6C34878D82A}">
                    <a16:rowId xmlns:a16="http://schemas.microsoft.com/office/drawing/2014/main" val="1551492106"/>
                  </a:ext>
                </a:extLst>
              </a:tr>
              <a:tr h="309327">
                <a:tc>
                  <a:txBody>
                    <a:bodyPr/>
                    <a:lstStyle/>
                    <a:p>
                      <a:pPr algn="ctr"/>
                      <a:r>
                        <a:rPr lang="en-US" sz="1400" dirty="0">
                          <a:solidFill>
                            <a:schemeClr val="bg2">
                              <a:lumMod val="50000"/>
                            </a:schemeClr>
                          </a:solidFill>
                        </a:rPr>
                        <a:t>9’</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.333</a:t>
                      </a:r>
                    </a:p>
                  </a:txBody>
                  <a:tcPr anchor="ctr">
                    <a:solidFill>
                      <a:schemeClr val="bg1">
                        <a:lumMod val="95000"/>
                      </a:schemeClr>
                    </a:solidFill>
                  </a:tcPr>
                </a:tc>
                <a:extLst>
                  <a:ext uri="{0D108BD9-81ED-4DB2-BD59-A6C34878D82A}">
                    <a16:rowId xmlns:a16="http://schemas.microsoft.com/office/drawing/2014/main" val="1429991521"/>
                  </a:ext>
                </a:extLst>
              </a:tr>
              <a:tr h="309327">
                <a:tc>
                  <a:txBody>
                    <a:bodyPr/>
                    <a:lstStyle/>
                    <a:p>
                      <a:pPr algn="ctr"/>
                      <a:r>
                        <a:rPr lang="en-US" sz="1400" dirty="0">
                          <a:solidFill>
                            <a:schemeClr val="bg2">
                              <a:lumMod val="50000"/>
                            </a:schemeClr>
                          </a:solidFill>
                        </a:rPr>
                        <a:t>10’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bg2">
                              <a:lumMod val="50000"/>
                            </a:schemeClr>
                          </a:solidFill>
                          <a:latin typeface="+mn-lt"/>
                          <a:ea typeface="+mn-ea"/>
                          <a:cs typeface="+mn-cs"/>
                        </a:rPr>
                        <a:t>.3</a:t>
                      </a:r>
                    </a:p>
                  </a:txBody>
                  <a:tcPr anchor="ctr">
                    <a:solidFill>
                      <a:schemeClr val="bg1"/>
                    </a:solidFill>
                  </a:tcPr>
                </a:tc>
                <a:extLst>
                  <a:ext uri="{0D108BD9-81ED-4DB2-BD59-A6C34878D82A}">
                    <a16:rowId xmlns:a16="http://schemas.microsoft.com/office/drawing/2014/main" val="2211238499"/>
                  </a:ext>
                </a:extLst>
              </a:tr>
            </a:tbl>
          </a:graphicData>
        </a:graphic>
      </p:graphicFrame>
    </p:spTree>
    <p:custDataLst>
      <p:tags r:id="rId1"/>
    </p:custDataLst>
    <p:extLst>
      <p:ext uri="{BB962C8B-B14F-4D97-AF65-F5344CB8AC3E}">
        <p14:creationId xmlns:p14="http://schemas.microsoft.com/office/powerpoint/2010/main" val="2333701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Weight Transfer</a:t>
            </a:r>
            <a:endParaRPr lang="en-US" altLang="en-US" dirty="0"/>
          </a:p>
        </p:txBody>
      </p:sp>
      <p:sp>
        <p:nvSpPr>
          <p:cNvPr id="40963" name="Content Placeholder 4"/>
          <p:cNvSpPr>
            <a:spLocks noGrp="1"/>
          </p:cNvSpPr>
          <p:nvPr>
            <p:ph idx="1"/>
          </p:nvPr>
        </p:nvSpPr>
        <p:spPr/>
        <p:txBody>
          <a:bodyPr/>
          <a:lstStyle/>
          <a:p>
            <a:r>
              <a:rPr lang="en-US" altLang="en-US"/>
              <a:t>The amount of weight on your tire is what ultimately determines its traction limit. Too little weight and the rubber doesn’t stick to the road; too much weight causes it to stick too hard and creates excess heat</a:t>
            </a:r>
            <a:endParaRPr lang="en-US" altLang="en-US" dirty="0"/>
          </a:p>
        </p:txBody>
      </p:sp>
    </p:spTree>
    <p:custDataLst>
      <p:tags r:id="rId1"/>
    </p:custDataLst>
    <p:extLst>
      <p:ext uri="{BB962C8B-B14F-4D97-AF65-F5344CB8AC3E}">
        <p14:creationId xmlns:p14="http://schemas.microsoft.com/office/powerpoint/2010/main" val="3031410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1987" name="Content Placeholder 4"/>
          <p:cNvSpPr>
            <a:spLocks noGrp="1"/>
          </p:cNvSpPr>
          <p:nvPr>
            <p:ph idx="1"/>
          </p:nvPr>
        </p:nvSpPr>
        <p:spPr/>
        <p:txBody>
          <a:bodyPr/>
          <a:lstStyle/>
          <a:p>
            <a:r>
              <a:rPr lang="en-US" altLang="en-US"/>
              <a:t>When the vehicle is in motion:</a:t>
            </a:r>
          </a:p>
          <a:p>
            <a:pPr lvl="1"/>
            <a:r>
              <a:rPr lang="en-US" altLang="en-US"/>
              <a:t>Sudden steering, braking and/or acceleration change vehicle balance and traction dramatically</a:t>
            </a:r>
          </a:p>
          <a:p>
            <a:pPr lvl="1"/>
            <a:r>
              <a:rPr lang="en-US" altLang="en-US"/>
              <a:t>Sudden loss of vehicle balance causes traction loss and traction loss compounds crash results</a:t>
            </a:r>
          </a:p>
        </p:txBody>
      </p:sp>
    </p:spTree>
    <p:custDataLst>
      <p:tags r:id="rId1"/>
    </p:custDataLst>
    <p:extLst>
      <p:ext uri="{BB962C8B-B14F-4D97-AF65-F5344CB8AC3E}">
        <p14:creationId xmlns:p14="http://schemas.microsoft.com/office/powerpoint/2010/main" val="1000436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3011" name="Content Placeholder 4"/>
          <p:cNvSpPr>
            <a:spLocks noGrp="1"/>
          </p:cNvSpPr>
          <p:nvPr>
            <p:ph idx="1"/>
          </p:nvPr>
        </p:nvSpPr>
        <p:spPr/>
        <p:txBody>
          <a:bodyPr/>
          <a:lstStyle/>
          <a:p>
            <a:r>
              <a:rPr lang="en-US" altLang="en-US"/>
              <a:t>When brakes are applied:</a:t>
            </a:r>
          </a:p>
          <a:p>
            <a:pPr lvl="1"/>
            <a:r>
              <a:rPr lang="en-US" altLang="en-US"/>
              <a:t>Weight or center of mass transfers to the front of the vehicle</a:t>
            </a:r>
          </a:p>
          <a:p>
            <a:pPr lvl="1"/>
            <a:r>
              <a:rPr lang="en-US" altLang="en-US"/>
              <a:t>Causes a noticeable drop of the front of the vehicle and a rise in the rear</a:t>
            </a:r>
          </a:p>
          <a:p>
            <a:pPr lvl="1"/>
            <a:r>
              <a:rPr lang="en-US" altLang="en-US"/>
              <a:t>Occupants feel a forward movement</a:t>
            </a:r>
          </a:p>
        </p:txBody>
      </p:sp>
    </p:spTree>
    <p:custDataLst>
      <p:tags r:id="rId1"/>
    </p:custDataLst>
    <p:extLst>
      <p:ext uri="{BB962C8B-B14F-4D97-AF65-F5344CB8AC3E}">
        <p14:creationId xmlns:p14="http://schemas.microsoft.com/office/powerpoint/2010/main" val="1185743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4035" name="Content Placeholder 4"/>
          <p:cNvSpPr>
            <a:spLocks noGrp="1"/>
          </p:cNvSpPr>
          <p:nvPr>
            <p:ph idx="1"/>
          </p:nvPr>
        </p:nvSpPr>
        <p:spPr/>
        <p:txBody>
          <a:bodyPr/>
          <a:lstStyle/>
          <a:p>
            <a:r>
              <a:rPr lang="en-US" altLang="en-US"/>
              <a:t>When acceleration is applied:</a:t>
            </a:r>
          </a:p>
          <a:p>
            <a:pPr lvl="1"/>
            <a:r>
              <a:rPr lang="en-US" altLang="en-US"/>
              <a:t>Weight or center of mass transfers to the rear of the vehicle</a:t>
            </a:r>
          </a:p>
          <a:p>
            <a:pPr lvl="1"/>
            <a:r>
              <a:rPr lang="en-US" altLang="en-US"/>
              <a:t>Causes a noticeable rise to the front of the vehicle and a drop in the rear of the vehicle</a:t>
            </a:r>
          </a:p>
          <a:p>
            <a:pPr lvl="1"/>
            <a:r>
              <a:rPr lang="en-US" altLang="en-US"/>
              <a:t>Occupants feel a rearward movement</a:t>
            </a:r>
          </a:p>
        </p:txBody>
      </p:sp>
    </p:spTree>
    <p:custDataLst>
      <p:tags r:id="rId1"/>
    </p:custDataLst>
    <p:extLst>
      <p:ext uri="{BB962C8B-B14F-4D97-AF65-F5344CB8AC3E}">
        <p14:creationId xmlns:p14="http://schemas.microsoft.com/office/powerpoint/2010/main" val="506609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5059" name="Content Placeholder 4"/>
          <p:cNvSpPr>
            <a:spLocks noGrp="1"/>
          </p:cNvSpPr>
          <p:nvPr>
            <p:ph idx="1"/>
          </p:nvPr>
        </p:nvSpPr>
        <p:spPr/>
        <p:txBody>
          <a:bodyPr/>
          <a:lstStyle/>
          <a:p>
            <a:r>
              <a:rPr lang="en-US" altLang="en-US"/>
              <a:t>When steering is applied:</a:t>
            </a:r>
          </a:p>
          <a:p>
            <a:pPr lvl="1"/>
            <a:r>
              <a:rPr lang="en-US" altLang="en-US"/>
              <a:t>Weight or center of mass transfers to the front right or left of the vehicle</a:t>
            </a:r>
          </a:p>
          <a:p>
            <a:pPr lvl="1"/>
            <a:r>
              <a:rPr lang="en-US" altLang="en-US"/>
              <a:t>Causes a noticeable drop and tilt of the front of the vehicle and a rise and tilt of the rear of the vehicle</a:t>
            </a:r>
          </a:p>
          <a:p>
            <a:pPr lvl="1"/>
            <a:r>
              <a:rPr lang="en-US" altLang="en-US"/>
              <a:t>Occupants feel a movement forward to the corner of the vehicle</a:t>
            </a:r>
          </a:p>
        </p:txBody>
      </p:sp>
    </p:spTree>
    <p:custDataLst>
      <p:tags r:id="rId1"/>
    </p:custDataLst>
    <p:extLst>
      <p:ext uri="{BB962C8B-B14F-4D97-AF65-F5344CB8AC3E}">
        <p14:creationId xmlns:p14="http://schemas.microsoft.com/office/powerpoint/2010/main" val="2878419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6083" name="Content Placeholder 4"/>
          <p:cNvSpPr>
            <a:spLocks noGrp="1"/>
          </p:cNvSpPr>
          <p:nvPr>
            <p:ph idx="1"/>
          </p:nvPr>
        </p:nvSpPr>
        <p:spPr/>
        <p:txBody>
          <a:bodyPr/>
          <a:lstStyle/>
          <a:p>
            <a:r>
              <a:rPr lang="en-US" altLang="en-US"/>
              <a:t>Key to vehicle operation:</a:t>
            </a:r>
          </a:p>
          <a:p>
            <a:pPr lvl="1"/>
            <a:r>
              <a:rPr lang="en-US" altLang="en-US"/>
              <a:t> Smooth and efficient steering, braking, and accelerator movements</a:t>
            </a:r>
          </a:p>
          <a:p>
            <a:pPr lvl="1"/>
            <a:r>
              <a:rPr lang="en-US" altLang="en-US"/>
              <a:t> Any abrupt movements or changes of the vehicle are transferred to the vehicle suspension and have a significant affect on the balance of the vehicle</a:t>
            </a:r>
          </a:p>
        </p:txBody>
      </p:sp>
    </p:spTree>
    <p:custDataLst>
      <p:tags r:id="rId1"/>
    </p:custDataLst>
    <p:extLst>
      <p:ext uri="{BB962C8B-B14F-4D97-AF65-F5344CB8AC3E}">
        <p14:creationId xmlns:p14="http://schemas.microsoft.com/office/powerpoint/2010/main" val="3084651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7107" name="Content Placeholder 4"/>
          <p:cNvSpPr>
            <a:spLocks noGrp="1"/>
          </p:cNvSpPr>
          <p:nvPr>
            <p:ph idx="1"/>
          </p:nvPr>
        </p:nvSpPr>
        <p:spPr/>
        <p:txBody>
          <a:bodyPr/>
          <a:lstStyle/>
          <a:p>
            <a:r>
              <a:rPr lang="en-US" altLang="en-US"/>
              <a:t>Traction concerns:</a:t>
            </a:r>
          </a:p>
          <a:p>
            <a:pPr lvl="1"/>
            <a:r>
              <a:rPr lang="en-US" altLang="en-US"/>
              <a:t> Stationary (Static) – A stationary vehicle parked on a flat surface with brakes set is an example of static traction. It has greatest resistance to movement. There is greater traction between a stationary wheel and a road than a sliding wheel and a road</a:t>
            </a:r>
            <a:endParaRPr lang="en-US" altLang="en-US" dirty="0"/>
          </a:p>
        </p:txBody>
      </p:sp>
    </p:spTree>
    <p:custDataLst>
      <p:tags r:id="rId1"/>
    </p:custDataLst>
    <p:extLst>
      <p:ext uri="{BB962C8B-B14F-4D97-AF65-F5344CB8AC3E}">
        <p14:creationId xmlns:p14="http://schemas.microsoft.com/office/powerpoint/2010/main" val="121032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8131" name="Content Placeholder 4"/>
          <p:cNvSpPr>
            <a:spLocks noGrp="1"/>
          </p:cNvSpPr>
          <p:nvPr>
            <p:ph idx="1"/>
          </p:nvPr>
        </p:nvSpPr>
        <p:spPr/>
        <p:txBody>
          <a:bodyPr/>
          <a:lstStyle/>
          <a:p>
            <a:r>
              <a:rPr lang="en-US" altLang="en-US"/>
              <a:t>Traction concerns:</a:t>
            </a:r>
          </a:p>
          <a:p>
            <a:pPr lvl="1"/>
            <a:r>
              <a:rPr lang="en-US" altLang="en-US"/>
              <a:t> Rolling (dynamic) –There is more traction between a rolling and wheel and the road. This is why a driver needs to keep the wheels rolling and not lock the brakes when trying to steer or stop a vehicle</a:t>
            </a:r>
            <a:endParaRPr lang="en-US" altLang="en-US" dirty="0"/>
          </a:p>
        </p:txBody>
      </p:sp>
    </p:spTree>
    <p:custDataLst>
      <p:tags r:id="rId1"/>
    </p:custDataLst>
    <p:extLst>
      <p:ext uri="{BB962C8B-B14F-4D97-AF65-F5344CB8AC3E}">
        <p14:creationId xmlns:p14="http://schemas.microsoft.com/office/powerpoint/2010/main" val="3884920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fontScale="90000"/>
          </a:bodyPr>
          <a:lstStyle/>
          <a:p>
            <a:r>
              <a:rPr lang="en-US" altLang="en-US"/>
              <a:t>Vehicle Balance and Traction Concepts</a:t>
            </a:r>
            <a:endParaRPr lang="en-US" altLang="en-US" dirty="0"/>
          </a:p>
        </p:txBody>
      </p:sp>
      <p:sp>
        <p:nvSpPr>
          <p:cNvPr id="49155" name="Content Placeholder 4"/>
          <p:cNvSpPr>
            <a:spLocks noGrp="1"/>
          </p:cNvSpPr>
          <p:nvPr>
            <p:ph idx="1"/>
          </p:nvPr>
        </p:nvSpPr>
        <p:spPr/>
        <p:txBody>
          <a:bodyPr/>
          <a:lstStyle/>
          <a:p>
            <a:r>
              <a:rPr lang="en-US" altLang="en-US"/>
              <a:t>Traction concerns:</a:t>
            </a:r>
          </a:p>
          <a:p>
            <a:pPr lvl="1"/>
            <a:r>
              <a:rPr lang="en-US" altLang="en-US"/>
              <a:t> Sliding – Traction between tires and the road does not remain constant. Sand, gravel or water on the road decrease the level of traction. As speed increases, traction between the tires and the road surface decrease. With the decrease traction, the possibility of skidding or sliding increases</a:t>
            </a:r>
          </a:p>
        </p:txBody>
      </p:sp>
    </p:spTree>
    <p:custDataLst>
      <p:tags r:id="rId1"/>
    </p:custDataLst>
    <p:extLst>
      <p:ext uri="{BB962C8B-B14F-4D97-AF65-F5344CB8AC3E}">
        <p14:creationId xmlns:p14="http://schemas.microsoft.com/office/powerpoint/2010/main" val="252790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fontScale="90000"/>
          </a:bodyPr>
          <a:lstStyle/>
          <a:p>
            <a:r>
              <a:rPr lang="en-US" altLang="en-US"/>
              <a:t>Matching Speed to Road Conditions</a:t>
            </a:r>
            <a:endParaRPr lang="en-US" altLang="en-US" dirty="0"/>
          </a:p>
        </p:txBody>
      </p:sp>
      <p:sp>
        <p:nvSpPr>
          <p:cNvPr id="50179" name="Content Placeholder 4"/>
          <p:cNvSpPr>
            <a:spLocks noGrp="1"/>
          </p:cNvSpPr>
          <p:nvPr>
            <p:ph idx="1"/>
          </p:nvPr>
        </p:nvSpPr>
        <p:spPr/>
        <p:txBody>
          <a:bodyPr/>
          <a:lstStyle/>
          <a:p>
            <a:r>
              <a:rPr lang="en-US" altLang="en-US"/>
              <a:t>Slippery surfaces</a:t>
            </a:r>
            <a:endParaRPr lang="en-US" altLang="en-US" dirty="0"/>
          </a:p>
        </p:txBody>
      </p:sp>
      <p:pic>
        <p:nvPicPr>
          <p:cNvPr id="50180" name="Picture 2" descr="C:\Users\myoung\Desktop\MFRI Update 2013\DSCN023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1447800"/>
            <a:ext cx="4191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74473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fontScale="90000"/>
          </a:bodyPr>
          <a:lstStyle/>
          <a:p>
            <a:r>
              <a:rPr lang="en-US" altLang="en-US"/>
              <a:t>Matching Speed to Road Conditions</a:t>
            </a:r>
            <a:endParaRPr lang="en-US" altLang="en-US" dirty="0"/>
          </a:p>
        </p:txBody>
      </p:sp>
      <p:sp>
        <p:nvSpPr>
          <p:cNvPr id="5" name="Content Placeholder 4"/>
          <p:cNvSpPr>
            <a:spLocks noGrp="1"/>
          </p:cNvSpPr>
          <p:nvPr>
            <p:ph idx="1"/>
          </p:nvPr>
        </p:nvSpPr>
        <p:spPr/>
        <p:txBody>
          <a:bodyPr/>
          <a:lstStyle/>
          <a:p>
            <a:r>
              <a:rPr lang="en-US"/>
              <a:t>Curves</a:t>
            </a:r>
          </a:p>
          <a:p>
            <a:endParaRPr lang="en-US" dirty="0"/>
          </a:p>
        </p:txBody>
      </p:sp>
      <p:pic>
        <p:nvPicPr>
          <p:cNvPr id="51204" name="Picture 2" descr="C:\Users\myoung\Desktop\MFRI Update 2013\DSCN02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2800" y="1504950"/>
            <a:ext cx="52578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08868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r>
              <a:rPr lang="en-US" altLang="en-US"/>
              <a:t>Matching Speed to Road Conditions</a:t>
            </a:r>
            <a:endParaRPr lang="en-US" altLang="en-US" dirty="0"/>
          </a:p>
        </p:txBody>
      </p:sp>
      <p:sp>
        <p:nvSpPr>
          <p:cNvPr id="52227" name="Content Placeholder 4"/>
          <p:cNvSpPr>
            <a:spLocks noGrp="1"/>
          </p:cNvSpPr>
          <p:nvPr>
            <p:ph idx="1"/>
          </p:nvPr>
        </p:nvSpPr>
        <p:spPr/>
        <p:txBody>
          <a:bodyPr/>
          <a:lstStyle/>
          <a:p>
            <a:r>
              <a:rPr lang="en-US" altLang="en-US"/>
              <a:t>Downhill grade</a:t>
            </a:r>
          </a:p>
        </p:txBody>
      </p:sp>
      <p:pic>
        <p:nvPicPr>
          <p:cNvPr id="52228"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22220" y="1428750"/>
            <a:ext cx="4413779" cy="300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28796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fontScale="90000"/>
          </a:bodyPr>
          <a:lstStyle/>
          <a:p>
            <a:r>
              <a:rPr lang="en-US" altLang="en-US"/>
              <a:t>Matching Speed to Road Conditions</a:t>
            </a:r>
            <a:endParaRPr lang="en-US" altLang="en-US" dirty="0"/>
          </a:p>
        </p:txBody>
      </p:sp>
      <p:sp>
        <p:nvSpPr>
          <p:cNvPr id="53251" name="Content Placeholder 4"/>
          <p:cNvSpPr>
            <a:spLocks noGrp="1"/>
          </p:cNvSpPr>
          <p:nvPr>
            <p:ph idx="1"/>
          </p:nvPr>
        </p:nvSpPr>
        <p:spPr/>
        <p:txBody>
          <a:bodyPr/>
          <a:lstStyle/>
          <a:p>
            <a:r>
              <a:rPr lang="en-US" altLang="en-US"/>
              <a:t>Steep grade</a:t>
            </a:r>
          </a:p>
        </p:txBody>
      </p:sp>
      <p:pic>
        <p:nvPicPr>
          <p:cNvPr id="53252" name="Picture 2" descr="C:\Users\myoung\Desktop\MFRI Update 2013\Steep Grade Sig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599" y="1451781"/>
            <a:ext cx="4876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90720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a:t>Warning</a:t>
            </a:r>
            <a:endParaRPr lang="en-US" altLang="en-US" dirty="0"/>
          </a:p>
        </p:txBody>
      </p:sp>
      <p:sp>
        <p:nvSpPr>
          <p:cNvPr id="54275" name="Content Placeholder 4"/>
          <p:cNvSpPr>
            <a:spLocks noGrp="1"/>
          </p:cNvSpPr>
          <p:nvPr>
            <p:ph idx="1"/>
          </p:nvPr>
        </p:nvSpPr>
        <p:spPr/>
        <p:txBody>
          <a:bodyPr/>
          <a:lstStyle/>
          <a:p>
            <a:r>
              <a:rPr lang="en-US" altLang="en-US"/>
              <a:t>When descending grade, remember that frequent use of service brakes causes them to become hot, which results in a reduction of their stopping ability.</a:t>
            </a:r>
            <a:endParaRPr lang="en-US" altLang="en-US" dirty="0"/>
          </a:p>
        </p:txBody>
      </p:sp>
    </p:spTree>
    <p:custDataLst>
      <p:tags r:id="rId1"/>
    </p:custDataLst>
    <p:extLst>
      <p:ext uri="{BB962C8B-B14F-4D97-AF65-F5344CB8AC3E}">
        <p14:creationId xmlns:p14="http://schemas.microsoft.com/office/powerpoint/2010/main" val="248610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Rollover Prevention</a:t>
            </a:r>
            <a:endParaRPr lang="en-US" altLang="en-US" dirty="0"/>
          </a:p>
        </p:txBody>
      </p:sp>
      <p:sp>
        <p:nvSpPr>
          <p:cNvPr id="3" name="Content Placeholder 2"/>
          <p:cNvSpPr>
            <a:spLocks noGrp="1"/>
          </p:cNvSpPr>
          <p:nvPr>
            <p:ph idx="1"/>
          </p:nvPr>
        </p:nvSpPr>
        <p:spPr/>
        <p:txBody>
          <a:bodyPr/>
          <a:lstStyle/>
          <a:p>
            <a:pPr marL="0" indent="0">
              <a:buNone/>
            </a:pPr>
            <a:r>
              <a:rPr lang="en-US" b="1" dirty="0"/>
              <a:t>FEMA/USFA White Paper Findings</a:t>
            </a:r>
          </a:p>
          <a:p>
            <a:r>
              <a:rPr lang="en-US" dirty="0"/>
              <a:t>Driver error is a major factor in nearly all incidents</a:t>
            </a:r>
          </a:p>
          <a:p>
            <a:r>
              <a:rPr lang="en-US" dirty="0"/>
              <a:t>Majority are single vehicle crashes</a:t>
            </a:r>
          </a:p>
          <a:p>
            <a:r>
              <a:rPr lang="en-US" dirty="0"/>
              <a:t>Inexperience or lack of specific training is major factor</a:t>
            </a:r>
          </a:p>
          <a:p>
            <a:r>
              <a:rPr lang="en-US" dirty="0"/>
              <a:t>Failure to wear seat belts contributes to many fatalities</a:t>
            </a:r>
          </a:p>
        </p:txBody>
      </p:sp>
    </p:spTree>
    <p:custDataLst>
      <p:tags r:id="rId1"/>
    </p:custDataLst>
    <p:extLst>
      <p:ext uri="{BB962C8B-B14F-4D97-AF65-F5344CB8AC3E}">
        <p14:creationId xmlns:p14="http://schemas.microsoft.com/office/powerpoint/2010/main" val="3523841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a:t>Common Rollover Circumstances</a:t>
            </a:r>
            <a:endParaRPr lang="en-US" altLang="en-US" dirty="0"/>
          </a:p>
        </p:txBody>
      </p:sp>
      <p:sp>
        <p:nvSpPr>
          <p:cNvPr id="56323" name="Rectangle 3"/>
          <p:cNvSpPr>
            <a:spLocks noGrp="1" noChangeArrowheads="1"/>
          </p:cNvSpPr>
          <p:nvPr>
            <p:ph idx="1"/>
          </p:nvPr>
        </p:nvSpPr>
        <p:spPr/>
        <p:txBody>
          <a:bodyPr/>
          <a:lstStyle/>
          <a:p>
            <a:r>
              <a:rPr lang="en-US" altLang="en-US"/>
              <a:t>Too much relative speed into curve or corner</a:t>
            </a:r>
          </a:p>
          <a:p>
            <a:r>
              <a:rPr lang="en-US" altLang="en-US"/>
              <a:t>Soft shoulder drop-off</a:t>
            </a:r>
          </a:p>
          <a:p>
            <a:r>
              <a:rPr lang="en-US" altLang="en-US"/>
              <a:t>Uneven surface drop-off and improper recovery</a:t>
            </a:r>
          </a:p>
          <a:p>
            <a:endParaRPr lang="en-US" altLang="en-US"/>
          </a:p>
          <a:p>
            <a:endParaRPr lang="en-US" altLang="en-US" dirty="0"/>
          </a:p>
        </p:txBody>
      </p:sp>
    </p:spTree>
    <p:custDataLst>
      <p:tags r:id="rId1"/>
    </p:custDataLst>
    <p:extLst>
      <p:ext uri="{BB962C8B-B14F-4D97-AF65-F5344CB8AC3E}">
        <p14:creationId xmlns:p14="http://schemas.microsoft.com/office/powerpoint/2010/main" val="331487990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Excessive Relative Speed</a:t>
            </a:r>
            <a:endParaRPr lang="en-US" altLang="en-US" dirty="0"/>
          </a:p>
        </p:txBody>
      </p:sp>
      <p:sp>
        <p:nvSpPr>
          <p:cNvPr id="57347" name="Content Placeholder 2"/>
          <p:cNvSpPr>
            <a:spLocks noGrp="1"/>
          </p:cNvSpPr>
          <p:nvPr>
            <p:ph idx="1"/>
          </p:nvPr>
        </p:nvSpPr>
        <p:spPr/>
        <p:txBody>
          <a:bodyPr/>
          <a:lstStyle/>
          <a:p>
            <a:r>
              <a:rPr lang="en-US" altLang="en-US"/>
              <a:t>Vehicle speed measured at any MPH which is considered unsafe in relationship  to your environment, road conditions, and your vehicle</a:t>
            </a:r>
          </a:p>
          <a:p>
            <a:endParaRPr lang="en-US" altLang="en-US" dirty="0"/>
          </a:p>
        </p:txBody>
      </p:sp>
    </p:spTree>
    <p:custDataLst>
      <p:tags r:id="rId1"/>
    </p:custDataLst>
    <p:extLst>
      <p:ext uri="{BB962C8B-B14F-4D97-AF65-F5344CB8AC3E}">
        <p14:creationId xmlns:p14="http://schemas.microsoft.com/office/powerpoint/2010/main" val="24948224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Rollover Prevention</a:t>
            </a:r>
            <a:endParaRPr lang="en-US" altLang="en-US" dirty="0"/>
          </a:p>
        </p:txBody>
      </p:sp>
      <p:sp>
        <p:nvSpPr>
          <p:cNvPr id="58371" name="Content Placeholder 2"/>
          <p:cNvSpPr>
            <a:spLocks noGrp="1"/>
          </p:cNvSpPr>
          <p:nvPr>
            <p:ph idx="1"/>
          </p:nvPr>
        </p:nvSpPr>
        <p:spPr/>
        <p:txBody>
          <a:bodyPr/>
          <a:lstStyle/>
          <a:p>
            <a:r>
              <a:rPr lang="en-US" altLang="en-US" dirty="0"/>
              <a:t>Soft Shoulder Drop off</a:t>
            </a:r>
          </a:p>
          <a:p>
            <a:pPr lvl="1"/>
            <a:r>
              <a:rPr lang="en-US" altLang="en-US" dirty="0"/>
              <a:t> Unpaved road or paved road w/unpaved shoulder</a:t>
            </a:r>
          </a:p>
          <a:p>
            <a:pPr lvl="1"/>
            <a:r>
              <a:rPr lang="en-US" altLang="en-US" dirty="0"/>
              <a:t>Tires drop-off onto shoulder &amp; may begin to sink</a:t>
            </a:r>
          </a:p>
          <a:p>
            <a:pPr lvl="1"/>
            <a:r>
              <a:rPr lang="en-US" altLang="en-US" dirty="0"/>
              <a:t>Driver brakes abruptly</a:t>
            </a:r>
          </a:p>
          <a:p>
            <a:pPr lvl="2"/>
            <a:r>
              <a:rPr lang="en-US" altLang="en-US" dirty="0"/>
              <a:t>Transferring considerable vehicle weight causing wheels to plow</a:t>
            </a:r>
          </a:p>
          <a:p>
            <a:pPr lvl="2"/>
            <a:r>
              <a:rPr lang="en-US" altLang="en-US" dirty="0"/>
              <a:t>Slowing vehicle abruptly and sinking into soft shoulder</a:t>
            </a:r>
          </a:p>
          <a:p>
            <a:endParaRPr lang="en-US" altLang="en-US" dirty="0"/>
          </a:p>
        </p:txBody>
      </p:sp>
    </p:spTree>
    <p:custDataLst>
      <p:tags r:id="rId1"/>
    </p:custDataLst>
    <p:extLst>
      <p:ext uri="{BB962C8B-B14F-4D97-AF65-F5344CB8AC3E}">
        <p14:creationId xmlns:p14="http://schemas.microsoft.com/office/powerpoint/2010/main" val="29917406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a:t>Rollover Prevention</a:t>
            </a:r>
            <a:endParaRPr lang="en-US" altLang="en-US" dirty="0"/>
          </a:p>
        </p:txBody>
      </p:sp>
      <p:sp>
        <p:nvSpPr>
          <p:cNvPr id="3" name="Content Placeholder 2"/>
          <p:cNvSpPr>
            <a:spLocks noGrp="1"/>
          </p:cNvSpPr>
          <p:nvPr>
            <p:ph idx="1"/>
          </p:nvPr>
        </p:nvSpPr>
        <p:spPr/>
        <p:txBody>
          <a:bodyPr/>
          <a:lstStyle/>
          <a:p>
            <a:r>
              <a:rPr lang="en-US"/>
              <a:t>Uneven Surface Drop off and Improper Recovery </a:t>
            </a:r>
          </a:p>
          <a:p>
            <a:pPr lvl="1"/>
            <a:r>
              <a:rPr lang="en-US"/>
              <a:t>Travel likely on road with an unpaved shoulder</a:t>
            </a:r>
          </a:p>
          <a:p>
            <a:pPr lvl="1"/>
            <a:r>
              <a:rPr lang="en-US"/>
              <a:t>Driver drifts off of paved surface with right tires</a:t>
            </a:r>
          </a:p>
          <a:p>
            <a:pPr lvl="1"/>
            <a:r>
              <a:rPr lang="en-US"/>
              <a:t>In an attempt to get vehicle back onto road surface, the driver over steers hard left</a:t>
            </a:r>
          </a:p>
          <a:p>
            <a:pPr lvl="2"/>
            <a:endParaRPr lang="en-US"/>
          </a:p>
          <a:p>
            <a:pPr lvl="1"/>
            <a:endParaRPr lang="en-US" dirty="0"/>
          </a:p>
        </p:txBody>
      </p:sp>
    </p:spTree>
    <p:custDataLst>
      <p:tags r:id="rId1"/>
    </p:custDataLst>
    <p:extLst>
      <p:ext uri="{BB962C8B-B14F-4D97-AF65-F5344CB8AC3E}">
        <p14:creationId xmlns:p14="http://schemas.microsoft.com/office/powerpoint/2010/main" val="26732694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lstStyle/>
          <a:p>
            <a:r>
              <a:rPr lang="en-US" altLang="en-US"/>
              <a:t>Rollover Prevention</a:t>
            </a:r>
            <a:endParaRPr lang="en-US" altLang="en-US" dirty="0"/>
          </a:p>
        </p:txBody>
      </p:sp>
      <p:sp>
        <p:nvSpPr>
          <p:cNvPr id="60420" name="Rectangle 3"/>
          <p:cNvSpPr>
            <a:spLocks noGrp="1" noChangeArrowheads="1"/>
          </p:cNvSpPr>
          <p:nvPr>
            <p:ph idx="1"/>
          </p:nvPr>
        </p:nvSpPr>
        <p:spPr/>
        <p:txBody>
          <a:bodyPr/>
          <a:lstStyle/>
          <a:p>
            <a:r>
              <a:rPr lang="en-US" altLang="en-US"/>
              <a:t>Body Roll</a:t>
            </a:r>
          </a:p>
          <a:p>
            <a:pPr lvl="1"/>
            <a:r>
              <a:rPr lang="en-US" altLang="en-US"/>
              <a:t>The movement of the body &amp; chassis onto the suspension &amp; tires</a:t>
            </a:r>
          </a:p>
          <a:p>
            <a:pPr lvl="1"/>
            <a:r>
              <a:rPr lang="en-US" altLang="en-US"/>
              <a:t>Dynamic weight transfer causes changes in the vehicle’s weight distribution on:</a:t>
            </a:r>
          </a:p>
          <a:p>
            <a:pPr lvl="2"/>
            <a:r>
              <a:rPr lang="en-US" altLang="en-US"/>
              <a:t>Each axle</a:t>
            </a:r>
          </a:p>
          <a:p>
            <a:pPr lvl="2"/>
            <a:r>
              <a:rPr lang="en-US" altLang="en-US"/>
              <a:t>Each tire</a:t>
            </a:r>
          </a:p>
          <a:p>
            <a:pPr lvl="2"/>
            <a:r>
              <a:rPr lang="en-US" altLang="en-US"/>
              <a:t>Center of gravity</a:t>
            </a:r>
            <a:br>
              <a:rPr lang="en-US" altLang="en-US"/>
            </a:br>
            <a:endParaRPr lang="en-US" altLang="en-US" dirty="0"/>
          </a:p>
        </p:txBody>
      </p:sp>
    </p:spTree>
    <p:custDataLst>
      <p:tags r:id="rId1"/>
    </p:custDataLst>
    <p:extLst>
      <p:ext uri="{BB962C8B-B14F-4D97-AF65-F5344CB8AC3E}">
        <p14:creationId xmlns:p14="http://schemas.microsoft.com/office/powerpoint/2010/main" val="138609942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p:txBody>
          <a:bodyPr/>
          <a:lstStyle/>
          <a:p>
            <a:r>
              <a:rPr lang="en-US" altLang="en-US"/>
              <a:t>Rollover Prevention</a:t>
            </a:r>
            <a:endParaRPr lang="en-US" altLang="en-US" dirty="0"/>
          </a:p>
        </p:txBody>
      </p:sp>
      <p:sp>
        <p:nvSpPr>
          <p:cNvPr id="96260" name="Rectangle 3"/>
          <p:cNvSpPr>
            <a:spLocks noGrp="1" noChangeArrowheads="1"/>
          </p:cNvSpPr>
          <p:nvPr>
            <p:ph idx="1"/>
          </p:nvPr>
        </p:nvSpPr>
        <p:spPr/>
        <p:txBody>
          <a:bodyPr/>
          <a:lstStyle/>
          <a:p>
            <a:r>
              <a:rPr lang="en-US"/>
              <a:t>Causes of Body Roll</a:t>
            </a:r>
          </a:p>
          <a:p>
            <a:pPr lvl="1"/>
            <a:r>
              <a:rPr lang="en-US"/>
              <a:t>Acceleration</a:t>
            </a:r>
          </a:p>
          <a:p>
            <a:pPr lvl="1"/>
            <a:r>
              <a:rPr lang="en-US"/>
              <a:t>Water Slosh</a:t>
            </a:r>
          </a:p>
          <a:p>
            <a:pPr lvl="1"/>
            <a:r>
              <a:rPr lang="en-US"/>
              <a:t>Steering motion</a:t>
            </a:r>
          </a:p>
          <a:p>
            <a:pPr lvl="1"/>
            <a:r>
              <a:rPr lang="en-US"/>
              <a:t>Road configurations</a:t>
            </a:r>
          </a:p>
          <a:p>
            <a:pPr lvl="1"/>
            <a:r>
              <a:rPr lang="en-US"/>
              <a:t>Driving thru a curve</a:t>
            </a:r>
          </a:p>
          <a:p>
            <a:pPr lvl="1"/>
            <a:r>
              <a:rPr lang="en-US"/>
              <a:t>Tire sidewall flexibility</a:t>
            </a:r>
          </a:p>
          <a:p>
            <a:pPr lvl="1"/>
            <a:r>
              <a:rPr lang="en-US"/>
              <a:t>Personnel moving inside vehicle</a:t>
            </a:r>
          </a:p>
          <a:p>
            <a:pPr lvl="1"/>
            <a:endParaRPr lang="en-US"/>
          </a:p>
          <a:p>
            <a:pPr lvl="1"/>
            <a:endParaRPr lang="en-US"/>
          </a:p>
          <a:p>
            <a:pPr lvl="1"/>
            <a:endParaRPr lang="en-US"/>
          </a:p>
          <a:p>
            <a:pPr lvl="1"/>
            <a:endParaRPr lang="en-US"/>
          </a:p>
          <a:p>
            <a:pPr lvl="1"/>
            <a:endParaRPr lang="en-US"/>
          </a:p>
          <a:p>
            <a:pPr lvl="1"/>
            <a:endParaRPr lang="en-US"/>
          </a:p>
          <a:p>
            <a:pPr lvl="1"/>
            <a:endParaRPr lang="en-US"/>
          </a:p>
          <a:p>
            <a:pPr lvl="2"/>
            <a:br>
              <a:rPr lang="en-US"/>
            </a:br>
            <a:endParaRPr lang="en-US" dirty="0"/>
          </a:p>
        </p:txBody>
      </p:sp>
    </p:spTree>
    <p:custDataLst>
      <p:tags r:id="rId1"/>
    </p:custDataLst>
    <p:extLst>
      <p:ext uri="{BB962C8B-B14F-4D97-AF65-F5344CB8AC3E}">
        <p14:creationId xmlns:p14="http://schemas.microsoft.com/office/powerpoint/2010/main" val="249621351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ltLang="en-US"/>
              <a:t>Wear Seatbelts &amp; Slow Down</a:t>
            </a:r>
            <a:endParaRPr lang="en-US" altLang="en-US" dirty="0"/>
          </a:p>
        </p:txBody>
      </p:sp>
      <p:pic>
        <p:nvPicPr>
          <p:cNvPr id="108548" name="Picture 6" descr="ambulance wrecked"/>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2448717" y="1276350"/>
            <a:ext cx="4246565" cy="3200400"/>
          </a:xfrm>
        </p:spPr>
      </p:pic>
    </p:spTree>
    <p:custDataLst>
      <p:tags r:id="rId1"/>
    </p:custDataLst>
    <p:extLst>
      <p:ext uri="{BB962C8B-B14F-4D97-AF65-F5344CB8AC3E}">
        <p14:creationId xmlns:p14="http://schemas.microsoft.com/office/powerpoint/2010/main" val="21040111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9"/>
  <p:tag name="ARTICULATE_DESIGN_ID_ETC-VFIS-GCA-EMSVOPOWERPOINT-16X9-TEMPLATE" val="XtTDEKpP"/>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TC-VFIS-GCA-EMSVOPowerPoint-16x9-template">
  <a:themeElements>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584</TotalTime>
  <Words>1340</Words>
  <Application>Microsoft Office PowerPoint</Application>
  <PresentationFormat>On-screen Show (16:9)</PresentationFormat>
  <Paragraphs>253</Paragraphs>
  <Slides>48</Slides>
  <Notes>33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4" baseType="lpstr">
      <vt:lpstr>Agency FB</vt:lpstr>
      <vt:lpstr>Arial</vt:lpstr>
      <vt:lpstr>Calibri</vt:lpstr>
      <vt:lpstr>Times New Roman</vt:lpstr>
      <vt:lpstr>ETC-VFIS-GCA-EMSVOPowerPoint-16x9-template</vt:lpstr>
      <vt:lpstr>VISIO</vt:lpstr>
      <vt:lpstr>PowerPoint Presentation</vt:lpstr>
      <vt:lpstr>Module VII – Vehicle Dynamics</vt:lpstr>
      <vt:lpstr>Module VII – Vehicle Dynamics</vt:lpstr>
      <vt:lpstr>Vehicle Dynamics Overview</vt:lpstr>
      <vt:lpstr>Physical Forces</vt:lpstr>
      <vt:lpstr>Physical Forces</vt:lpstr>
      <vt:lpstr>Physical Forces</vt:lpstr>
      <vt:lpstr>Physical Forces</vt:lpstr>
      <vt:lpstr>Physical Forces</vt:lpstr>
      <vt:lpstr>Physical Forces</vt:lpstr>
      <vt:lpstr>Vehicles in Motion</vt:lpstr>
      <vt:lpstr>Vehicles in Motion</vt:lpstr>
      <vt:lpstr>PowerPoint Presentation</vt:lpstr>
      <vt:lpstr>PowerPoint Presentation</vt:lpstr>
      <vt:lpstr>PowerPoint Presentation</vt:lpstr>
      <vt:lpstr>Vehicle Characteristics</vt:lpstr>
      <vt:lpstr>Vehicle Characteristics</vt:lpstr>
      <vt:lpstr>Vehicle Characteristics</vt:lpstr>
      <vt:lpstr>Braking Systems</vt:lpstr>
      <vt:lpstr>Standard</vt:lpstr>
      <vt:lpstr>Air Brake System</vt:lpstr>
      <vt:lpstr>Braking Systems</vt:lpstr>
      <vt:lpstr>Braking Systems</vt:lpstr>
      <vt:lpstr>Vehicle Characteristics</vt:lpstr>
      <vt:lpstr>Static Stability Factor</vt:lpstr>
      <vt:lpstr>Stability Factor Calculation</vt:lpstr>
      <vt:lpstr>Weight Transfer</vt:lpstr>
      <vt:lpstr>Vehicle Balance and Traction Concepts</vt:lpstr>
      <vt:lpstr>Vehicle Balance and Traction Concepts</vt:lpstr>
      <vt:lpstr>Vehicle Balance and Traction Concepts</vt:lpstr>
      <vt:lpstr>Vehicle Balance and Traction Concepts</vt:lpstr>
      <vt:lpstr>Vehicle Balance and Traction Concepts</vt:lpstr>
      <vt:lpstr>Vehicle Balance and Traction Concepts</vt:lpstr>
      <vt:lpstr>Vehicle Balance and Traction Concepts</vt:lpstr>
      <vt:lpstr>Vehicle Balance and Traction Concepts</vt:lpstr>
      <vt:lpstr>Matching Speed to Road Conditions</vt:lpstr>
      <vt:lpstr>Matching Speed to Road Conditions</vt:lpstr>
      <vt:lpstr>Matching Speed to Road Conditions</vt:lpstr>
      <vt:lpstr>Matching Speed to Road Conditions</vt:lpstr>
      <vt:lpstr>Warning</vt:lpstr>
      <vt:lpstr>Rollover Prevention</vt:lpstr>
      <vt:lpstr>Common Rollover Circumstances</vt:lpstr>
      <vt:lpstr>Excessive Relative Speed</vt:lpstr>
      <vt:lpstr>Rollover Prevention</vt:lpstr>
      <vt:lpstr>Rollover Prevention</vt:lpstr>
      <vt:lpstr>Rollover Prevention</vt:lpstr>
      <vt:lpstr>Rollover Prevention</vt:lpstr>
      <vt:lpstr>Wear Seatbelts &amp; Slow Down</vt:lpstr>
    </vt:vector>
  </TitlesOfParts>
  <Company>Glatfelter Insurance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EMERGENCEY MEDICAL SERVICE VEHICLE OPERATION</dc:title>
  <dc:creator>Justin M. Eberly</dc:creator>
  <cp:lastModifiedBy>Richard M. Gurba</cp:lastModifiedBy>
  <cp:revision>61</cp:revision>
  <dcterms:created xsi:type="dcterms:W3CDTF">2018-04-09T15:55:32Z</dcterms:created>
  <dcterms:modified xsi:type="dcterms:W3CDTF">2024-04-25T17:57:13Z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16FE2AAD-1005-408B-BE18-BDB69A7ACA30</vt:lpwstr>
  </property>
  <property fmtid="{D5CDD505-2E9C-101B-9397-08002B2CF9AE}" pid="3" name="ArticulatePath">
    <vt:lpwstr>EMSVO PPT 2018</vt:lpwstr>
  </property>
</Properties>
</file>