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notesSlides/notesSlide29.xml" ContentType="application/vnd.openxmlformats-officedocument.presentationml.notesSlide+xml"/>
  <Override PartName="/ppt/tags/tag46.xml" ContentType="application/vnd.openxmlformats-officedocument.presentationml.tags+xml"/>
  <Override PartName="/ppt/notesSlides/notesSlide30.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notesSlides/notesSlide3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notesSlides/notesSlide35.xml" ContentType="application/vnd.openxmlformats-officedocument.presentationml.notesSlide+xml"/>
  <Override PartName="/ppt/tags/tag62.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51"/>
  </p:notesMasterIdLst>
  <p:sldIdLst>
    <p:sldId id="480" r:id="rId2"/>
    <p:sldId id="481" r:id="rId3"/>
    <p:sldId id="482" r:id="rId4"/>
    <p:sldId id="483" r:id="rId5"/>
    <p:sldId id="484" r:id="rId6"/>
    <p:sldId id="485" r:id="rId7"/>
    <p:sldId id="486" r:id="rId8"/>
    <p:sldId id="487" r:id="rId9"/>
    <p:sldId id="488" r:id="rId10"/>
    <p:sldId id="489" r:id="rId11"/>
    <p:sldId id="490" r:id="rId12"/>
    <p:sldId id="491" r:id="rId13"/>
    <p:sldId id="492" r:id="rId14"/>
    <p:sldId id="494" r:id="rId15"/>
    <p:sldId id="495" r:id="rId16"/>
    <p:sldId id="496" r:id="rId17"/>
    <p:sldId id="497" r:id="rId18"/>
    <p:sldId id="498" r:id="rId19"/>
    <p:sldId id="499" r:id="rId20"/>
    <p:sldId id="500" r:id="rId21"/>
    <p:sldId id="501" r:id="rId22"/>
    <p:sldId id="502" r:id="rId23"/>
    <p:sldId id="503" r:id="rId24"/>
    <p:sldId id="504" r:id="rId25"/>
    <p:sldId id="505" r:id="rId26"/>
    <p:sldId id="506" r:id="rId27"/>
    <p:sldId id="507" r:id="rId28"/>
    <p:sldId id="508" r:id="rId29"/>
    <p:sldId id="509" r:id="rId30"/>
    <p:sldId id="510" r:id="rId31"/>
    <p:sldId id="511" r:id="rId32"/>
    <p:sldId id="512" r:id="rId33"/>
    <p:sldId id="513" r:id="rId34"/>
    <p:sldId id="514" r:id="rId35"/>
    <p:sldId id="515" r:id="rId36"/>
    <p:sldId id="516" r:id="rId37"/>
    <p:sldId id="517" r:id="rId38"/>
    <p:sldId id="518" r:id="rId39"/>
    <p:sldId id="519" r:id="rId40"/>
    <p:sldId id="520" r:id="rId41"/>
    <p:sldId id="521" r:id="rId42"/>
    <p:sldId id="522" r:id="rId43"/>
    <p:sldId id="523" r:id="rId44"/>
    <p:sldId id="524" r:id="rId45"/>
    <p:sldId id="525" r:id="rId46"/>
    <p:sldId id="526" r:id="rId47"/>
    <p:sldId id="527" r:id="rId48"/>
    <p:sldId id="528" r:id="rId49"/>
    <p:sldId id="529" r:id="rId50"/>
  </p:sldIdLst>
  <p:sldSz cx="9144000" cy="5143500" type="screen16x9"/>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0120" autoAdjust="0"/>
  </p:normalViewPr>
  <p:slideViewPr>
    <p:cSldViewPr>
      <p:cViewPr varScale="1">
        <p:scale>
          <a:sx n="121" d="100"/>
          <a:sy n="121" d="100"/>
        </p:scale>
        <p:origin x="1314" y="102"/>
      </p:cViewPr>
      <p:guideLst>
        <p:guide orient="horz" pos="1620"/>
        <p:guide pos="2880"/>
      </p:guideLst>
    </p:cSldViewPr>
  </p:slideViewPr>
  <p:notesTextViewPr>
    <p:cViewPr>
      <p:scale>
        <a:sx n="1" d="1"/>
        <a:sy n="1" d="1"/>
      </p:scale>
      <p:origin x="0" y="0"/>
    </p:cViewPr>
  </p:notesTextViewPr>
  <p:sorterViewPr>
    <p:cViewPr>
      <p:scale>
        <a:sx n="100" d="100"/>
        <a:sy n="100" d="100"/>
      </p:scale>
      <p:origin x="0" y="-4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0ED-4EFE-AFAC-D1F697F030D2}"/>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0ED-4EFE-AFAC-D1F697F030D2}"/>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0ED-4EFE-AFAC-D1F697F030D2}"/>
            </c:ext>
          </c:extLst>
        </c:ser>
        <c:dLbls>
          <c:showLegendKey val="0"/>
          <c:showVal val="0"/>
          <c:showCatName val="0"/>
          <c:showSerName val="0"/>
          <c:showPercent val="0"/>
          <c:showBubbleSize val="0"/>
        </c:dLbls>
        <c:gapWidth val="150"/>
        <c:shape val="box"/>
        <c:axId val="85104512"/>
        <c:axId val="85106048"/>
        <c:axId val="0"/>
      </c:bar3DChart>
      <c:catAx>
        <c:axId val="85104512"/>
        <c:scaling>
          <c:orientation val="minMax"/>
        </c:scaling>
        <c:delete val="0"/>
        <c:axPos val="b"/>
        <c:numFmt formatCode="General" sourceLinked="0"/>
        <c:majorTickMark val="out"/>
        <c:minorTickMark val="none"/>
        <c:tickLblPos val="nextTo"/>
        <c:crossAx val="85106048"/>
        <c:crosses val="autoZero"/>
        <c:auto val="1"/>
        <c:lblAlgn val="ctr"/>
        <c:lblOffset val="100"/>
        <c:noMultiLvlLbl val="0"/>
      </c:catAx>
      <c:valAx>
        <c:axId val="85106048"/>
        <c:scaling>
          <c:orientation val="minMax"/>
        </c:scaling>
        <c:delete val="0"/>
        <c:axPos val="l"/>
        <c:majorGridlines/>
        <c:numFmt formatCode="General" sourceLinked="1"/>
        <c:majorTickMark val="out"/>
        <c:minorTickMark val="none"/>
        <c:tickLblPos val="nextTo"/>
        <c:crossAx val="8510451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Stat</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0C2E-4FFD-8820-AC8B5F15ADF7}"/>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DF7-4101-971F-E0752A03200B}"/>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DF7-4101-971F-E0752A03200B}"/>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DF7-4101-971F-E0752A03200B}"/>
            </c:ext>
          </c:extLst>
        </c:ser>
        <c:dLbls>
          <c:showLegendKey val="0"/>
          <c:showVal val="0"/>
          <c:showCatName val="0"/>
          <c:showSerName val="0"/>
          <c:showPercent val="0"/>
          <c:showBubbleSize val="0"/>
        </c:dLbls>
        <c:gapWidth val="150"/>
        <c:shape val="box"/>
        <c:axId val="83745408"/>
        <c:axId val="83747200"/>
        <c:axId val="0"/>
      </c:bar3DChart>
      <c:catAx>
        <c:axId val="83745408"/>
        <c:scaling>
          <c:orientation val="minMax"/>
        </c:scaling>
        <c:delete val="0"/>
        <c:axPos val="b"/>
        <c:numFmt formatCode="General" sourceLinked="0"/>
        <c:majorTickMark val="out"/>
        <c:minorTickMark val="none"/>
        <c:tickLblPos val="nextTo"/>
        <c:crossAx val="83747200"/>
        <c:crosses val="autoZero"/>
        <c:auto val="1"/>
        <c:lblAlgn val="ctr"/>
        <c:lblOffset val="100"/>
        <c:noMultiLvlLbl val="0"/>
      </c:catAx>
      <c:valAx>
        <c:axId val="83747200"/>
        <c:scaling>
          <c:orientation val="minMax"/>
        </c:scaling>
        <c:delete val="0"/>
        <c:axPos val="l"/>
        <c:majorGridlines/>
        <c:numFmt formatCode="General" sourceLinked="1"/>
        <c:majorTickMark val="out"/>
        <c:minorTickMark val="none"/>
        <c:tickLblPos val="nextTo"/>
        <c:crossAx val="83745408"/>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Stat</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7E5-43D2-ABD6-C3E92B9533D4}"/>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612A39-3C17-452B-B9F5-05AD57C13EF9}" type="datetimeFigureOut">
              <a:rPr lang="en-US" smtClean="0"/>
              <a:t>4/25/2024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BC68E-20CE-499E-8664-3BF60AB2E436}" type="slidenum">
              <a:rPr lang="en-US" smtClean="0"/>
              <a:t>‹#›</a:t>
            </a:fld>
            <a:endParaRPr lang="en-US"/>
          </a:p>
        </p:txBody>
      </p:sp>
    </p:spTree>
    <p:extLst>
      <p:ext uri="{BB962C8B-B14F-4D97-AF65-F5344CB8AC3E}">
        <p14:creationId xmlns:p14="http://schemas.microsoft.com/office/powerpoint/2010/main" val="84622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D73B6928-98E9-429E-8E2C-986B5A6FB30A}" type="slidenum">
              <a:rPr lang="en-US" altLang="en-US"/>
              <a:pPr eaLnBrk="1" hangingPunct="1"/>
              <a:t>3</a:t>
            </a:fld>
            <a:endParaRPr lang="en-US" alt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E49FBCDD-2CC4-4A13-B638-0D4F96787A9D}" type="slidenum">
              <a:rPr lang="en-US" altLang="en-US" smtClean="0"/>
              <a:pPr eaLnBrk="1" hangingPunct="1"/>
              <a:t>21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374186C5-7E1B-46F5-9568-A59EC42D31FF}" type="slidenum">
              <a:rPr lang="en-US" altLang="en-US" smtClean="0"/>
              <a:pPr eaLnBrk="1" hangingPunct="1"/>
              <a:t>23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01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21417D85-F7DE-4BA7-893A-FCB1ACA5AA39}" type="slidenum">
              <a:rPr lang="en-US" altLang="en-US" smtClean="0"/>
              <a:pPr eaLnBrk="1" hangingPunct="1"/>
              <a:t>24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3D92DF3A-9A32-4F72-8EC6-148AACC55A7D}" type="slidenum">
              <a:rPr lang="en-US" altLang="en-US" smtClean="0"/>
              <a:pPr eaLnBrk="1" hangingPunct="1"/>
              <a:t>25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0FADA4D2-B442-4981-A95F-F94F8A47AEED}" type="slidenum">
              <a:rPr lang="en-US" altLang="en-US" smtClean="0"/>
              <a:pPr eaLnBrk="1" hangingPunct="1"/>
              <a:t>26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05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2C77735B-6460-4D98-B659-C45B4813BD3A}" type="slidenum">
              <a:rPr lang="en-US" altLang="en-US" smtClean="0"/>
              <a:pPr eaLnBrk="1" hangingPunct="1"/>
              <a:t>27</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837B7AE0-1BE3-4DD7-8789-E2463F062DC8}" type="slidenum">
              <a:rPr lang="en-US" altLang="en-US" smtClean="0"/>
              <a:pPr eaLnBrk="1" hangingPunct="1"/>
              <a:t>29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A6EF3156-5916-4614-8757-2E21A48F3C49}" type="slidenum">
              <a:rPr lang="en-US" altLang="en-US" smtClean="0"/>
              <a:pPr eaLnBrk="1" hangingPunct="1"/>
              <a:t>30</a:t>
            </a:fld>
            <a:endParaRPr lang="en-US" altLang="en-US"/>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0BE7D174-111F-4FFE-96A9-1D0D2CCC8090}" type="slidenum">
              <a:rPr lang="en-US" altLang="en-US" smtClean="0"/>
              <a:pPr eaLnBrk="1" hangingPunct="1"/>
              <a:t>31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794CAE33-7C39-4BB6-B4A3-9976755EB774}" type="slidenum">
              <a:rPr lang="en-US" altLang="en-US" smtClean="0"/>
              <a:pPr eaLnBrk="1" hangingPunct="1"/>
              <a:t>11</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24373701"/>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7.4</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7-30</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86360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8873213"/>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4.2</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4-12</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209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70966939"/>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4.2</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4-30</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38297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98802254"/>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4.3</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4-31</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54502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44554113"/>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4.3</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4-32</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0809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9094085"/>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4.4</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4-41</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49943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08791786"/>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4.4</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4-42</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40864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44511820"/>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4.4</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4-43</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7886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07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E734C8AC-1180-4BD9-B60B-14F2C644B154}" type="slidenum">
              <a:rPr lang="en-US" altLang="en-US" smtClean="0"/>
              <a:pPr eaLnBrk="1" hangingPunct="1"/>
              <a:t>12</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46856668"/>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4.4</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4-44</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38570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77689659"/>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5.3</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5-24, 5-27</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39825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366017CA-9ADA-42F9-BE20-6035D7F513F0}" type="slidenum">
              <a:rPr lang="en-US" altLang="en-US" smtClean="0"/>
              <a:pPr eaLnBrk="1" hangingPunct="1"/>
              <a:t>46</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27954050"/>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7.3</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7-22</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59926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44149501"/>
              </p:ext>
            </p:extLst>
          </p:nvPr>
        </p:nvGraphicFramePr>
        <p:xfrm>
          <a:off x="536715" y="4354285"/>
          <a:ext cx="5724938" cy="269823"/>
        </p:xfrm>
        <a:graphic>
          <a:graphicData uri="http://schemas.openxmlformats.org/drawingml/2006/table">
            <a:tbl>
              <a:tblPr firstRow="1" bandRow="1">
                <a:tableStyleId>{2D5ABB26-0587-4C30-8999-92F81FD0307C}</a:tableStyleId>
              </a:tblPr>
              <a:tblGrid>
                <a:gridCol w="2146853">
                  <a:extLst>
                    <a:ext uri="{9D8B030D-6E8A-4147-A177-3AD203B41FA5}">
                      <a16:colId xmlns:a16="http://schemas.microsoft.com/office/drawing/2014/main" val="20000"/>
                    </a:ext>
                  </a:extLst>
                </a:gridCol>
                <a:gridCol w="3578087">
                  <a:extLst>
                    <a:ext uri="{9D8B030D-6E8A-4147-A177-3AD203B41FA5}">
                      <a16:colId xmlns:a16="http://schemas.microsoft.com/office/drawing/2014/main" val="20001"/>
                    </a:ext>
                  </a:extLst>
                </a:gridCol>
              </a:tblGrid>
              <a:tr h="269823">
                <a:tc>
                  <a:txBody>
                    <a:bodyPr/>
                    <a:lstStyle/>
                    <a:p>
                      <a:r>
                        <a:rPr lang="en-US" sz="1000" b="0" dirty="0">
                          <a:latin typeface="Century Gothic" pitchFamily="34" charset="0"/>
                        </a:rPr>
                        <a:t>Lesson Objective: 7.3</a:t>
                      </a:r>
                    </a:p>
                  </a:txBody>
                  <a:tcPr marL="85725" marR="85725" marT="43543" marB="43543" anchor="ctr">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tc>
                  <a:txBody>
                    <a:bodyPr/>
                    <a:lstStyle/>
                    <a:p>
                      <a:r>
                        <a:rPr lang="en-US" sz="1000" b="0" dirty="0">
                          <a:latin typeface="Century Gothic" pitchFamily="34" charset="0"/>
                        </a:rPr>
                        <a:t>|  Full Version Reference Slide(s): 7-24</a:t>
                      </a:r>
                    </a:p>
                  </a:txBody>
                  <a:tcPr marL="85725" marR="85725" marT="43543" marB="43543" anchor="ctr">
                    <a:lnL w="3175" cap="flat" cmpd="sng" algn="ctr">
                      <a:no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ADAD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1912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08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8D96ED13-B945-498D-BA67-006607C1C977}" type="slidenum">
              <a:rPr lang="en-US" altLang="en-US" smtClean="0"/>
              <a:pPr eaLnBrk="1" hangingPunct="1"/>
              <a:t>13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310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8F223AD2-2EA2-4AA8-8870-2EE09A02AD42}" type="slidenum">
              <a:rPr lang="en-US" altLang="en-US" smtClean="0"/>
              <a:pPr eaLnBrk="1" hangingPunct="1"/>
              <a:t>14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02B24264-F902-4803-AAFF-25AB78DAA07C}" type="slidenum">
              <a:rPr lang="en-US" altLang="en-US"/>
              <a:pPr eaLnBrk="1" hangingPunct="1"/>
              <a:t>15</a:t>
            </a:fld>
            <a:endParaRPr lang="en-US" alt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2"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0"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6BE69541-5987-482D-8E21-9E07D53A6709}" type="slidenum">
              <a:rPr lang="en-US" altLang="en-US"/>
              <a:pPr eaLnBrk="1" hangingPunct="1"/>
              <a:t>17</a:t>
            </a:fld>
            <a:endParaRPr lang="en-US" alt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313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58512F37-1488-4A6F-856D-1B8AA1ED1CD1}" type="slidenum">
              <a:rPr lang="en-US" altLang="en-US" smtClean="0"/>
              <a:pPr eaLnBrk="1" hangingPunct="1"/>
              <a:t>18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
        <p:nvSpPr>
          <p:cNvPr id="294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29057" indent="-280406" eaLnBrk="0" hangingPunct="0">
              <a:defRPr>
                <a:solidFill>
                  <a:schemeClr val="tx1"/>
                </a:solidFill>
                <a:latin typeface="Arial" pitchFamily="34" charset="0"/>
              </a:defRPr>
            </a:lvl2pPr>
            <a:lvl3pPr marL="1121626" indent="-224325" eaLnBrk="0" hangingPunct="0">
              <a:defRPr>
                <a:solidFill>
                  <a:schemeClr val="tx1"/>
                </a:solidFill>
                <a:latin typeface="Arial" pitchFamily="34" charset="0"/>
              </a:defRPr>
            </a:lvl3pPr>
            <a:lvl4pPr marL="1570276" indent="-224325" eaLnBrk="0" hangingPunct="0">
              <a:defRPr>
                <a:solidFill>
                  <a:schemeClr val="tx1"/>
                </a:solidFill>
                <a:latin typeface="Arial" pitchFamily="34" charset="0"/>
              </a:defRPr>
            </a:lvl4pPr>
            <a:lvl5pPr marL="2018927" indent="-224325" eaLnBrk="0" hangingPunct="0">
              <a:defRPr>
                <a:solidFill>
                  <a:schemeClr val="tx1"/>
                </a:solidFill>
                <a:latin typeface="Arial" pitchFamily="34" charset="0"/>
              </a:defRPr>
            </a:lvl5pPr>
            <a:lvl6pPr marL="2467577" indent="-224325" eaLnBrk="0" fontAlgn="base" hangingPunct="0">
              <a:spcBef>
                <a:spcPct val="0"/>
              </a:spcBef>
              <a:spcAft>
                <a:spcPct val="0"/>
              </a:spcAft>
              <a:defRPr>
                <a:solidFill>
                  <a:schemeClr val="tx1"/>
                </a:solidFill>
                <a:latin typeface="Arial" pitchFamily="34" charset="0"/>
              </a:defRPr>
            </a:lvl6pPr>
            <a:lvl7pPr marL="2916227" indent="-224325" eaLnBrk="0" fontAlgn="base" hangingPunct="0">
              <a:spcBef>
                <a:spcPct val="0"/>
              </a:spcBef>
              <a:spcAft>
                <a:spcPct val="0"/>
              </a:spcAft>
              <a:defRPr>
                <a:solidFill>
                  <a:schemeClr val="tx1"/>
                </a:solidFill>
                <a:latin typeface="Arial" pitchFamily="34" charset="0"/>
              </a:defRPr>
            </a:lvl7pPr>
            <a:lvl8pPr marL="3364878" indent="-224325" eaLnBrk="0" fontAlgn="base" hangingPunct="0">
              <a:spcBef>
                <a:spcPct val="0"/>
              </a:spcBef>
              <a:spcAft>
                <a:spcPct val="0"/>
              </a:spcAft>
              <a:defRPr>
                <a:solidFill>
                  <a:schemeClr val="tx1"/>
                </a:solidFill>
                <a:latin typeface="Arial" pitchFamily="34" charset="0"/>
              </a:defRPr>
            </a:lvl8pPr>
            <a:lvl9pPr marL="3813528" indent="-224325" eaLnBrk="0" fontAlgn="base" hangingPunct="0">
              <a:spcBef>
                <a:spcPct val="0"/>
              </a:spcBef>
              <a:spcAft>
                <a:spcPct val="0"/>
              </a:spcAft>
              <a:defRPr>
                <a:solidFill>
                  <a:schemeClr val="tx1"/>
                </a:solidFill>
                <a:latin typeface="Arial" pitchFamily="34" charset="0"/>
              </a:defRPr>
            </a:lvl9pPr>
          </a:lstStyle>
          <a:p>
            <a:pPr eaLnBrk="1" hangingPunct="1"/>
            <a:fld id="{203D3032-3464-4299-9B48-C57DE3948B61}" type="slidenum">
              <a:rPr lang="en-US" altLang="en-US" smtClean="0"/>
              <a:pPr eaLnBrk="1" hangingPunct="1"/>
              <a:t>20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380999" y="-95250"/>
            <a:ext cx="2590801" cy="3886200"/>
          </a:xfrm>
          <a:prstGeom prst="rect">
            <a:avLst/>
          </a:prstGeom>
          <a:solidFill>
            <a:srgbClr val="EB002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4"/>
          <p:cNvSpPr>
            <a:spLocks noGrp="1"/>
          </p:cNvSpPr>
          <p:nvPr>
            <p:ph type="pic" sz="quarter" idx="11" hasCustomPrompt="1"/>
          </p:nvPr>
        </p:nvSpPr>
        <p:spPr>
          <a:xfrm>
            <a:off x="723899" y="2266950"/>
            <a:ext cx="1905000" cy="2438400"/>
          </a:xfrm>
          <a:solidFill>
            <a:schemeClr val="bg2"/>
          </a:solidFill>
          <a:ln w="57150">
            <a:solidFill>
              <a:schemeClr val="bg1"/>
            </a:solidFill>
          </a:ln>
          <a:effectLst>
            <a:outerShdw blurRad="50800" dist="38100" dir="5400000" algn="t" rotWithShape="0">
              <a:prstClr val="black">
                <a:alpha val="40000"/>
              </a:prstClr>
            </a:outerShdw>
          </a:effectLst>
        </p:spPr>
        <p:txBody>
          <a:bodyPr>
            <a:normAutofit/>
          </a:bodyPr>
          <a:lstStyle>
            <a:lvl1pPr>
              <a:defRPr sz="1600" baseline="0"/>
            </a:lvl1pPr>
          </a:lstStyle>
          <a:p>
            <a:r>
              <a:rPr lang="en-US" dirty="0"/>
              <a:t>Headshot photo</a:t>
            </a:r>
          </a:p>
        </p:txBody>
      </p:sp>
      <p:sp>
        <p:nvSpPr>
          <p:cNvPr id="14" name="Content Placeholder 2"/>
          <p:cNvSpPr>
            <a:spLocks noGrp="1"/>
          </p:cNvSpPr>
          <p:nvPr>
            <p:ph sz="quarter" idx="12"/>
          </p:nvPr>
        </p:nvSpPr>
        <p:spPr>
          <a:xfrm>
            <a:off x="3429000" y="514350"/>
            <a:ext cx="5334000" cy="4038600"/>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p:cNvSpPr>
            <a:spLocks noGrp="1"/>
          </p:cNvSpPr>
          <p:nvPr>
            <p:ph type="body" sz="quarter" idx="13"/>
          </p:nvPr>
        </p:nvSpPr>
        <p:spPr>
          <a:xfrm>
            <a:off x="685800" y="209550"/>
            <a:ext cx="1981200" cy="1905000"/>
          </a:xfrm>
        </p:spPr>
        <p:txBody>
          <a:bodyPr>
            <a:noAutofit/>
          </a:bodyPr>
          <a:lstStyle>
            <a:lvl1pPr marL="0" indent="0">
              <a:buNone/>
              <a:defRPr sz="1800">
                <a:solidFill>
                  <a:schemeClr val="bg1"/>
                </a:solidFill>
              </a:defRPr>
            </a:lvl1pPr>
            <a:lvl2pPr>
              <a:defRPr sz="1600"/>
            </a:lvl2pPr>
            <a:lvl3pPr>
              <a:defRPr sz="14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85191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FIS-GCA-Horizontal full image- footer overla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202622"/>
            <a:ext cx="4191000" cy="857250"/>
          </a:xfrm>
        </p:spPr>
        <p:txBody>
          <a:bodyPr>
            <a:noAutofit/>
          </a:bodyPr>
          <a:lstStyle>
            <a:lvl1pPr>
              <a:defRPr sz="3200"/>
            </a:lvl1pPr>
          </a:lstStyle>
          <a:p>
            <a:pPr algn="l"/>
            <a:r>
              <a:rPr lang="en-US" dirty="0">
                <a:solidFill>
                  <a:schemeClr val="accent1">
                    <a:lumMod val="50000"/>
                  </a:schemeClr>
                </a:solidFill>
              </a:rPr>
              <a:t>Title</a:t>
            </a:r>
          </a:p>
        </p:txBody>
      </p:sp>
      <p:pic>
        <p:nvPicPr>
          <p:cNvPr id="6"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8" name="Text Placeholder 8"/>
          <p:cNvSpPr>
            <a:spLocks noGrp="1"/>
          </p:cNvSpPr>
          <p:nvPr>
            <p:ph type="body" sz="half" idx="2"/>
          </p:nvPr>
        </p:nvSpPr>
        <p:spPr>
          <a:xfrm>
            <a:off x="228600" y="4705351"/>
            <a:ext cx="5943600" cy="381000"/>
          </a:xfrm>
        </p:spPr>
        <p:txBody>
          <a:bodyPr>
            <a:noAutofit/>
          </a:bodyPr>
          <a:lstStyle>
            <a:lvl1pPr>
              <a:defRPr sz="1800"/>
            </a:lvl1pPr>
          </a:lstStyle>
          <a:p>
            <a:pPr lvl="0"/>
            <a:r>
              <a:rPr lang="en-US">
                <a:solidFill>
                  <a:srgbClr val="002D73"/>
                </a:solidFill>
              </a:rPr>
              <a:t>Click to edit Master text styles</a:t>
            </a:r>
          </a:p>
        </p:txBody>
      </p:sp>
      <p:pic>
        <p:nvPicPr>
          <p:cNvPr id="5"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3" name="Picture Placeholder 2"/>
          <p:cNvSpPr>
            <a:spLocks noGrp="1"/>
          </p:cNvSpPr>
          <p:nvPr>
            <p:ph type="pic" sz="quarter" idx="10"/>
          </p:nvPr>
        </p:nvSpPr>
        <p:spPr>
          <a:xfrm>
            <a:off x="0" y="0"/>
            <a:ext cx="9144000" cy="4629150"/>
          </a:xfrm>
        </p:spPr>
        <p:txBody>
          <a:bodyPr/>
          <a:lstStyle/>
          <a:p>
            <a:r>
              <a:rPr lang="en-US"/>
              <a:t>Click icon to add picture</a:t>
            </a:r>
          </a:p>
        </p:txBody>
      </p:sp>
      <p:sp>
        <p:nvSpPr>
          <p:cNvPr id="11" name="Title 4"/>
          <p:cNvSpPr txBox="1">
            <a:spLocks/>
          </p:cNvSpPr>
          <p:nvPr userDrawn="1"/>
        </p:nvSpPr>
        <p:spPr>
          <a:xfrm>
            <a:off x="76200" y="4705350"/>
            <a:ext cx="7620000"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93156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FIS-GCA-Photo Color Box with text">
    <p:spTree>
      <p:nvGrpSpPr>
        <p:cNvPr id="1" name=""/>
        <p:cNvGrpSpPr/>
        <p:nvPr/>
      </p:nvGrpSpPr>
      <p:grpSpPr>
        <a:xfrm>
          <a:off x="0" y="0"/>
          <a:ext cx="0" cy="0"/>
          <a:chOff x="0" y="0"/>
          <a:chExt cx="0" cy="0"/>
        </a:xfrm>
      </p:grpSpPr>
      <p:sp>
        <p:nvSpPr>
          <p:cNvPr id="13" name="Picture Placeholder 12"/>
          <p:cNvSpPr>
            <a:spLocks noGrp="1"/>
          </p:cNvSpPr>
          <p:nvPr>
            <p:ph type="pic" sz="quarter" idx="12"/>
          </p:nvPr>
        </p:nvSpPr>
        <p:spPr>
          <a:xfrm>
            <a:off x="0" y="0"/>
            <a:ext cx="9144000" cy="4629150"/>
          </a:xfrm>
        </p:spPr>
        <p:txBody>
          <a:bodyPr/>
          <a:lstStyle/>
          <a:p>
            <a:r>
              <a:rPr lang="en-US"/>
              <a:t>Click icon to add picture</a:t>
            </a:r>
          </a:p>
        </p:txBody>
      </p:sp>
      <p:sp>
        <p:nvSpPr>
          <p:cNvPr id="12" name="Title 1"/>
          <p:cNvSpPr>
            <a:spLocks noGrp="1"/>
          </p:cNvSpPr>
          <p:nvPr>
            <p:ph type="title" hasCustomPrompt="1"/>
          </p:nvPr>
        </p:nvSpPr>
        <p:spPr>
          <a:xfrm>
            <a:off x="457200" y="205979"/>
            <a:ext cx="8229600" cy="857250"/>
          </a:xfrm>
        </p:spPr>
        <p:txBody>
          <a:bodyPr/>
          <a:lstStyle>
            <a:lvl1pPr>
              <a:defRPr/>
            </a:lvl1pPr>
          </a:lstStyle>
          <a:p>
            <a:pPr algn="l"/>
            <a:r>
              <a:rPr lang="en-US" dirty="0">
                <a:solidFill>
                  <a:schemeClr val="accent1">
                    <a:lumMod val="50000"/>
                  </a:schemeClr>
                </a:solidFill>
              </a:rPr>
              <a:t>Title</a:t>
            </a:r>
          </a:p>
        </p:txBody>
      </p:sp>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31250" b="31250"/>
          <a:stretch/>
        </p:blipFill>
        <p:spPr>
          <a:xfrm>
            <a:off x="0" y="0"/>
            <a:ext cx="9144000" cy="5143500"/>
          </a:xfrm>
          <a:prstGeom prst="rect">
            <a:avLst/>
          </a:prstGeom>
        </p:spPr>
      </p:pic>
      <p:sp>
        <p:nvSpPr>
          <p:cNvPr id="6" name="Rectangle 5"/>
          <p:cNvSpPr/>
          <p:nvPr/>
        </p:nvSpPr>
        <p:spPr>
          <a:xfrm>
            <a:off x="457200" y="-95250"/>
            <a:ext cx="1981202" cy="2743200"/>
          </a:xfrm>
          <a:prstGeom prst="rect">
            <a:avLst/>
          </a:prstGeom>
          <a:solidFill>
            <a:srgbClr val="EB0029">
              <a:alpha val="65098"/>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15" name="Picture Placeholder 14"/>
          <p:cNvSpPr>
            <a:spLocks noGrp="1"/>
          </p:cNvSpPr>
          <p:nvPr>
            <p:ph type="pic" sz="quarter" idx="13"/>
          </p:nvPr>
        </p:nvSpPr>
        <p:spPr>
          <a:xfrm>
            <a:off x="0" y="0"/>
            <a:ext cx="9144000" cy="4629150"/>
          </a:xfrm>
        </p:spPr>
        <p:txBody>
          <a:bodyPr/>
          <a:lstStyle>
            <a:lvl1pPr marL="0" indent="0" algn="ctr">
              <a:buNone/>
              <a:defRPr/>
            </a:lvl1pPr>
          </a:lstStyle>
          <a:p>
            <a:r>
              <a:rPr lang="en-US"/>
              <a:t>Click icon to add picture</a:t>
            </a:r>
          </a:p>
        </p:txBody>
      </p:sp>
      <p:sp>
        <p:nvSpPr>
          <p:cNvPr id="10" name="Rectangle 9"/>
          <p:cNvSpPr/>
          <p:nvPr userDrawn="1"/>
        </p:nvSpPr>
        <p:spPr>
          <a:xfrm>
            <a:off x="457200" y="-95250"/>
            <a:ext cx="1981202" cy="2743200"/>
          </a:xfrm>
          <a:prstGeom prst="rect">
            <a:avLst/>
          </a:prstGeom>
          <a:solidFill>
            <a:schemeClr val="accent5">
              <a:alpha val="65098"/>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16" name="Title 4"/>
          <p:cNvSpPr txBox="1">
            <a:spLocks/>
          </p:cNvSpPr>
          <p:nvPr userDrawn="1"/>
        </p:nvSpPr>
        <p:spPr>
          <a:xfrm>
            <a:off x="76200" y="4705350"/>
            <a:ext cx="7620000" cy="381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59436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FIS-Text Conten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200150"/>
            <a:ext cx="8382000" cy="3352800"/>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381000" y="205978"/>
            <a:ext cx="8305800" cy="85725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294960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FIS-Section Header with bullets VFIS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4800" y="-247650"/>
            <a:ext cx="1450851" cy="3578563"/>
          </a:xfrm>
          <a:prstGeom prst="rect">
            <a:avLst/>
          </a:prstGeom>
          <a:noFill/>
          <a:ln>
            <a:noFill/>
          </a:ln>
        </p:spPr>
      </p:pic>
      <p:sp>
        <p:nvSpPr>
          <p:cNvPr id="5" name="Content Placeholder 2"/>
          <p:cNvSpPr>
            <a:spLocks noGrp="1"/>
          </p:cNvSpPr>
          <p:nvPr>
            <p:ph sz="quarter" idx="10"/>
          </p:nvPr>
        </p:nvSpPr>
        <p:spPr>
          <a:xfrm>
            <a:off x="381000" y="1200150"/>
            <a:ext cx="7696200" cy="3352800"/>
          </a:xfrm>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81000" y="205978"/>
            <a:ext cx="8305800" cy="85725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4282866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FIS-Content and Verticle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0231" y="0"/>
            <a:ext cx="3857625" cy="51435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999073" y="-132021"/>
            <a:ext cx="1118725" cy="2765152"/>
          </a:xfrm>
          <a:prstGeom prst="rect">
            <a:avLst/>
          </a:prstGeom>
        </p:spPr>
      </p:pic>
      <p:pic>
        <p:nvPicPr>
          <p:cNvPr id="15" name="Picture 14"/>
          <p:cNvPicPr>
            <a:picLocks noChangeAspect="1"/>
          </p:cNvPicPr>
          <p:nvPr userDrawn="1"/>
        </p:nvPicPr>
        <p:blipFill rotWithShape="1">
          <a:blip r:embed="rId4"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7" name="Content Placeholder 2"/>
          <p:cNvSpPr>
            <a:spLocks noGrp="1"/>
          </p:cNvSpPr>
          <p:nvPr>
            <p:ph sz="quarter" idx="10"/>
          </p:nvPr>
        </p:nvSpPr>
        <p:spPr>
          <a:xfrm>
            <a:off x="381000" y="1200150"/>
            <a:ext cx="4613945" cy="3352800"/>
          </a:xfrm>
        </p:spPr>
        <p:txBody>
          <a:bodyPr>
            <a:normAutofit/>
          </a:bodyPr>
          <a:lstStyle>
            <a:lvl1pPr>
              <a:defRPr sz="2400">
                <a:solidFill>
                  <a:schemeClr val="bg2">
                    <a:lumMod val="10000"/>
                  </a:schemeClr>
                </a:solidFill>
              </a:defRPr>
            </a:lvl1pPr>
            <a:lvl2pPr>
              <a:defRPr sz="2000">
                <a:solidFill>
                  <a:schemeClr val="bg2">
                    <a:lumMod val="10000"/>
                  </a:schemeClr>
                </a:solidFill>
              </a:defRPr>
            </a:lvl2pPr>
            <a:lvl3pPr>
              <a:defRPr sz="1800">
                <a:solidFill>
                  <a:schemeClr val="bg2">
                    <a:lumMod val="10000"/>
                  </a:schemeClr>
                </a:solidFill>
              </a:defRPr>
            </a:lvl3pPr>
            <a:lvl4pPr>
              <a:defRPr sz="1600">
                <a:solidFill>
                  <a:schemeClr val="bg2">
                    <a:lumMod val="10000"/>
                  </a:schemeClr>
                </a:solidFill>
              </a:defRPr>
            </a:lvl4pPr>
            <a:lvl5pPr>
              <a:defRPr sz="1600">
                <a:solidFill>
                  <a:schemeClr val="bg2">
                    <a:lumMod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1"/>
          </p:nvPr>
        </p:nvSpPr>
        <p:spPr>
          <a:xfrm>
            <a:off x="5075963" y="0"/>
            <a:ext cx="4068037" cy="4629150"/>
          </a:xfrm>
        </p:spPr>
        <p:txBody>
          <a:bodyPr/>
          <a:lstStyle/>
          <a:p>
            <a:r>
              <a:rPr lang="en-US"/>
              <a:t>Click icon to add picture</a:t>
            </a:r>
          </a:p>
        </p:txBody>
      </p:sp>
      <p:sp>
        <p:nvSpPr>
          <p:cNvPr id="4" name="Title 3"/>
          <p:cNvSpPr>
            <a:spLocks noGrp="1"/>
          </p:cNvSpPr>
          <p:nvPr>
            <p:ph type="title" hasCustomPrompt="1"/>
          </p:nvPr>
        </p:nvSpPr>
        <p:spPr>
          <a:xfrm>
            <a:off x="381000" y="209550"/>
            <a:ext cx="4618073" cy="857250"/>
          </a:xfrm>
        </p:spPr>
        <p:txBody>
          <a:bodyPr>
            <a:normAutofit/>
          </a:bodyPr>
          <a:lstStyle>
            <a:lvl1pPr algn="l">
              <a:defRPr sz="3600" baseline="0"/>
            </a:lvl1pPr>
          </a:lstStyle>
          <a:p>
            <a:r>
              <a:rPr lang="en-US" dirty="0"/>
              <a:t>Click to Edit</a:t>
            </a:r>
          </a:p>
        </p:txBody>
      </p:sp>
    </p:spTree>
    <p:extLst>
      <p:ext uri="{BB962C8B-B14F-4D97-AF65-F5344CB8AC3E}">
        <p14:creationId xmlns:p14="http://schemas.microsoft.com/office/powerpoint/2010/main" val="404697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FIS-Horizontal full image- footer overlay">
    <p:spTree>
      <p:nvGrpSpPr>
        <p:cNvPr id="1" name=""/>
        <p:cNvGrpSpPr/>
        <p:nvPr/>
      </p:nvGrpSpPr>
      <p:grpSpPr>
        <a:xfrm>
          <a:off x="0" y="0"/>
          <a:ext cx="0" cy="0"/>
          <a:chOff x="0" y="0"/>
          <a:chExt cx="0" cy="0"/>
        </a:xfrm>
      </p:grpSpPr>
      <p:pic>
        <p:nvPicPr>
          <p:cNvPr id="6"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4" name="Picture Placeholder 3"/>
          <p:cNvSpPr>
            <a:spLocks noGrp="1"/>
          </p:cNvSpPr>
          <p:nvPr>
            <p:ph type="pic" sz="quarter" idx="10"/>
          </p:nvPr>
        </p:nvSpPr>
        <p:spPr>
          <a:xfrm>
            <a:off x="0" y="0"/>
            <a:ext cx="9144000" cy="4629150"/>
          </a:xfrm>
        </p:spPr>
        <p:txBody>
          <a:bodyPr/>
          <a:lstStyle/>
          <a:p>
            <a:r>
              <a:rPr lang="en-US"/>
              <a:t>Click icon to add picture</a:t>
            </a:r>
          </a:p>
        </p:txBody>
      </p:sp>
      <p:sp>
        <p:nvSpPr>
          <p:cNvPr id="5" name="Title 4"/>
          <p:cNvSpPr>
            <a:spLocks noGrp="1"/>
          </p:cNvSpPr>
          <p:nvPr>
            <p:ph type="title"/>
          </p:nvPr>
        </p:nvSpPr>
        <p:spPr>
          <a:xfrm>
            <a:off x="76200" y="4705350"/>
            <a:ext cx="7620000" cy="381000"/>
          </a:xfrm>
        </p:spPr>
        <p:txBody>
          <a:bodyPr>
            <a:noAutofit/>
          </a:bodyPr>
          <a:lstStyle>
            <a:lvl1pPr algn="l">
              <a:defRPr sz="2000"/>
            </a:lvl1pPr>
          </a:lstStyle>
          <a:p>
            <a:r>
              <a:rPr lang="en-US"/>
              <a:t>Click to edit Master title style</a:t>
            </a:r>
          </a:p>
        </p:txBody>
      </p:sp>
    </p:spTree>
    <p:extLst>
      <p:ext uri="{BB962C8B-B14F-4D97-AF65-F5344CB8AC3E}">
        <p14:creationId xmlns:p14="http://schemas.microsoft.com/office/powerpoint/2010/main" val="2931567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FIS-Photo Color Box with text">
    <p:spTree>
      <p:nvGrpSpPr>
        <p:cNvPr id="1" name=""/>
        <p:cNvGrpSpPr/>
        <p:nvPr/>
      </p:nvGrpSpPr>
      <p:grpSpPr>
        <a:xfrm>
          <a:off x="0" y="0"/>
          <a:ext cx="0" cy="0"/>
          <a:chOff x="0" y="0"/>
          <a:chExt cx="0" cy="0"/>
        </a:xfrm>
      </p:grpSpPr>
      <p:pic>
        <p:nvPicPr>
          <p:cNvPr id="5" name="Picture Placeholder 4"/>
          <p:cNvPicPr>
            <a:picLocks noChangeAspect="1"/>
          </p:cNvPicPr>
          <p:nvPr userDrawn="1"/>
        </p:nvPicPr>
        <p:blipFill rotWithShape="1">
          <a:blip r:embed="rId2" cstate="print">
            <a:extLst>
              <a:ext uri="{28A0092B-C50C-407E-A947-70E740481C1C}">
                <a14:useLocalDpi xmlns:a14="http://schemas.microsoft.com/office/drawing/2010/main" val="0"/>
              </a:ext>
            </a:extLst>
          </a:blip>
          <a:srcRect t="31250" b="31250"/>
          <a:stretch/>
        </p:blipFill>
        <p:spPr>
          <a:xfrm>
            <a:off x="0" y="0"/>
            <a:ext cx="9144000" cy="51435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8" name="Picture Placeholder 14"/>
          <p:cNvSpPr>
            <a:spLocks noGrp="1"/>
          </p:cNvSpPr>
          <p:nvPr>
            <p:ph type="pic" sz="quarter" idx="13"/>
          </p:nvPr>
        </p:nvSpPr>
        <p:spPr>
          <a:xfrm>
            <a:off x="-4549" y="33266"/>
            <a:ext cx="9144000" cy="4629150"/>
          </a:xfrm>
        </p:spPr>
        <p:txBody>
          <a:bodyPr/>
          <a:lstStyle>
            <a:lvl1pPr marL="0" indent="0" algn="ctr">
              <a:buNone/>
              <a:defRPr/>
            </a:lvl1pPr>
          </a:lstStyle>
          <a:p>
            <a:r>
              <a:rPr lang="en-US"/>
              <a:t>Click icon to add picture</a:t>
            </a:r>
          </a:p>
        </p:txBody>
      </p:sp>
      <p:sp>
        <p:nvSpPr>
          <p:cNvPr id="10" name="Rectangle 9"/>
          <p:cNvSpPr/>
          <p:nvPr userDrawn="1"/>
        </p:nvSpPr>
        <p:spPr>
          <a:xfrm>
            <a:off x="457200" y="-95250"/>
            <a:ext cx="1981202" cy="2743200"/>
          </a:xfrm>
          <a:prstGeom prst="rect">
            <a:avLst/>
          </a:prstGeom>
          <a:solidFill>
            <a:schemeClr val="accent5">
              <a:alpha val="65098"/>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p:cNvSpPr>
            <a:spLocks noGrp="1"/>
          </p:cNvSpPr>
          <p:nvPr>
            <p:ph type="body" sz="quarter" idx="11"/>
          </p:nvPr>
        </p:nvSpPr>
        <p:spPr>
          <a:xfrm>
            <a:off x="571501" y="133350"/>
            <a:ext cx="1752600" cy="2362200"/>
          </a:xfrm>
        </p:spPr>
        <p:txBody>
          <a:bodyPr>
            <a:no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2" name="Title 4"/>
          <p:cNvSpPr>
            <a:spLocks noGrp="1"/>
          </p:cNvSpPr>
          <p:nvPr>
            <p:ph type="title"/>
          </p:nvPr>
        </p:nvSpPr>
        <p:spPr>
          <a:xfrm>
            <a:off x="76200" y="4705350"/>
            <a:ext cx="7620000" cy="381000"/>
          </a:xfrm>
        </p:spPr>
        <p:txBody>
          <a:bodyPr>
            <a:noAutofit/>
          </a:bodyPr>
          <a:lstStyle>
            <a:lvl1pPr algn="l">
              <a:defRPr sz="2000"/>
            </a:lvl1pPr>
          </a:lstStyle>
          <a:p>
            <a:r>
              <a:rPr lang="en-US"/>
              <a:t>Click to edit Master title style</a:t>
            </a:r>
          </a:p>
        </p:txBody>
      </p:sp>
    </p:spTree>
    <p:extLst>
      <p:ext uri="{BB962C8B-B14F-4D97-AF65-F5344CB8AC3E}">
        <p14:creationId xmlns:p14="http://schemas.microsoft.com/office/powerpoint/2010/main" val="1594360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FIS-Graphs-Content with Caption">
    <p:spTree>
      <p:nvGrpSpPr>
        <p:cNvPr id="1" name=""/>
        <p:cNvGrpSpPr/>
        <p:nvPr/>
      </p:nvGrpSpPr>
      <p:grpSpPr>
        <a:xfrm>
          <a:off x="0" y="0"/>
          <a:ext cx="0" cy="0"/>
          <a:chOff x="0" y="0"/>
          <a:chExt cx="0" cy="0"/>
        </a:xfrm>
      </p:grpSpPr>
      <p:graphicFrame>
        <p:nvGraphicFramePr>
          <p:cNvPr id="9" name="Content Placeholder 4"/>
          <p:cNvGraphicFramePr>
            <a:graphicFrameLocks/>
          </p:cNvGraphicFramePr>
          <p:nvPr userDrawn="1">
            <p:extLst>
              <p:ext uri="{D42A27DB-BD31-4B8C-83A1-F6EECF244321}">
                <p14:modId xmlns:p14="http://schemas.microsoft.com/office/powerpoint/2010/main" val="1773531543"/>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p:cNvGraphicFramePr>
            <a:graphicFrameLocks/>
          </p:cNvGraphicFramePr>
          <p:nvPr userDrawn="1">
            <p:extLst>
              <p:ext uri="{D42A27DB-BD31-4B8C-83A1-F6EECF244321}">
                <p14:modId xmlns:p14="http://schemas.microsoft.com/office/powerpoint/2010/main" val="3353833563"/>
              </p:ext>
            </p:extLst>
          </p:nvPr>
        </p:nvGraphicFramePr>
        <p:xfrm>
          <a:off x="4648200" y="1200150"/>
          <a:ext cx="4038600" cy="33940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89428"/>
          <a:stretch/>
        </p:blipFill>
        <p:spPr>
          <a:xfrm>
            <a:off x="10482" y="4599709"/>
            <a:ext cx="9133518" cy="543791"/>
          </a:xfrm>
          <a:prstGeom prst="rect">
            <a:avLst/>
          </a:prstGeom>
        </p:spPr>
      </p:pic>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5925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Vertical Text">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1" b="49999"/>
          <a:stretch/>
        </p:blipFill>
        <p:spPr>
          <a:xfrm>
            <a:off x="0" y="5022664"/>
            <a:ext cx="9144000" cy="120836"/>
          </a:xfrm>
          <a:prstGeom prst="rect">
            <a:avLst/>
          </a:prstGeom>
        </p:spPr>
      </p:pic>
    </p:spTree>
    <p:extLst>
      <p:ext uri="{BB962C8B-B14F-4D97-AF65-F5344CB8AC3E}">
        <p14:creationId xmlns:p14="http://schemas.microsoft.com/office/powerpoint/2010/main" val="2878182346"/>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28750"/>
            <a:ext cx="8229600" cy="3165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21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205979"/>
            <a:ext cx="8229600" cy="857250"/>
          </a:xfrm>
        </p:spPr>
        <p:txBody>
          <a:bodyPr/>
          <a:lstStyle/>
          <a:p>
            <a:pPr algn="l"/>
            <a:r>
              <a:rPr lang="en-US" dirty="0">
                <a:solidFill>
                  <a:schemeClr val="accent1">
                    <a:lumMod val="50000"/>
                  </a:schemeClr>
                </a:solidFill>
              </a:rPr>
              <a:t>Click to edit Master title style</a:t>
            </a:r>
          </a:p>
        </p:txBody>
      </p:sp>
      <p:sp>
        <p:nvSpPr>
          <p:cNvPr id="4" name="Content Placeholder 2"/>
          <p:cNvSpPr>
            <a:spLocks noGrp="1"/>
          </p:cNvSpPr>
          <p:nvPr>
            <p:ph idx="1"/>
          </p:nvPr>
        </p:nvSpPr>
        <p:spPr>
          <a:xfrm>
            <a:off x="457200" y="1276351"/>
            <a:ext cx="8229600" cy="3200400"/>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dirty="0">
                <a:solidFill>
                  <a:schemeClr val="bg2">
                    <a:lumMod val="25000"/>
                  </a:schemeClr>
                </a:solidFill>
              </a:rPr>
              <a:t>Click to edit Master text styles</a:t>
            </a:r>
          </a:p>
          <a:p>
            <a:pPr lvl="1"/>
            <a:r>
              <a:rPr lang="en-US" sz="2000" dirty="0">
                <a:solidFill>
                  <a:schemeClr val="bg2">
                    <a:lumMod val="25000"/>
                  </a:schemeClr>
                </a:solidFill>
              </a:rPr>
              <a:t>Second level</a:t>
            </a:r>
          </a:p>
          <a:p>
            <a:pPr lvl="2"/>
            <a:r>
              <a:rPr lang="en-US" sz="2000" dirty="0">
                <a:solidFill>
                  <a:schemeClr val="bg2">
                    <a:lumMod val="25000"/>
                  </a:schemeClr>
                </a:solidFill>
              </a:rPr>
              <a:t>Third level</a:t>
            </a:r>
          </a:p>
          <a:p>
            <a:pPr lvl="3"/>
            <a:r>
              <a:rPr lang="en-US" sz="2000" dirty="0">
                <a:solidFill>
                  <a:schemeClr val="bg2">
                    <a:lumMod val="25000"/>
                  </a:schemeClr>
                </a:solidFill>
              </a:rPr>
              <a:t>Fourth level</a:t>
            </a:r>
          </a:p>
          <a:p>
            <a:pPr lvl="4"/>
            <a:r>
              <a:rPr lang="en-US" sz="2000" dirty="0">
                <a:solidFill>
                  <a:schemeClr val="bg2">
                    <a:lumMod val="25000"/>
                  </a:schemeClr>
                </a:solidFill>
              </a:rPr>
              <a:t>Fifth level</a:t>
            </a:r>
          </a:p>
        </p:txBody>
      </p:sp>
    </p:spTree>
    <p:extLst>
      <p:ext uri="{BB962C8B-B14F-4D97-AF65-F5344CB8AC3E}">
        <p14:creationId xmlns:p14="http://schemas.microsoft.com/office/powerpoint/2010/main" val="3294960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6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380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4295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533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24400" y="1749029"/>
            <a:ext cx="4038600" cy="1639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24400" y="3502819"/>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55148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74295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533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15960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6956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742950"/>
            <a:ext cx="8229600"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3064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742950"/>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533400" y="1749028"/>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724400" y="1749028"/>
            <a:ext cx="4038600" cy="3394472"/>
          </a:xfrm>
        </p:spPr>
        <p:txBody>
          <a:bodyPr/>
          <a:lstStyle/>
          <a:p>
            <a:pPr lvl="0"/>
            <a:r>
              <a:rPr lang="en-US" noProof="0"/>
              <a:t>Click icon to add clip art</a:t>
            </a:r>
          </a:p>
        </p:txBody>
      </p:sp>
    </p:spTree>
    <p:extLst>
      <p:ext uri="{BB962C8B-B14F-4D97-AF65-F5344CB8AC3E}">
        <p14:creationId xmlns:p14="http://schemas.microsoft.com/office/powerpoint/2010/main" val="58252667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548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217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57200" y="205979"/>
            <a:ext cx="8229600" cy="857250"/>
          </a:xfrm>
        </p:spPr>
        <p:txBody>
          <a:bodyPr/>
          <a:lstStyle/>
          <a:p>
            <a:pPr algn="l"/>
            <a:r>
              <a:rPr lang="en-US" dirty="0">
                <a:solidFill>
                  <a:schemeClr val="accent1">
                    <a:lumMod val="50000"/>
                  </a:schemeClr>
                </a:solidFill>
              </a:rPr>
              <a:t>Click to edit Master title style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67700"/>
            <a:ext cx="1450851" cy="3578563"/>
          </a:xfrm>
          <a:prstGeom prst="rect">
            <a:avLst/>
          </a:prstGeom>
          <a:noFill/>
          <a:ln>
            <a:noFill/>
          </a:ln>
        </p:spPr>
      </p:pic>
      <p:sp>
        <p:nvSpPr>
          <p:cNvPr id="5" name="Content Placeholder 2"/>
          <p:cNvSpPr>
            <a:spLocks noGrp="1"/>
          </p:cNvSpPr>
          <p:nvPr>
            <p:ph idx="1"/>
          </p:nvPr>
        </p:nvSpPr>
        <p:spPr>
          <a:xfrm>
            <a:off x="457200" y="1276350"/>
            <a:ext cx="7543800" cy="3323359"/>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dirty="0">
                <a:solidFill>
                  <a:schemeClr val="bg2">
                    <a:lumMod val="25000"/>
                  </a:schemeClr>
                </a:solidFill>
              </a:rPr>
              <a:t>Click to edit Master text styles</a:t>
            </a:r>
          </a:p>
          <a:p>
            <a:pPr lvl="1"/>
            <a:r>
              <a:rPr lang="en-US" sz="2000" dirty="0">
                <a:solidFill>
                  <a:schemeClr val="bg2">
                    <a:lumMod val="25000"/>
                  </a:schemeClr>
                </a:solidFill>
              </a:rPr>
              <a:t>Second level</a:t>
            </a:r>
          </a:p>
          <a:p>
            <a:pPr lvl="2"/>
            <a:r>
              <a:rPr lang="en-US" sz="2000" dirty="0">
                <a:solidFill>
                  <a:schemeClr val="bg2">
                    <a:lumMod val="25000"/>
                  </a:schemeClr>
                </a:solidFill>
              </a:rPr>
              <a:t>Third level</a:t>
            </a:r>
          </a:p>
          <a:p>
            <a:pPr lvl="3"/>
            <a:r>
              <a:rPr lang="en-US" sz="2000" dirty="0">
                <a:solidFill>
                  <a:schemeClr val="bg2">
                    <a:lumMod val="25000"/>
                  </a:schemeClr>
                </a:solidFill>
              </a:rPr>
              <a:t>Fourth level</a:t>
            </a:r>
          </a:p>
          <a:p>
            <a:pPr lvl="4"/>
            <a:r>
              <a:rPr lang="en-US" sz="2000" dirty="0">
                <a:solidFill>
                  <a:schemeClr val="bg2">
                    <a:lumMod val="25000"/>
                  </a:schemeClr>
                </a:solidFill>
              </a:rPr>
              <a:t>Fifth level</a:t>
            </a:r>
          </a:p>
        </p:txBody>
      </p:sp>
    </p:spTree>
    <p:extLst>
      <p:ext uri="{BB962C8B-B14F-4D97-AF65-F5344CB8AC3E}">
        <p14:creationId xmlns:p14="http://schemas.microsoft.com/office/powerpoint/2010/main" val="4282866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57200" y="205979"/>
            <a:ext cx="8229600" cy="857250"/>
          </a:xfrm>
        </p:spPr>
        <p:txBody>
          <a:bodyPr/>
          <a:lstStyle/>
          <a:p>
            <a:pPr algn="l"/>
            <a:r>
              <a:rPr lang="en-US">
                <a:solidFill>
                  <a:schemeClr val="accent1">
                    <a:lumMod val="50000"/>
                  </a:schemeClr>
                </a:solidFill>
              </a:rPr>
              <a:t>Click to edit Master title style</a:t>
            </a:r>
            <a:endParaRPr lang="en-US" dirty="0">
              <a:solidFill>
                <a:schemeClr val="accent1">
                  <a:lumMod val="5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0" y="-167700"/>
            <a:ext cx="1450851" cy="3578563"/>
          </a:xfrm>
          <a:prstGeom prst="rect">
            <a:avLst/>
          </a:prstGeom>
          <a:noFill/>
          <a:ln>
            <a:noFill/>
          </a:ln>
        </p:spPr>
      </p:pic>
      <p:sp>
        <p:nvSpPr>
          <p:cNvPr id="5" name="Content Placeholder 2"/>
          <p:cNvSpPr>
            <a:spLocks noGrp="1"/>
          </p:cNvSpPr>
          <p:nvPr>
            <p:ph idx="1"/>
          </p:nvPr>
        </p:nvSpPr>
        <p:spPr>
          <a:xfrm>
            <a:off x="457200" y="1276350"/>
            <a:ext cx="7543800" cy="3323359"/>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a:solidFill>
                  <a:schemeClr val="bg2">
                    <a:lumMod val="25000"/>
                  </a:schemeClr>
                </a:solidFill>
              </a:rPr>
              <a:t>Click to edit Master text styles</a:t>
            </a:r>
          </a:p>
          <a:p>
            <a:pPr lvl="1"/>
            <a:r>
              <a:rPr lang="en-US" sz="2000">
                <a:solidFill>
                  <a:schemeClr val="bg2">
                    <a:lumMod val="25000"/>
                  </a:schemeClr>
                </a:solidFill>
              </a:rPr>
              <a:t>Second level</a:t>
            </a:r>
          </a:p>
          <a:p>
            <a:pPr lvl="2"/>
            <a:r>
              <a:rPr lang="en-US" sz="2000">
                <a:solidFill>
                  <a:schemeClr val="bg2">
                    <a:lumMod val="25000"/>
                  </a:schemeClr>
                </a:solidFill>
              </a:rPr>
              <a:t>Third level</a:t>
            </a:r>
          </a:p>
          <a:p>
            <a:pPr lvl="3"/>
            <a:r>
              <a:rPr lang="en-US" sz="2000">
                <a:solidFill>
                  <a:schemeClr val="bg2">
                    <a:lumMod val="25000"/>
                  </a:schemeClr>
                </a:solidFill>
              </a:rPr>
              <a:t>Fourth level</a:t>
            </a:r>
          </a:p>
          <a:p>
            <a:pPr lvl="4"/>
            <a:r>
              <a:rPr lang="en-US" sz="2000">
                <a:solidFill>
                  <a:schemeClr val="bg2">
                    <a:lumMod val="25000"/>
                  </a:schemeClr>
                </a:solidFill>
              </a:rPr>
              <a:t>Fifth level</a:t>
            </a:r>
            <a:endParaRPr lang="en-US" sz="2000" dirty="0">
              <a:solidFill>
                <a:schemeClr val="bg2">
                  <a:lumMod val="25000"/>
                </a:schemeClr>
              </a:solidFill>
            </a:endParaRPr>
          </a:p>
        </p:txBody>
      </p:sp>
    </p:spTree>
    <p:extLst>
      <p:ext uri="{BB962C8B-B14F-4D97-AF65-F5344CB8AC3E}">
        <p14:creationId xmlns:p14="http://schemas.microsoft.com/office/powerpoint/2010/main" val="70735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0231" y="0"/>
            <a:ext cx="4043769" cy="5143500"/>
          </a:xfrm>
          <a:prstGeom prst="rect">
            <a:avLst/>
          </a:prstGeom>
        </p:spPr>
      </p:pic>
      <p:sp>
        <p:nvSpPr>
          <p:cNvPr id="11" name="Title 1"/>
          <p:cNvSpPr>
            <a:spLocks noGrp="1"/>
          </p:cNvSpPr>
          <p:nvPr>
            <p:ph type="title" hasCustomPrompt="1"/>
          </p:nvPr>
        </p:nvSpPr>
        <p:spPr>
          <a:xfrm>
            <a:off x="457200" y="202622"/>
            <a:ext cx="4191000" cy="616528"/>
          </a:xfrm>
        </p:spPr>
        <p:txBody>
          <a:bodyPr>
            <a:noAutofit/>
          </a:bodyPr>
          <a:lstStyle>
            <a:lvl1pPr>
              <a:defRPr sz="3200"/>
            </a:lvl1pPr>
          </a:lstStyle>
          <a:p>
            <a:pPr algn="l"/>
            <a:r>
              <a:rPr lang="en-US" dirty="0">
                <a:solidFill>
                  <a:schemeClr val="accent1">
                    <a:lumMod val="50000"/>
                  </a:schemeClr>
                </a:solidFill>
              </a:rPr>
              <a:t>Click to edit title style</a:t>
            </a:r>
          </a:p>
        </p:txBody>
      </p:sp>
      <p:sp>
        <p:nvSpPr>
          <p:cNvPr id="12" name="Content Placeholder 2"/>
          <p:cNvSpPr>
            <a:spLocks noGrp="1"/>
          </p:cNvSpPr>
          <p:nvPr>
            <p:ph idx="1"/>
          </p:nvPr>
        </p:nvSpPr>
        <p:spPr>
          <a:xfrm>
            <a:off x="457200" y="895350"/>
            <a:ext cx="3810000" cy="3704359"/>
          </a:xfrm>
        </p:spPr>
        <p:txBody>
          <a:bodyPr>
            <a:noAutofit/>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sz="2000">
                <a:solidFill>
                  <a:schemeClr val="bg2">
                    <a:lumMod val="25000"/>
                  </a:schemeClr>
                </a:solidFill>
              </a:rPr>
              <a:t>Click to edit Master text styles</a:t>
            </a:r>
          </a:p>
          <a:p>
            <a:pPr lvl="1"/>
            <a:r>
              <a:rPr lang="en-US" sz="2000">
                <a:solidFill>
                  <a:schemeClr val="bg2">
                    <a:lumMod val="25000"/>
                  </a:schemeClr>
                </a:solidFill>
              </a:rPr>
              <a:t>Second level</a:t>
            </a:r>
          </a:p>
          <a:p>
            <a:pPr lvl="2"/>
            <a:r>
              <a:rPr lang="en-US" sz="2000">
                <a:solidFill>
                  <a:schemeClr val="bg2">
                    <a:lumMod val="25000"/>
                  </a:schemeClr>
                </a:solidFill>
              </a:rPr>
              <a:t>Third level</a:t>
            </a:r>
          </a:p>
          <a:p>
            <a:pPr lvl="3"/>
            <a:r>
              <a:rPr lang="en-US" sz="2000">
                <a:solidFill>
                  <a:schemeClr val="bg2">
                    <a:lumMod val="25000"/>
                  </a:schemeClr>
                </a:solidFill>
              </a:rPr>
              <a:t>Fourth level</a:t>
            </a:r>
          </a:p>
          <a:p>
            <a:pPr lvl="4"/>
            <a:r>
              <a:rPr lang="en-US" sz="2000">
                <a:solidFill>
                  <a:schemeClr val="bg2">
                    <a:lumMod val="25000"/>
                  </a:schemeClr>
                </a:solidFill>
              </a:rPr>
              <a:t>Fifth level</a:t>
            </a:r>
            <a:endParaRPr lang="en-US" sz="2000" dirty="0">
              <a:solidFill>
                <a:schemeClr val="bg2">
                  <a:lumMod val="25000"/>
                </a:schemeClr>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0" y="4599709"/>
            <a:ext cx="9171709" cy="54379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999073" y="-132021"/>
            <a:ext cx="1118725" cy="2765152"/>
          </a:xfrm>
          <a:prstGeom prst="rect">
            <a:avLst/>
          </a:prstGeom>
        </p:spPr>
      </p:pic>
    </p:spTree>
    <p:extLst>
      <p:ext uri="{BB962C8B-B14F-4D97-AF65-F5344CB8AC3E}">
        <p14:creationId xmlns:p14="http://schemas.microsoft.com/office/powerpoint/2010/main" val="4046975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2" y="0"/>
            <a:ext cx="9143998" cy="514349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
        <p:nvSpPr>
          <p:cNvPr id="8" name="Text Placeholder 8"/>
          <p:cNvSpPr>
            <a:spLocks noGrp="1"/>
          </p:cNvSpPr>
          <p:nvPr>
            <p:ph type="body" sz="half" idx="2"/>
          </p:nvPr>
        </p:nvSpPr>
        <p:spPr>
          <a:xfrm>
            <a:off x="76200" y="4682542"/>
            <a:ext cx="5943600" cy="381000"/>
          </a:xfrm>
        </p:spPr>
        <p:txBody>
          <a:bodyPr>
            <a:noAutofit/>
          </a:bodyPr>
          <a:lstStyle>
            <a:lvl1pPr>
              <a:defRPr sz="1800"/>
            </a:lvl1pPr>
          </a:lstStyle>
          <a:p>
            <a:pPr lvl="0"/>
            <a:r>
              <a:rPr lang="en-US">
                <a:solidFill>
                  <a:srgbClr val="002D73"/>
                </a:solidFill>
              </a:rPr>
              <a:t>Click to edit Master text styles</a:t>
            </a:r>
          </a:p>
        </p:txBody>
      </p:sp>
      <p:sp>
        <p:nvSpPr>
          <p:cNvPr id="3" name="Picture Placeholder 2"/>
          <p:cNvSpPr>
            <a:spLocks noGrp="1"/>
          </p:cNvSpPr>
          <p:nvPr>
            <p:ph type="pic" sz="quarter" idx="10"/>
          </p:nvPr>
        </p:nvSpPr>
        <p:spPr>
          <a:xfrm>
            <a:off x="0" y="0"/>
            <a:ext cx="9144000" cy="4629150"/>
          </a:xfrm>
        </p:spPr>
        <p:txBody>
          <a:bodyPr/>
          <a:lstStyle/>
          <a:p>
            <a:r>
              <a:rPr lang="en-US"/>
              <a:t>Click icon to add picture</a:t>
            </a:r>
          </a:p>
        </p:txBody>
      </p:sp>
    </p:spTree>
    <p:extLst>
      <p:ext uri="{BB962C8B-B14F-4D97-AF65-F5344CB8AC3E}">
        <p14:creationId xmlns:p14="http://schemas.microsoft.com/office/powerpoint/2010/main" val="293156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Placeholder 4"/>
          <p:cNvPicPr>
            <a:picLocks noChangeAspect="1"/>
          </p:cNvPicPr>
          <p:nvPr/>
        </p:nvPicPr>
        <p:blipFill rotWithShape="1">
          <a:blip r:embed="rId2" cstate="print">
            <a:extLst>
              <a:ext uri="{28A0092B-C50C-407E-A947-70E740481C1C}">
                <a14:useLocalDpi xmlns:a14="http://schemas.microsoft.com/office/drawing/2010/main" val="0"/>
              </a:ext>
            </a:extLst>
          </a:blip>
          <a:srcRect t="31250" b="31250"/>
          <a:stretch/>
        </p:blipFill>
        <p:spPr>
          <a:xfrm>
            <a:off x="0" y="0"/>
            <a:ext cx="9144000" cy="5143500"/>
          </a:xfrm>
          <a:prstGeom prst="rect">
            <a:avLst/>
          </a:prstGeom>
        </p:spPr>
      </p:pic>
      <p:sp>
        <p:nvSpPr>
          <p:cNvPr id="6" name="Rectangle 5"/>
          <p:cNvSpPr/>
          <p:nvPr/>
        </p:nvSpPr>
        <p:spPr>
          <a:xfrm>
            <a:off x="457200" y="-95250"/>
            <a:ext cx="1981202" cy="2743200"/>
          </a:xfrm>
          <a:prstGeom prst="rect">
            <a:avLst/>
          </a:prstGeom>
          <a:solidFill>
            <a:srgbClr val="EB0029">
              <a:alpha val="65098"/>
            </a:srgb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p:cNvSpPr>
            <a:spLocks noGrp="1"/>
          </p:cNvSpPr>
          <p:nvPr>
            <p:ph type="body" sz="half" idx="2"/>
          </p:nvPr>
        </p:nvSpPr>
        <p:spPr>
          <a:xfrm>
            <a:off x="552452" y="209550"/>
            <a:ext cx="1790698" cy="2286000"/>
          </a:xfrm>
        </p:spPr>
        <p:txBody>
          <a:bodyPr>
            <a:normAutofit/>
          </a:bodyPr>
          <a:lstStyle>
            <a:lvl1pPr marL="0" indent="0">
              <a:buNone/>
              <a:defRPr sz="1600"/>
            </a:lvl1pPr>
          </a:lstStyle>
          <a:p>
            <a:pPr lvl="0"/>
            <a:r>
              <a:rPr lang="en-US" b="1">
                <a:solidFill>
                  <a:schemeClr val="bg1"/>
                </a:solidFill>
              </a:rPr>
              <a:t>Click to edit Master text styles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9428"/>
          <a:stretch/>
        </p:blipFill>
        <p:spPr>
          <a:xfrm>
            <a:off x="-152400" y="4595191"/>
            <a:ext cx="9372600" cy="555702"/>
          </a:xfrm>
          <a:prstGeom prst="rect">
            <a:avLst/>
          </a:prstGeom>
        </p:spPr>
      </p:pic>
    </p:spTree>
    <p:extLst>
      <p:ext uri="{BB962C8B-B14F-4D97-AF65-F5344CB8AC3E}">
        <p14:creationId xmlns:p14="http://schemas.microsoft.com/office/powerpoint/2010/main" val="159436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9" name="Content Placeholder 4"/>
          <p:cNvGraphicFramePr>
            <a:graphicFrameLocks/>
          </p:cNvGraphicFramePr>
          <p:nvPr>
            <p:extLst>
              <p:ext uri="{D42A27DB-BD31-4B8C-83A1-F6EECF244321}">
                <p14:modId xmlns:p14="http://schemas.microsoft.com/office/powerpoint/2010/main" val="1773531543"/>
              </p:ext>
            </p:extLst>
          </p:nvPr>
        </p:nvGraphicFramePr>
        <p:xfrm>
          <a:off x="457200" y="1200150"/>
          <a:ext cx="4038600" cy="3394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p:cNvGraphicFramePr>
            <a:graphicFrameLocks/>
          </p:cNvGraphicFramePr>
          <p:nvPr>
            <p:extLst>
              <p:ext uri="{D42A27DB-BD31-4B8C-83A1-F6EECF244321}">
                <p14:modId xmlns:p14="http://schemas.microsoft.com/office/powerpoint/2010/main" val="3353833563"/>
              </p:ext>
            </p:extLst>
          </p:nvPr>
        </p:nvGraphicFramePr>
        <p:xfrm>
          <a:off x="4648200" y="1200150"/>
          <a:ext cx="4038600" cy="339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5925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8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002D73"/>
                </a:solidFill>
                <a:effectLst/>
                <a:uLnTx/>
                <a:uFillTx/>
                <a:latin typeface="+mn-lt"/>
                <a:ea typeface="+mn-ea"/>
                <a:cs typeface="+mn-cs"/>
              </a:rPr>
              <a:t>Fifth level</a:t>
            </a:r>
          </a:p>
          <a:p>
            <a:pPr lvl="0"/>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F06DFCD-A8C0-4831-9DDB-32C8859E1107}" type="datetimeFigureOut">
              <a:rPr lang="en-US" smtClean="0"/>
              <a:t>4/25/2024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FEAC9C4-40A1-45AD-88DF-95F85502F164}" type="slidenum">
              <a:rPr lang="en-US" smtClean="0"/>
              <a:t>‹#›</a:t>
            </a:fld>
            <a:endParaRPr lang="en-US"/>
          </a:p>
        </p:txBody>
      </p:sp>
    </p:spTree>
    <p:extLst>
      <p:ext uri="{BB962C8B-B14F-4D97-AF65-F5344CB8AC3E}">
        <p14:creationId xmlns:p14="http://schemas.microsoft.com/office/powerpoint/2010/main" val="28782814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668" r:id="rId10"/>
    <p:sldLayoutId id="2147483669" r:id="rId11"/>
    <p:sldLayoutId id="2147483651" r:id="rId12"/>
    <p:sldLayoutId id="2147483652" r:id="rId13"/>
    <p:sldLayoutId id="2147483653" r:id="rId14"/>
    <p:sldLayoutId id="2147483654" r:id="rId15"/>
    <p:sldLayoutId id="2147483655" r:id="rId16"/>
    <p:sldLayoutId id="2147483656" r:id="rId17"/>
    <p:sldLayoutId id="2147483712" r:id="rId18"/>
    <p:sldLayoutId id="2147483713" r:id="rId19"/>
    <p:sldLayoutId id="2147483714" r:id="rId20"/>
    <p:sldLayoutId id="2147483715" r:id="rId21"/>
    <p:sldLayoutId id="2147483716" r:id="rId22"/>
    <p:sldLayoutId id="2147483717" r:id="rId23"/>
    <p:sldLayoutId id="2147483718" r:id="rId24"/>
    <p:sldLayoutId id="2147483720" r:id="rId25"/>
    <p:sldLayoutId id="2147483721" r:id="rId26"/>
    <p:sldLayoutId id="2147483722" r:id="rId27"/>
    <p:sldLayoutId id="2147483723" r:id="rId2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28.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35.wmf"/><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4.wmf"/><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37.png"/><Relationship Id="rId4" Type="http://schemas.openxmlformats.org/officeDocument/2006/relationships/image" Target="../media/image36.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7.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39.png"/><Relationship Id="rId18" Type="http://schemas.openxmlformats.org/officeDocument/2006/relationships/oleObject" Target="../embeddings/oleObject1.bin"/><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notesSlide" Target="../notesSlides/notesSlide34.xml"/><Relationship Id="rId17" Type="http://schemas.openxmlformats.org/officeDocument/2006/relationships/image" Target="../media/image43.jpeg"/><Relationship Id="rId2" Type="http://schemas.openxmlformats.org/officeDocument/2006/relationships/tags" Target="../tags/tag52.xml"/><Relationship Id="rId16" Type="http://schemas.openxmlformats.org/officeDocument/2006/relationships/image" Target="../media/image42.png"/><Relationship Id="rId1" Type="http://schemas.openxmlformats.org/officeDocument/2006/relationships/vmlDrawing" Target="../drawings/vmlDrawing1.vml"/><Relationship Id="rId6" Type="http://schemas.openxmlformats.org/officeDocument/2006/relationships/tags" Target="../tags/tag56.xml"/><Relationship Id="rId11" Type="http://schemas.openxmlformats.org/officeDocument/2006/relationships/slideLayout" Target="../slideLayouts/slideLayout2.xml"/><Relationship Id="rId5" Type="http://schemas.openxmlformats.org/officeDocument/2006/relationships/tags" Target="../tags/tag55.xml"/><Relationship Id="rId15" Type="http://schemas.openxmlformats.org/officeDocument/2006/relationships/image" Target="../media/image41.jpeg"/><Relationship Id="rId10" Type="http://schemas.openxmlformats.org/officeDocument/2006/relationships/tags" Target="../tags/tag60.xml"/><Relationship Id="rId19" Type="http://schemas.openxmlformats.org/officeDocument/2006/relationships/image" Target="../media/image38.wmf"/><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36.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Basic Maneuvers</a:t>
            </a:r>
          </a:p>
        </p:txBody>
      </p:sp>
      <p:sp>
        <p:nvSpPr>
          <p:cNvPr id="141315" name="Rectangle 3"/>
          <p:cNvSpPr>
            <a:spLocks noGrp="1" noChangeArrowheads="1"/>
          </p:cNvSpPr>
          <p:nvPr>
            <p:ph idx="1"/>
          </p:nvPr>
        </p:nvSpPr>
        <p:spPr/>
        <p:txBody>
          <a:bodyPr/>
          <a:lstStyle/>
          <a:p>
            <a:r>
              <a:rPr lang="en-US" altLang="en-US" dirty="0"/>
              <a:t>Lane Changing</a:t>
            </a:r>
          </a:p>
          <a:p>
            <a:pPr lvl="1"/>
            <a:r>
              <a:rPr lang="en-US" altLang="en-US" dirty="0"/>
              <a:t>Plan Ahead</a:t>
            </a:r>
          </a:p>
          <a:p>
            <a:pPr lvl="1"/>
            <a:r>
              <a:rPr lang="en-US" altLang="en-US" dirty="0"/>
              <a:t>Signal Intention</a:t>
            </a:r>
          </a:p>
          <a:p>
            <a:pPr lvl="1"/>
            <a:r>
              <a:rPr lang="en-US" altLang="en-US" dirty="0"/>
              <a:t>Practice Space Management</a:t>
            </a:r>
          </a:p>
          <a:p>
            <a:pPr lvl="1"/>
            <a:r>
              <a:rPr lang="en-US" altLang="en-US" dirty="0"/>
              <a:t>Make the Change of Lanes Smoothly</a:t>
            </a:r>
          </a:p>
        </p:txBody>
      </p:sp>
    </p:spTree>
    <p:custDataLst>
      <p:tags r:id="rId1"/>
    </p:custDataLst>
    <p:extLst>
      <p:ext uri="{BB962C8B-B14F-4D97-AF65-F5344CB8AC3E}">
        <p14:creationId xmlns:p14="http://schemas.microsoft.com/office/powerpoint/2010/main" val="1489093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Controlled Intersection</a:t>
            </a:r>
            <a:endParaRPr lang="en-US" dirty="0"/>
          </a:p>
        </p:txBody>
      </p:sp>
      <p:sp>
        <p:nvSpPr>
          <p:cNvPr id="3" name="Text Placeholder 2"/>
          <p:cNvSpPr>
            <a:spLocks noGrp="1"/>
          </p:cNvSpPr>
          <p:nvPr>
            <p:ph idx="1"/>
          </p:nvPr>
        </p:nvSpPr>
        <p:spPr/>
        <p:txBody>
          <a:bodyPr/>
          <a:lstStyle/>
          <a:p>
            <a:pPr lvl="0"/>
            <a:r>
              <a:rPr lang="en-US"/>
              <a:t>NFPA 1500 complete stop guidelines</a:t>
            </a:r>
          </a:p>
          <a:p>
            <a:pPr lvl="1"/>
            <a:r>
              <a:rPr lang="en-US"/>
              <a:t>When directed by law enforcement</a:t>
            </a:r>
          </a:p>
          <a:p>
            <a:pPr lvl="1"/>
            <a:r>
              <a:rPr lang="en-US"/>
              <a:t>Red traffic lights</a:t>
            </a:r>
          </a:p>
          <a:p>
            <a:pPr lvl="1"/>
            <a:r>
              <a:rPr lang="en-US"/>
              <a:t>Stop signs</a:t>
            </a:r>
          </a:p>
          <a:p>
            <a:pPr lvl="1"/>
            <a:r>
              <a:rPr lang="en-US"/>
              <a:t>Negative right of way intersections</a:t>
            </a:r>
          </a:p>
          <a:p>
            <a:pPr lvl="1"/>
            <a:r>
              <a:rPr lang="en-US"/>
              <a:t>When driver can not account for all lanes</a:t>
            </a:r>
          </a:p>
          <a:p>
            <a:pPr lvl="1"/>
            <a:r>
              <a:rPr lang="en-US"/>
              <a:t>When other intersection hazards are present</a:t>
            </a:r>
          </a:p>
          <a:p>
            <a:pPr lvl="1"/>
            <a:r>
              <a:rPr lang="en-US"/>
              <a:t>Stopped school bus with flashing warning lights</a:t>
            </a:r>
          </a:p>
          <a:p>
            <a:pPr lvl="0"/>
            <a:r>
              <a:rPr lang="en-US"/>
              <a:t>Establish eye contact with other vehicle drivers</a:t>
            </a:r>
          </a:p>
          <a:p>
            <a:endParaRPr lang="en-US" dirty="0"/>
          </a:p>
        </p:txBody>
      </p:sp>
      <p:sp>
        <p:nvSpPr>
          <p:cNvPr id="4" name="TextBox 3"/>
          <p:cNvSpPr txBox="1"/>
          <p:nvPr/>
        </p:nvSpPr>
        <p:spPr>
          <a:xfrm>
            <a:off x="6934200" y="4634540"/>
            <a:ext cx="2057400" cy="369332"/>
          </a:xfrm>
          <a:prstGeom prst="rect">
            <a:avLst/>
          </a:prstGeom>
          <a:noFill/>
        </p:spPr>
        <p:txBody>
          <a:bodyPr wrap="square" rtlCol="0">
            <a:spAutoFit/>
          </a:bodyPr>
          <a:lstStyle/>
          <a:p>
            <a:r>
              <a:rPr lang="en-US" dirty="0">
                <a:solidFill>
                  <a:schemeClr val="bg1"/>
                </a:solidFill>
              </a:rPr>
              <a:t>PM Fill-In</a:t>
            </a:r>
          </a:p>
        </p:txBody>
      </p:sp>
    </p:spTree>
    <p:custDataLst>
      <p:tags r:id="rId1"/>
    </p:custDataLst>
    <p:extLst>
      <p:ext uri="{BB962C8B-B14F-4D97-AF65-F5344CB8AC3E}">
        <p14:creationId xmlns:p14="http://schemas.microsoft.com/office/powerpoint/2010/main" val="2978386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Special Intersections</a:t>
            </a:r>
            <a:endParaRPr lang="en-US" altLang="en-US" dirty="0"/>
          </a:p>
        </p:txBody>
      </p:sp>
      <p:pic>
        <p:nvPicPr>
          <p:cNvPr id="70659" name="Content Placeholder 3" descr="http://www.aerialphotosofnj.com/_images/_photos/aerial/traffic/aerial_photo_scene_nj_accident_scene_4.jpg"/>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2173880" y="1276350"/>
            <a:ext cx="4796239" cy="3200400"/>
          </a:xfrm>
        </p:spPr>
      </p:pic>
    </p:spTree>
    <p:custDataLst>
      <p:tags r:id="rId1"/>
    </p:custDataLst>
    <p:extLst>
      <p:ext uri="{BB962C8B-B14F-4D97-AF65-F5344CB8AC3E}">
        <p14:creationId xmlns:p14="http://schemas.microsoft.com/office/powerpoint/2010/main" val="151991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rmAutofit fontScale="90000"/>
          </a:bodyPr>
          <a:lstStyle/>
          <a:p>
            <a:r>
              <a:rPr lang="en-US" altLang="en-US"/>
              <a:t>Road  Surface Conditions That Impact Traction</a:t>
            </a:r>
            <a:endParaRPr lang="en-US" altLang="en-US" dirty="0"/>
          </a:p>
        </p:txBody>
      </p:sp>
      <p:sp>
        <p:nvSpPr>
          <p:cNvPr id="3" name="Content Placeholder 2"/>
          <p:cNvSpPr>
            <a:spLocks noGrp="1"/>
          </p:cNvSpPr>
          <p:nvPr>
            <p:ph idx="1"/>
          </p:nvPr>
        </p:nvSpPr>
        <p:spPr/>
        <p:txBody>
          <a:bodyPr/>
          <a:lstStyle/>
          <a:p>
            <a:r>
              <a:rPr lang="en-US"/>
              <a:t>Rain/Standing water</a:t>
            </a:r>
          </a:p>
          <a:p>
            <a:r>
              <a:rPr lang="en-US"/>
              <a:t>Snow and ice (frost)</a:t>
            </a:r>
          </a:p>
          <a:p>
            <a:r>
              <a:rPr lang="en-US"/>
              <a:t>Wet leaves</a:t>
            </a:r>
          </a:p>
          <a:p>
            <a:r>
              <a:rPr lang="en-US"/>
              <a:t>Excessive heat</a:t>
            </a:r>
          </a:p>
          <a:p>
            <a:r>
              <a:rPr lang="en-US"/>
              <a:t>Loose gravel, sand and stone</a:t>
            </a:r>
          </a:p>
          <a:p>
            <a:r>
              <a:rPr lang="en-US"/>
              <a:t>Damaged or uneven surface</a:t>
            </a:r>
            <a:endParaRPr lang="en-US" dirty="0"/>
          </a:p>
        </p:txBody>
      </p:sp>
    </p:spTree>
    <p:custDataLst>
      <p:tags r:id="rId1"/>
    </p:custDataLst>
    <p:extLst>
      <p:ext uri="{BB962C8B-B14F-4D97-AF65-F5344CB8AC3E}">
        <p14:creationId xmlns:p14="http://schemas.microsoft.com/office/powerpoint/2010/main" val="3052305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a:t>Identifying Slippery Surfaces</a:t>
            </a:r>
            <a:endParaRPr lang="en-US" altLang="en-US" dirty="0"/>
          </a:p>
        </p:txBody>
      </p:sp>
      <p:sp>
        <p:nvSpPr>
          <p:cNvPr id="3" name="Content Placeholder 2"/>
          <p:cNvSpPr>
            <a:spLocks noGrp="1"/>
          </p:cNvSpPr>
          <p:nvPr>
            <p:ph idx="1"/>
          </p:nvPr>
        </p:nvSpPr>
        <p:spPr/>
        <p:txBody>
          <a:bodyPr/>
          <a:lstStyle/>
          <a:p>
            <a:r>
              <a:rPr lang="en-US" b="1" dirty="0"/>
              <a:t>Shaded areas </a:t>
            </a:r>
            <a:r>
              <a:rPr lang="en-US" dirty="0"/>
              <a:t>– Shady parts of the road will remain icy long after open areas have melted</a:t>
            </a:r>
          </a:p>
          <a:p>
            <a:r>
              <a:rPr lang="en-US" b="1" dirty="0"/>
              <a:t>Bridges</a:t>
            </a:r>
            <a:r>
              <a:rPr lang="en-US" dirty="0"/>
              <a:t> – When the temperature drops, bridges will freeze before the road will. Be especially careful when the temperature is close to 32 degrees Fahrenheit</a:t>
            </a:r>
          </a:p>
          <a:p>
            <a:r>
              <a:rPr lang="en-US" altLang="en-US" b="1" dirty="0"/>
              <a:t>Melting Ice </a:t>
            </a:r>
            <a:r>
              <a:rPr lang="en-US" altLang="en-US" dirty="0"/>
              <a:t>– Slight melting will make ice wet. Wet ice is much more slippery than ice that is not wet.</a:t>
            </a:r>
          </a:p>
          <a:p>
            <a:r>
              <a:rPr lang="en-US" altLang="en-US" b="1" dirty="0"/>
              <a:t>Black Ice </a:t>
            </a:r>
            <a:r>
              <a:rPr lang="en-US" altLang="en-US" dirty="0"/>
              <a:t>– Black ice is a thin layer that is clear </a:t>
            </a:r>
            <a:br>
              <a:rPr lang="en-US" altLang="en-US" dirty="0"/>
            </a:br>
            <a:r>
              <a:rPr lang="en-US" altLang="en-US" dirty="0"/>
              <a:t>enough that you can see the road underneath it. It makes the road look wet.</a:t>
            </a:r>
          </a:p>
          <a:p>
            <a:endParaRPr lang="en-US" dirty="0"/>
          </a:p>
        </p:txBody>
      </p:sp>
    </p:spTree>
    <p:custDataLst>
      <p:tags r:id="rId1"/>
    </p:custDataLst>
    <p:extLst>
      <p:ext uri="{BB962C8B-B14F-4D97-AF65-F5344CB8AC3E}">
        <p14:creationId xmlns:p14="http://schemas.microsoft.com/office/powerpoint/2010/main" val="157010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normAutofit fontScale="90000"/>
          </a:bodyPr>
          <a:lstStyle/>
          <a:p>
            <a:r>
              <a:rPr lang="en-US" altLang="en-US"/>
              <a:t>Identifying Slippery Surfaces (Cont’d)</a:t>
            </a:r>
            <a:endParaRPr lang="en-US" altLang="en-US" dirty="0"/>
          </a:p>
        </p:txBody>
      </p:sp>
      <p:sp>
        <p:nvSpPr>
          <p:cNvPr id="90115" name="Content Placeholder 2"/>
          <p:cNvSpPr>
            <a:spLocks noGrp="1"/>
          </p:cNvSpPr>
          <p:nvPr>
            <p:ph idx="1"/>
          </p:nvPr>
        </p:nvSpPr>
        <p:spPr/>
        <p:txBody>
          <a:bodyPr/>
          <a:lstStyle/>
          <a:p>
            <a:r>
              <a:rPr lang="en-US" altLang="en-US" b="1" dirty="0"/>
              <a:t>Just After Rain Begins </a:t>
            </a:r>
            <a:r>
              <a:rPr lang="en-US" altLang="en-US" dirty="0"/>
              <a:t>– Right after it starts to rain, the water mixes with oil left on the road by vehicles. This makes the road slippery. If the rain continues, it will wash the oil away. </a:t>
            </a:r>
          </a:p>
          <a:p>
            <a:r>
              <a:rPr lang="en-US" altLang="en-US" b="1" dirty="0"/>
              <a:t>Hydroplaning </a:t>
            </a:r>
            <a:r>
              <a:rPr lang="en-US" altLang="en-US" dirty="0"/>
              <a:t>– In some weather, water or slush collects on the road. The tires lose their contact with the road and have little or not traction and your vehicle may hydroplane.</a:t>
            </a:r>
          </a:p>
        </p:txBody>
      </p:sp>
    </p:spTree>
    <p:custDataLst>
      <p:tags r:id="rId1"/>
    </p:custDataLst>
    <p:extLst>
      <p:ext uri="{BB962C8B-B14F-4D97-AF65-F5344CB8AC3E}">
        <p14:creationId xmlns:p14="http://schemas.microsoft.com/office/powerpoint/2010/main" val="611175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fontScale="90000"/>
          </a:bodyPr>
          <a:lstStyle/>
          <a:p>
            <a:r>
              <a:rPr lang="en-US" altLang="en-US"/>
              <a:t>Operating Under Adverse Conditions</a:t>
            </a:r>
            <a:endParaRPr lang="en-US" altLang="en-US" dirty="0"/>
          </a:p>
        </p:txBody>
      </p:sp>
      <p:sp>
        <p:nvSpPr>
          <p:cNvPr id="149507" name="Rectangle 3"/>
          <p:cNvSpPr>
            <a:spLocks noGrp="1" noChangeArrowheads="1"/>
          </p:cNvSpPr>
          <p:nvPr>
            <p:ph idx="1"/>
          </p:nvPr>
        </p:nvSpPr>
        <p:spPr/>
        <p:txBody>
          <a:bodyPr/>
          <a:lstStyle/>
          <a:p>
            <a:r>
              <a:rPr lang="en-US" altLang="en-US"/>
              <a:t>Vision Implications</a:t>
            </a:r>
          </a:p>
          <a:p>
            <a:pPr lvl="1"/>
            <a:r>
              <a:rPr lang="en-US" altLang="en-US"/>
              <a:t>Night Driving</a:t>
            </a:r>
          </a:p>
          <a:p>
            <a:pPr lvl="1"/>
            <a:r>
              <a:rPr lang="en-US" altLang="en-US"/>
              <a:t>Precipitation</a:t>
            </a:r>
            <a:endParaRPr lang="en-US" altLang="en-US" dirty="0"/>
          </a:p>
        </p:txBody>
      </p:sp>
    </p:spTree>
    <p:custDataLst>
      <p:tags r:id="rId1"/>
    </p:custDataLst>
    <p:extLst>
      <p:ext uri="{BB962C8B-B14F-4D97-AF65-F5344CB8AC3E}">
        <p14:creationId xmlns:p14="http://schemas.microsoft.com/office/powerpoint/2010/main" val="1377577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a:t>Night Driving</a:t>
            </a:r>
          </a:p>
        </p:txBody>
      </p:sp>
      <p:sp>
        <p:nvSpPr>
          <p:cNvPr id="150531" name="Rectangle 3"/>
          <p:cNvSpPr>
            <a:spLocks noGrp="1" noChangeArrowheads="1"/>
          </p:cNvSpPr>
          <p:nvPr>
            <p:ph idx="1"/>
          </p:nvPr>
        </p:nvSpPr>
        <p:spPr/>
        <p:txBody>
          <a:bodyPr/>
          <a:lstStyle/>
          <a:p>
            <a:r>
              <a:rPr lang="en-US" altLang="en-US"/>
              <a:t>Dim Dash and Cab Lights</a:t>
            </a:r>
          </a:p>
          <a:p>
            <a:r>
              <a:rPr lang="en-US" altLang="en-US"/>
              <a:t>Reduce Speed</a:t>
            </a:r>
          </a:p>
          <a:p>
            <a:r>
              <a:rPr lang="en-US" altLang="en-US"/>
              <a:t>Keep Headlights and Windshield Clean</a:t>
            </a:r>
          </a:p>
          <a:p>
            <a:r>
              <a:rPr lang="en-US" altLang="en-US"/>
              <a:t>Watch the Area Beyond the Headlights</a:t>
            </a:r>
          </a:p>
          <a:p>
            <a:r>
              <a:rPr lang="en-US" altLang="en-US"/>
              <a:t>Keep your Eyes Moving, Scan Continuously</a:t>
            </a:r>
          </a:p>
        </p:txBody>
      </p:sp>
    </p:spTree>
    <p:custDataLst>
      <p:tags r:id="rId1"/>
    </p:custDataLst>
    <p:extLst>
      <p:ext uri="{BB962C8B-B14F-4D97-AF65-F5344CB8AC3E}">
        <p14:creationId xmlns:p14="http://schemas.microsoft.com/office/powerpoint/2010/main" val="3852161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r>
              <a:rPr lang="en-US" altLang="en-US"/>
              <a:t>Operating Under Adverse Conditions</a:t>
            </a:r>
            <a:endParaRPr lang="en-US" altLang="en-US" dirty="0"/>
          </a:p>
        </p:txBody>
      </p:sp>
      <p:sp>
        <p:nvSpPr>
          <p:cNvPr id="151555" name="Rectangle 3"/>
          <p:cNvSpPr>
            <a:spLocks noGrp="1" noChangeArrowheads="1"/>
          </p:cNvSpPr>
          <p:nvPr>
            <p:ph idx="1"/>
          </p:nvPr>
        </p:nvSpPr>
        <p:spPr/>
        <p:txBody>
          <a:bodyPr/>
          <a:lstStyle/>
          <a:p>
            <a:endParaRPr lang="en-US" altLang="en-US"/>
          </a:p>
          <a:p>
            <a:r>
              <a:rPr lang="en-US" altLang="en-US"/>
              <a:t>Adverse Handling Implications</a:t>
            </a:r>
          </a:p>
          <a:p>
            <a:pPr lvl="1"/>
            <a:r>
              <a:rPr lang="en-US" altLang="en-US"/>
              <a:t>High Winds</a:t>
            </a:r>
          </a:p>
          <a:p>
            <a:pPr lvl="1"/>
            <a:r>
              <a:rPr lang="en-US" altLang="en-US"/>
              <a:t>The Driver</a:t>
            </a:r>
            <a:endParaRPr lang="en-US" altLang="en-US" dirty="0"/>
          </a:p>
        </p:txBody>
      </p:sp>
    </p:spTree>
    <p:custDataLst>
      <p:tags r:id="rId1"/>
    </p:custDataLst>
    <p:extLst>
      <p:ext uri="{BB962C8B-B14F-4D97-AF65-F5344CB8AC3E}">
        <p14:creationId xmlns:p14="http://schemas.microsoft.com/office/powerpoint/2010/main" val="4273451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a:t>Best Practices for High Winds</a:t>
            </a:r>
            <a:endParaRPr lang="en-US" altLang="en-US" dirty="0"/>
          </a:p>
        </p:txBody>
      </p:sp>
      <p:sp>
        <p:nvSpPr>
          <p:cNvPr id="3" name="Content Placeholder 2"/>
          <p:cNvSpPr>
            <a:spLocks noGrp="1"/>
          </p:cNvSpPr>
          <p:nvPr>
            <p:ph idx="1"/>
          </p:nvPr>
        </p:nvSpPr>
        <p:spPr/>
        <p:txBody>
          <a:bodyPr/>
          <a:lstStyle/>
          <a:p>
            <a:r>
              <a:rPr lang="en-US"/>
              <a:t>Reduce speed</a:t>
            </a:r>
          </a:p>
          <a:p>
            <a:r>
              <a:rPr lang="en-US"/>
              <a:t>Check for oncoming traffic</a:t>
            </a:r>
          </a:p>
          <a:p>
            <a:r>
              <a:rPr lang="en-US"/>
              <a:t>Adjust lane position</a:t>
            </a:r>
          </a:p>
          <a:p>
            <a:r>
              <a:rPr lang="en-US"/>
              <a:t>Do not over steer when responding to a gust</a:t>
            </a:r>
          </a:p>
          <a:p>
            <a:r>
              <a:rPr lang="en-US"/>
              <a:t>Prepare to counter steer</a:t>
            </a:r>
          </a:p>
          <a:p>
            <a:r>
              <a:rPr lang="en-US"/>
              <a:t>Stay off the brake</a:t>
            </a:r>
          </a:p>
          <a:p>
            <a:endParaRPr lang="en-US" dirty="0"/>
          </a:p>
        </p:txBody>
      </p:sp>
    </p:spTree>
    <p:custDataLst>
      <p:tags r:id="rId1"/>
    </p:custDataLst>
    <p:extLst>
      <p:ext uri="{BB962C8B-B14F-4D97-AF65-F5344CB8AC3E}">
        <p14:creationId xmlns:p14="http://schemas.microsoft.com/office/powerpoint/2010/main" val="425813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altLang="en-US"/>
              <a:t>The Driver</a:t>
            </a:r>
          </a:p>
        </p:txBody>
      </p:sp>
      <p:sp>
        <p:nvSpPr>
          <p:cNvPr id="152579" name="Rectangle 3"/>
          <p:cNvSpPr>
            <a:spLocks noGrp="1" noChangeArrowheads="1"/>
          </p:cNvSpPr>
          <p:nvPr>
            <p:ph idx="1"/>
          </p:nvPr>
        </p:nvSpPr>
        <p:spPr/>
        <p:txBody>
          <a:bodyPr/>
          <a:lstStyle/>
          <a:p>
            <a:r>
              <a:rPr lang="en-US" altLang="en-US"/>
              <a:t>Prepare Adequately Through Driver Training</a:t>
            </a:r>
          </a:p>
          <a:p>
            <a:r>
              <a:rPr lang="en-US" altLang="en-US"/>
              <a:t>Use Low Beams and Wipers</a:t>
            </a:r>
          </a:p>
          <a:p>
            <a:r>
              <a:rPr lang="en-US" altLang="en-US"/>
              <a:t>Watch for Slowed and/or Stopped Vehicles</a:t>
            </a:r>
          </a:p>
          <a:p>
            <a:r>
              <a:rPr lang="en-US" altLang="en-US"/>
              <a:t>Check Rearview Mirrors Regularly</a:t>
            </a:r>
          </a:p>
          <a:p>
            <a:r>
              <a:rPr lang="en-US" altLang="en-US"/>
              <a:t>Practice Both Space and Speed Management While Increasing the Safety Cushion</a:t>
            </a:r>
          </a:p>
        </p:txBody>
      </p:sp>
    </p:spTree>
    <p:custDataLst>
      <p:tags r:id="rId1"/>
    </p:custDataLst>
    <p:extLst>
      <p:ext uri="{BB962C8B-B14F-4D97-AF65-F5344CB8AC3E}">
        <p14:creationId xmlns:p14="http://schemas.microsoft.com/office/powerpoint/2010/main" val="593579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t>Basic Maneuvers</a:t>
            </a:r>
          </a:p>
        </p:txBody>
      </p:sp>
      <p:sp>
        <p:nvSpPr>
          <p:cNvPr id="142339" name="Rectangle 3"/>
          <p:cNvSpPr>
            <a:spLocks noGrp="1" noChangeArrowheads="1"/>
          </p:cNvSpPr>
          <p:nvPr>
            <p:ph idx="1"/>
          </p:nvPr>
        </p:nvSpPr>
        <p:spPr/>
        <p:txBody>
          <a:bodyPr/>
          <a:lstStyle/>
          <a:p>
            <a:r>
              <a:rPr lang="en-US" altLang="en-US"/>
              <a:t>Turning</a:t>
            </a:r>
          </a:p>
          <a:p>
            <a:pPr lvl="1"/>
            <a:r>
              <a:rPr lang="en-US" altLang="en-US"/>
              <a:t>Always Signal Before Turning</a:t>
            </a:r>
          </a:p>
          <a:p>
            <a:pPr lvl="1"/>
            <a:r>
              <a:rPr lang="en-US" altLang="en-US"/>
              <a:t>Whenever Possible Turn from One Proper Lane into Another Proper Lane</a:t>
            </a:r>
            <a:endParaRPr lang="en-US" altLang="en-US" dirty="0"/>
          </a:p>
        </p:txBody>
      </p:sp>
    </p:spTree>
    <p:custDataLst>
      <p:tags r:id="rId1"/>
    </p:custDataLst>
    <p:extLst>
      <p:ext uri="{BB962C8B-B14F-4D97-AF65-F5344CB8AC3E}">
        <p14:creationId xmlns:p14="http://schemas.microsoft.com/office/powerpoint/2010/main" val="1102130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a:t>Railroad Crossing Safety</a:t>
            </a:r>
            <a:endParaRPr lang="en-US" altLang="en-US" dirty="0"/>
          </a:p>
        </p:txBody>
      </p:sp>
      <p:sp>
        <p:nvSpPr>
          <p:cNvPr id="74755" name="Content Placeholder 2"/>
          <p:cNvSpPr>
            <a:spLocks noGrp="1"/>
          </p:cNvSpPr>
          <p:nvPr>
            <p:ph idx="1"/>
          </p:nvPr>
        </p:nvSpPr>
        <p:spPr/>
        <p:txBody>
          <a:bodyPr/>
          <a:lstStyle/>
          <a:p>
            <a:pPr marL="0" indent="0" algn="ctr">
              <a:buNone/>
            </a:pPr>
            <a:endParaRPr lang="en-US" altLang="en-US" dirty="0"/>
          </a:p>
          <a:p>
            <a:pPr marL="0" indent="0" algn="ctr">
              <a:buNone/>
            </a:pPr>
            <a:endParaRPr lang="en-US" altLang="en-US" dirty="0"/>
          </a:p>
          <a:p>
            <a:pPr marL="0" indent="0" algn="ctr">
              <a:buNone/>
            </a:pPr>
            <a:r>
              <a:rPr lang="en-US" altLang="en-US" sz="3600" b="1" dirty="0"/>
              <a:t>Passive vs. Active Crossings</a:t>
            </a:r>
          </a:p>
        </p:txBody>
      </p:sp>
    </p:spTree>
    <p:custDataLst>
      <p:tags r:id="rId1"/>
    </p:custDataLst>
    <p:extLst>
      <p:ext uri="{BB962C8B-B14F-4D97-AF65-F5344CB8AC3E}">
        <p14:creationId xmlns:p14="http://schemas.microsoft.com/office/powerpoint/2010/main" val="4209631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a:t>Railroad Crossing Safety</a:t>
            </a:r>
            <a:endParaRPr lang="en-US" altLang="en-US" dirty="0"/>
          </a:p>
        </p:txBody>
      </p:sp>
      <p:sp>
        <p:nvSpPr>
          <p:cNvPr id="75779" name="Content Placeholder 2"/>
          <p:cNvSpPr>
            <a:spLocks noGrp="1"/>
          </p:cNvSpPr>
          <p:nvPr>
            <p:ph idx="1"/>
          </p:nvPr>
        </p:nvSpPr>
        <p:spPr/>
        <p:txBody>
          <a:bodyPr/>
          <a:lstStyle/>
          <a:p>
            <a:r>
              <a:rPr lang="en-US" altLang="en-US"/>
              <a:t>Passive Crossing</a:t>
            </a:r>
          </a:p>
          <a:p>
            <a:pPr lvl="1"/>
            <a:r>
              <a:rPr lang="en-US" altLang="en-US"/>
              <a:t>No traffic control device </a:t>
            </a:r>
          </a:p>
          <a:p>
            <a:pPr lvl="1"/>
            <a:r>
              <a:rPr lang="en-US" altLang="en-US"/>
              <a:t>Decision to top or proceed rests entirely in the hands of the operator </a:t>
            </a:r>
          </a:p>
          <a:p>
            <a:pPr lvl="1"/>
            <a:r>
              <a:rPr lang="en-US" altLang="en-US"/>
              <a:t>Requires driver to </a:t>
            </a:r>
          </a:p>
          <a:p>
            <a:pPr lvl="2"/>
            <a:r>
              <a:rPr lang="en-US" altLang="en-US"/>
              <a:t>recognize the crossing </a:t>
            </a:r>
          </a:p>
          <a:p>
            <a:pPr lvl="2"/>
            <a:r>
              <a:rPr lang="en-US" altLang="en-US"/>
              <a:t>search for a train using the tracks </a:t>
            </a:r>
          </a:p>
          <a:p>
            <a:pPr lvl="2"/>
            <a:r>
              <a:rPr lang="en-US" altLang="en-US"/>
              <a:t>decide if there is sufficient clear space to cross safely</a:t>
            </a:r>
            <a:endParaRPr lang="en-US" altLang="en-US" dirty="0"/>
          </a:p>
        </p:txBody>
      </p:sp>
    </p:spTree>
    <p:custDataLst>
      <p:tags r:id="rId1"/>
    </p:custDataLst>
    <p:extLst>
      <p:ext uri="{BB962C8B-B14F-4D97-AF65-F5344CB8AC3E}">
        <p14:creationId xmlns:p14="http://schemas.microsoft.com/office/powerpoint/2010/main" val="54560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en-US"/>
              <a:t>Railroad Crossing Safety</a:t>
            </a:r>
            <a:endParaRPr lang="en-US" altLang="en-US" dirty="0"/>
          </a:p>
        </p:txBody>
      </p:sp>
      <p:sp>
        <p:nvSpPr>
          <p:cNvPr id="3" name="Content Placeholder 2"/>
          <p:cNvSpPr>
            <a:spLocks noGrp="1"/>
          </p:cNvSpPr>
          <p:nvPr>
            <p:ph idx="1"/>
          </p:nvPr>
        </p:nvSpPr>
        <p:spPr/>
        <p:txBody>
          <a:bodyPr/>
          <a:lstStyle/>
          <a:p>
            <a:pPr lvl="1"/>
            <a:r>
              <a:rPr lang="en-US" altLang="en-US"/>
              <a:t>Passive devices include signs, and pavement markings in advance of the crossing</a:t>
            </a:r>
          </a:p>
          <a:p>
            <a:endParaRPr lang="en-US"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7003" t="-498" r="8263" b="26485"/>
          <a:stretch/>
        </p:blipFill>
        <p:spPr>
          <a:xfrm>
            <a:off x="5791200" y="2190750"/>
            <a:ext cx="1954924" cy="2343150"/>
          </a:xfrm>
          <a:prstGeom prst="rect">
            <a:avLst/>
          </a:prstGeo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114550"/>
            <a:ext cx="4191000" cy="2357438"/>
          </a:xfrm>
          <a:prstGeom prst="rect">
            <a:avLst/>
          </a:prstGeom>
        </p:spPr>
      </p:pic>
    </p:spTree>
    <p:custDataLst>
      <p:tags r:id="rId1"/>
    </p:custDataLst>
    <p:extLst>
      <p:ext uri="{BB962C8B-B14F-4D97-AF65-F5344CB8AC3E}">
        <p14:creationId xmlns:p14="http://schemas.microsoft.com/office/powerpoint/2010/main" val="234899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a:t>Railroad Crossing Safety</a:t>
            </a:r>
            <a:endParaRPr lang="en-US" altLang="en-US" dirty="0"/>
          </a:p>
        </p:txBody>
      </p:sp>
      <p:sp>
        <p:nvSpPr>
          <p:cNvPr id="79875" name="Content Placeholder 2"/>
          <p:cNvSpPr>
            <a:spLocks noGrp="1"/>
          </p:cNvSpPr>
          <p:nvPr>
            <p:ph idx="1"/>
          </p:nvPr>
        </p:nvSpPr>
        <p:spPr/>
        <p:txBody>
          <a:bodyPr/>
          <a:lstStyle/>
          <a:p>
            <a:r>
              <a:rPr lang="en-US" altLang="en-US"/>
              <a:t>Active Crossing</a:t>
            </a:r>
          </a:p>
          <a:p>
            <a:pPr lvl="1"/>
            <a:r>
              <a:rPr lang="en-US" altLang="en-US"/>
              <a:t>This type of crossing has a traffic control device installed at the crossing to regulate traffic at the crossing. </a:t>
            </a:r>
          </a:p>
          <a:p>
            <a:pPr lvl="1"/>
            <a:r>
              <a:rPr lang="en-US" altLang="en-US"/>
              <a:t>These active devices include flashing red lights, with or without a bells and flashing red lights with bells and gates.</a:t>
            </a:r>
            <a:endParaRPr lang="en-US" altLang="en-US" dirty="0"/>
          </a:p>
        </p:txBody>
      </p:sp>
    </p:spTree>
    <p:custDataLst>
      <p:tags r:id="rId1"/>
    </p:custDataLst>
    <p:extLst>
      <p:ext uri="{BB962C8B-B14F-4D97-AF65-F5344CB8AC3E}">
        <p14:creationId xmlns:p14="http://schemas.microsoft.com/office/powerpoint/2010/main" val="322870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a:t> Active  Crossing Example</a:t>
            </a:r>
            <a:endParaRPr lang="en-US" altLang="en-US" dirty="0"/>
          </a:p>
        </p:txBody>
      </p:sp>
      <p:pic>
        <p:nvPicPr>
          <p:cNvPr id="80899"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tretch/>
        </p:blipFill>
        <p:spPr>
          <a:xfrm>
            <a:off x="2441863" y="1278428"/>
            <a:ext cx="4260273" cy="3196244"/>
          </a:xfrm>
        </p:spPr>
      </p:pic>
    </p:spTree>
    <p:custDataLst>
      <p:tags r:id="rId1"/>
    </p:custDataLst>
    <p:extLst>
      <p:ext uri="{BB962C8B-B14F-4D97-AF65-F5344CB8AC3E}">
        <p14:creationId xmlns:p14="http://schemas.microsoft.com/office/powerpoint/2010/main" val="95100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normAutofit fontScale="90000"/>
          </a:bodyPr>
          <a:lstStyle/>
          <a:p>
            <a:r>
              <a:rPr lang="en-US" altLang="en-US"/>
              <a:t>Best Practices for Railroad Crossings   </a:t>
            </a:r>
            <a:endParaRPr lang="en-US" alt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a:t>Come to a complete stop at all railroad crossings. </a:t>
            </a:r>
          </a:p>
          <a:p>
            <a:pPr marL="457200" indent="-457200">
              <a:buFont typeface="+mj-lt"/>
              <a:buAutoNum type="arabicPeriod"/>
            </a:pPr>
            <a:r>
              <a:rPr lang="en-US" dirty="0"/>
              <a:t>Turn off sound producing devices, open the window and look both ways. At crossings with obstructions or severe curves utilize crew members to check crossing.</a:t>
            </a:r>
          </a:p>
          <a:p>
            <a:endParaRPr lang="en-US" dirty="0"/>
          </a:p>
        </p:txBody>
      </p:sp>
    </p:spTree>
    <p:custDataLst>
      <p:tags r:id="rId1"/>
    </p:custDataLst>
    <p:extLst>
      <p:ext uri="{BB962C8B-B14F-4D97-AF65-F5344CB8AC3E}">
        <p14:creationId xmlns:p14="http://schemas.microsoft.com/office/powerpoint/2010/main" val="4020703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normAutofit fontScale="90000"/>
          </a:bodyPr>
          <a:lstStyle/>
          <a:p>
            <a:r>
              <a:rPr lang="en-US" altLang="en-US"/>
              <a:t>Railroad Crossing Life Saving Practices (Cont’d)</a:t>
            </a:r>
            <a:endParaRPr lang="en-US" altLang="en-US" dirty="0"/>
          </a:p>
        </p:txBody>
      </p:sp>
      <p:sp>
        <p:nvSpPr>
          <p:cNvPr id="83971" name="Content Placeholder 2"/>
          <p:cNvSpPr>
            <a:spLocks noGrp="1"/>
          </p:cNvSpPr>
          <p:nvPr>
            <p:ph idx="1"/>
          </p:nvPr>
        </p:nvSpPr>
        <p:spPr/>
        <p:txBody>
          <a:bodyPr/>
          <a:lstStyle/>
          <a:p>
            <a:pPr marL="457200" indent="-457200">
              <a:buFont typeface="+mj-lt"/>
              <a:buAutoNum type="arabicPeriod" startAt="3"/>
            </a:pPr>
            <a:r>
              <a:rPr lang="en-US" altLang="en-US" dirty="0"/>
              <a:t>Never race a train to cross the track</a:t>
            </a:r>
          </a:p>
          <a:p>
            <a:pPr marL="457200" indent="-457200">
              <a:buFont typeface="+mj-lt"/>
              <a:buAutoNum type="arabicPeriod" startAt="3"/>
            </a:pPr>
            <a:r>
              <a:rPr lang="en-US" altLang="en-US" dirty="0"/>
              <a:t>Never pass another vehicle with 100 feet     </a:t>
            </a:r>
            <a:br>
              <a:rPr lang="en-US" altLang="en-US" dirty="0"/>
            </a:br>
            <a:r>
              <a:rPr lang="en-US" altLang="en-US" dirty="0"/>
              <a:t>     of the crossing</a:t>
            </a:r>
          </a:p>
          <a:p>
            <a:pPr marL="457200" indent="-457200">
              <a:buFont typeface="+mj-lt"/>
              <a:buAutoNum type="arabicPeriod" startAt="3"/>
            </a:pPr>
            <a:r>
              <a:rPr lang="en-US" altLang="en-US" dirty="0"/>
              <a:t>Watch out for other vehicles that must stop </a:t>
            </a:r>
            <a:br>
              <a:rPr lang="en-US" altLang="en-US" dirty="0"/>
            </a:br>
            <a:r>
              <a:rPr lang="en-US" altLang="en-US" dirty="0"/>
              <a:t>     at railroad crossings</a:t>
            </a:r>
          </a:p>
          <a:p>
            <a:pPr marL="457200" indent="-457200">
              <a:buFont typeface="+mj-lt"/>
              <a:buAutoNum type="arabicPeriod" startAt="3"/>
            </a:pPr>
            <a:r>
              <a:rPr lang="en-US" altLang="en-US" dirty="0"/>
              <a:t>Never shift gears on the crossing</a:t>
            </a:r>
          </a:p>
          <a:p>
            <a:pPr marL="457200" indent="-457200">
              <a:buFont typeface="+mj-lt"/>
              <a:buAutoNum type="arabicPeriod" startAt="3"/>
            </a:pPr>
            <a:r>
              <a:rPr lang="en-US" altLang="en-US" dirty="0"/>
              <a:t>Don’t place the vehicle on tracks</a:t>
            </a:r>
          </a:p>
          <a:p>
            <a:endParaRPr lang="en-US" altLang="en-US" dirty="0"/>
          </a:p>
        </p:txBody>
      </p:sp>
    </p:spTree>
    <p:custDataLst>
      <p:tags r:id="rId1"/>
    </p:custDataLst>
    <p:extLst>
      <p:ext uri="{BB962C8B-B14F-4D97-AF65-F5344CB8AC3E}">
        <p14:creationId xmlns:p14="http://schemas.microsoft.com/office/powerpoint/2010/main" val="752678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a:t>Railroad Crossing Life Saving Practices (Cont’d)</a:t>
            </a:r>
            <a:endParaRPr lang="en-US" dirty="0"/>
          </a:p>
        </p:txBody>
      </p:sp>
      <p:sp>
        <p:nvSpPr>
          <p:cNvPr id="84995" name="Content Placeholder 2"/>
          <p:cNvSpPr>
            <a:spLocks noGrp="1"/>
          </p:cNvSpPr>
          <p:nvPr>
            <p:ph idx="1"/>
          </p:nvPr>
        </p:nvSpPr>
        <p:spPr/>
        <p:txBody>
          <a:bodyPr/>
          <a:lstStyle/>
          <a:p>
            <a:pPr marL="457200" indent="-457200">
              <a:buFont typeface="+mj-lt"/>
              <a:buAutoNum type="arabicPeriod" startAt="8"/>
            </a:pPr>
            <a:r>
              <a:rPr lang="en-US" altLang="en-US" dirty="0"/>
              <a:t>When responding on or near a track contact the railroad</a:t>
            </a:r>
          </a:p>
          <a:p>
            <a:pPr marL="457200" indent="-457200">
              <a:buFont typeface="+mj-lt"/>
              <a:buAutoNum type="arabicPeriod" startAt="8"/>
            </a:pPr>
            <a:r>
              <a:rPr lang="en-US" altLang="en-US" dirty="0"/>
              <a:t>Only use the crossing if you can be sure your vehicle is high enough to completely clear the crossing without stopping</a:t>
            </a:r>
          </a:p>
          <a:p>
            <a:pPr marL="457200" indent="-457200">
              <a:buFont typeface="+mj-lt"/>
              <a:buAutoNum type="arabicPeriod" startAt="8"/>
            </a:pPr>
            <a:r>
              <a:rPr lang="en-US" altLang="en-US" dirty="0"/>
              <a:t>Don’t be fooled by the optical illusion presented by the train, it is moving faster and is closer than you think</a:t>
            </a:r>
          </a:p>
          <a:p>
            <a:endParaRPr lang="en-US" altLang="en-US" dirty="0"/>
          </a:p>
        </p:txBody>
      </p:sp>
    </p:spTree>
    <p:custDataLst>
      <p:tags r:id="rId1"/>
    </p:custDataLst>
    <p:extLst>
      <p:ext uri="{BB962C8B-B14F-4D97-AF65-F5344CB8AC3E}">
        <p14:creationId xmlns:p14="http://schemas.microsoft.com/office/powerpoint/2010/main" val="3578466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altLang="en-US"/>
              <a:t>Collision Avoidance</a:t>
            </a:r>
          </a:p>
        </p:txBody>
      </p:sp>
      <p:sp>
        <p:nvSpPr>
          <p:cNvPr id="153603" name="Rectangle 3"/>
          <p:cNvSpPr>
            <a:spLocks noGrp="1" noChangeArrowheads="1"/>
          </p:cNvSpPr>
          <p:nvPr>
            <p:ph idx="1"/>
          </p:nvPr>
        </p:nvSpPr>
        <p:spPr/>
        <p:txBody>
          <a:bodyPr/>
          <a:lstStyle/>
          <a:p>
            <a:r>
              <a:rPr lang="en-US" altLang="en-US"/>
              <a:t>Collision Avoidance</a:t>
            </a:r>
          </a:p>
          <a:p>
            <a:pPr lvl="1"/>
            <a:r>
              <a:rPr lang="en-US" altLang="en-US"/>
              <a:t>Identify Escape Route</a:t>
            </a:r>
          </a:p>
          <a:p>
            <a:pPr lvl="1"/>
            <a:r>
              <a:rPr lang="en-US" altLang="en-US"/>
              <a:t>Brake Smoothly and Firmly</a:t>
            </a:r>
          </a:p>
          <a:p>
            <a:pPr lvl="1"/>
            <a:r>
              <a:rPr lang="en-US" altLang="en-US"/>
              <a:t>Accelerate Smoothly</a:t>
            </a:r>
          </a:p>
          <a:p>
            <a:pPr lvl="1"/>
            <a:r>
              <a:rPr lang="en-US" altLang="en-US"/>
              <a:t>Steer to Avoid Head-On Impact</a:t>
            </a:r>
            <a:endParaRPr lang="en-US" altLang="en-US" dirty="0"/>
          </a:p>
        </p:txBody>
      </p:sp>
    </p:spTree>
    <p:custDataLst>
      <p:tags r:id="rId1"/>
    </p:custDataLst>
    <p:extLst>
      <p:ext uri="{BB962C8B-B14F-4D97-AF65-F5344CB8AC3E}">
        <p14:creationId xmlns:p14="http://schemas.microsoft.com/office/powerpoint/2010/main" val="2302568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POV Response</a:t>
            </a:r>
            <a:endParaRPr lang="en-US" altLang="en-US" dirty="0"/>
          </a:p>
        </p:txBody>
      </p:sp>
      <p:sp>
        <p:nvSpPr>
          <p:cNvPr id="133123" name="Rectangle 3"/>
          <p:cNvSpPr>
            <a:spLocks noGrp="1" noChangeArrowheads="1"/>
          </p:cNvSpPr>
          <p:nvPr>
            <p:ph idx="1"/>
          </p:nvPr>
        </p:nvSpPr>
        <p:spPr/>
        <p:txBody>
          <a:bodyPr/>
          <a:lstStyle/>
          <a:p>
            <a:r>
              <a:rPr lang="en-US" altLang="en-US"/>
              <a:t>Emergency Responders must be educated in their responsibilities and risks associated with response in privately owned vehicles and understand the importance of safe operation when responding</a:t>
            </a:r>
          </a:p>
          <a:p>
            <a:endParaRPr lang="en-US" altLang="en-US"/>
          </a:p>
          <a:p>
            <a:r>
              <a:rPr lang="en-US" altLang="en-US"/>
              <a:t>The responder must understand that first and foremost, he or she must arrive safely at the emergency scene or the station in order to be of any help to the public</a:t>
            </a:r>
          </a:p>
          <a:p>
            <a:endParaRPr lang="en-US" altLang="en-US"/>
          </a:p>
          <a:p>
            <a:endParaRPr lang="en-US" altLang="en-US" dirty="0"/>
          </a:p>
        </p:txBody>
      </p:sp>
    </p:spTree>
    <p:custDataLst>
      <p:tags r:id="rId1"/>
    </p:custDataLst>
    <p:extLst>
      <p:ext uri="{BB962C8B-B14F-4D97-AF65-F5344CB8AC3E}">
        <p14:creationId xmlns:p14="http://schemas.microsoft.com/office/powerpoint/2010/main" val="81259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a:t>Basic Maneuvers</a:t>
            </a:r>
          </a:p>
        </p:txBody>
      </p:sp>
      <p:sp>
        <p:nvSpPr>
          <p:cNvPr id="143363" name="Rectangle 3"/>
          <p:cNvSpPr>
            <a:spLocks noGrp="1" noChangeArrowheads="1"/>
          </p:cNvSpPr>
          <p:nvPr>
            <p:ph idx="1"/>
          </p:nvPr>
        </p:nvSpPr>
        <p:spPr/>
        <p:txBody>
          <a:bodyPr/>
          <a:lstStyle/>
          <a:p>
            <a:r>
              <a:rPr lang="en-US" altLang="en-US"/>
              <a:t>Passing</a:t>
            </a:r>
          </a:p>
          <a:p>
            <a:pPr lvl="1"/>
            <a:r>
              <a:rPr lang="en-US" altLang="en-US"/>
              <a:t>Check Traffic Both Ahead and Behind</a:t>
            </a:r>
          </a:p>
          <a:p>
            <a:pPr lvl="1"/>
            <a:r>
              <a:rPr lang="en-US" altLang="en-US"/>
              <a:t>Check Sides and Double Check Blind Spots</a:t>
            </a:r>
          </a:p>
          <a:p>
            <a:pPr lvl="1"/>
            <a:r>
              <a:rPr lang="en-US" altLang="en-US"/>
              <a:t>Signal Before Initiating Pass</a:t>
            </a:r>
          </a:p>
          <a:p>
            <a:pPr lvl="1"/>
            <a:r>
              <a:rPr lang="en-US" altLang="en-US"/>
              <a:t>Accelerate While Changing Lanes</a:t>
            </a:r>
          </a:p>
          <a:p>
            <a:pPr lvl="1"/>
            <a:r>
              <a:rPr lang="en-US" altLang="en-US"/>
              <a:t>Signal Before Returning to the Driving Lane</a:t>
            </a:r>
          </a:p>
          <a:p>
            <a:pPr lvl="1"/>
            <a:r>
              <a:rPr lang="en-US" altLang="en-US"/>
              <a:t>Check Mirror Before Returning to the Driving Lane</a:t>
            </a:r>
          </a:p>
          <a:p>
            <a:pPr lvl="1"/>
            <a:r>
              <a:rPr lang="en-US" altLang="en-US"/>
              <a:t>Cancel Directional Signal</a:t>
            </a:r>
          </a:p>
          <a:p>
            <a:pPr lvl="1"/>
            <a:r>
              <a:rPr lang="en-US" altLang="en-US"/>
              <a:t>Resume Speed</a:t>
            </a:r>
            <a:endParaRPr lang="en-US" altLang="en-US" dirty="0"/>
          </a:p>
        </p:txBody>
      </p:sp>
    </p:spTree>
    <p:custDataLst>
      <p:tags r:id="rId1"/>
    </p:custDataLst>
    <p:extLst>
      <p:ext uri="{BB962C8B-B14F-4D97-AF65-F5344CB8AC3E}">
        <p14:creationId xmlns:p14="http://schemas.microsoft.com/office/powerpoint/2010/main" val="2626571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rmAutofit fontScale="90000"/>
          </a:bodyPr>
          <a:lstStyle/>
          <a:p>
            <a:r>
              <a:rPr lang="en-US" altLang="en-US"/>
              <a:t>Placement of Vehicles at Highway Incidents</a:t>
            </a:r>
            <a:endParaRPr lang="en-US" altLang="en-US" dirty="0"/>
          </a:p>
        </p:txBody>
      </p:sp>
      <p:sp>
        <p:nvSpPr>
          <p:cNvPr id="142339" name="Rectangle 3"/>
          <p:cNvSpPr>
            <a:spLocks noGrp="1" noChangeArrowheads="1"/>
          </p:cNvSpPr>
          <p:nvPr>
            <p:ph idx="1"/>
          </p:nvPr>
        </p:nvSpPr>
        <p:spPr/>
        <p:txBody>
          <a:bodyPr/>
          <a:lstStyle/>
          <a:p>
            <a:endParaRPr lang="en-US" altLang="en-US"/>
          </a:p>
          <a:p>
            <a:r>
              <a:rPr lang="en-US" altLang="en-US"/>
              <a:t>Placement at Incidents</a:t>
            </a:r>
          </a:p>
          <a:p>
            <a:r>
              <a:rPr lang="en-US" altLang="en-US"/>
              <a:t>Positioning So As to Minimize the Blinding Effect of Warning Lights</a:t>
            </a:r>
          </a:p>
          <a:p>
            <a:r>
              <a:rPr lang="en-US" altLang="en-US"/>
              <a:t>Identify Potential Hazards at Scenes</a:t>
            </a:r>
          </a:p>
          <a:p>
            <a:r>
              <a:rPr lang="en-US" altLang="en-US"/>
              <a:t>Advanced Warning</a:t>
            </a:r>
          </a:p>
          <a:p>
            <a:r>
              <a:rPr lang="en-US" altLang="en-US"/>
              <a:t>Traffic Control</a:t>
            </a:r>
          </a:p>
          <a:p>
            <a:endParaRPr lang="en-US" altLang="en-US"/>
          </a:p>
          <a:p>
            <a:endParaRPr lang="en-US" altLang="en-US" dirty="0"/>
          </a:p>
        </p:txBody>
      </p:sp>
    </p:spTree>
    <p:custDataLst>
      <p:tags r:id="rId1"/>
    </p:custDataLst>
    <p:extLst>
      <p:ext uri="{BB962C8B-B14F-4D97-AF65-F5344CB8AC3E}">
        <p14:creationId xmlns:p14="http://schemas.microsoft.com/office/powerpoint/2010/main" val="930310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a:t>MUTCD  </a:t>
            </a:r>
            <a:endParaRPr lang="en-US" altLang="en-US" dirty="0"/>
          </a:p>
        </p:txBody>
      </p:sp>
      <p:sp>
        <p:nvSpPr>
          <p:cNvPr id="143363" name="Rectangle 3"/>
          <p:cNvSpPr>
            <a:spLocks noGrp="1" noChangeArrowheads="1"/>
          </p:cNvSpPr>
          <p:nvPr>
            <p:ph idx="1"/>
          </p:nvPr>
        </p:nvSpPr>
        <p:spPr/>
        <p:txBody>
          <a:bodyPr/>
          <a:lstStyle/>
          <a:p>
            <a:endParaRPr lang="en-US" altLang="en-US"/>
          </a:p>
          <a:p>
            <a:endParaRPr lang="en-US" altLang="en-US" dirty="0"/>
          </a:p>
        </p:txBody>
      </p:sp>
      <p:sp>
        <p:nvSpPr>
          <p:cNvPr id="143364" name="Text Box 4"/>
          <p:cNvSpPr txBox="1">
            <a:spLocks noChangeArrowheads="1"/>
          </p:cNvSpPr>
          <p:nvPr/>
        </p:nvSpPr>
        <p:spPr bwMode="auto">
          <a:xfrm>
            <a:off x="3657600" y="22860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200" dirty="0">
                <a:solidFill>
                  <a:schemeClr val="bg2">
                    <a:lumMod val="25000"/>
                  </a:schemeClr>
                </a:solidFill>
              </a:rPr>
              <a:t>www.mutcd.fhwa.dot.gov</a:t>
            </a:r>
          </a:p>
        </p:txBody>
      </p:sp>
      <p:pic>
        <p:nvPicPr>
          <p:cNvPr id="6" name="Content Placeholder 4" descr="MUTCD.jp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a:xfrm>
            <a:off x="533400" y="1200150"/>
            <a:ext cx="2895600" cy="3200400"/>
          </a:xfrm>
          <a:prstGeom prst="rect">
            <a:avLst/>
          </a:prstGeom>
        </p:spPr>
      </p:pic>
    </p:spTree>
    <p:custDataLst>
      <p:tags r:id="rId1"/>
    </p:custDataLst>
    <p:extLst>
      <p:ext uri="{BB962C8B-B14F-4D97-AF65-F5344CB8AC3E}">
        <p14:creationId xmlns:p14="http://schemas.microsoft.com/office/powerpoint/2010/main" val="921688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MUTCD 2009</a:t>
            </a:r>
            <a:endParaRPr lang="en-US" dirty="0"/>
          </a:p>
        </p:txBody>
      </p:sp>
      <p:sp>
        <p:nvSpPr>
          <p:cNvPr id="107523" name="Rectangle 3"/>
          <p:cNvSpPr>
            <a:spLocks noGrp="1" noChangeArrowheads="1"/>
          </p:cNvSpPr>
          <p:nvPr>
            <p:ph idx="1"/>
          </p:nvPr>
        </p:nvSpPr>
        <p:spPr/>
        <p:txBody>
          <a:bodyPr/>
          <a:lstStyle/>
          <a:p>
            <a:r>
              <a:rPr lang="en-US"/>
              <a:t>Chapter 1A – General </a:t>
            </a:r>
          </a:p>
          <a:p>
            <a:r>
              <a:rPr lang="en-US"/>
              <a:t>Section 1A.07 – Responsibility</a:t>
            </a:r>
          </a:p>
          <a:p>
            <a:r>
              <a:rPr lang="en-US"/>
              <a:t>MUTCD  </a:t>
            </a:r>
          </a:p>
          <a:p>
            <a:r>
              <a:rPr lang="en-US"/>
              <a:t>Each state shall be in substantial compliance</a:t>
            </a:r>
          </a:p>
          <a:p>
            <a:pPr lvl="1"/>
            <a:r>
              <a:rPr lang="en-US"/>
              <a:t>Highway Safety Act of 1966</a:t>
            </a:r>
          </a:p>
          <a:p>
            <a:r>
              <a:rPr lang="en-US"/>
              <a:t>State Highway Agencies shall adopt a manual</a:t>
            </a:r>
          </a:p>
          <a:p>
            <a:r>
              <a:rPr lang="en-US"/>
              <a:t>Meet the requirements of the most recent edition adopted by the Federal Highway Administration</a:t>
            </a:r>
          </a:p>
          <a:p>
            <a:r>
              <a:rPr lang="en-US"/>
              <a:t>2009 Edition</a:t>
            </a:r>
            <a:endParaRPr lang="en-US" dirty="0"/>
          </a:p>
        </p:txBody>
      </p:sp>
    </p:spTree>
    <p:custDataLst>
      <p:tags r:id="rId1"/>
    </p:custDataLst>
    <p:extLst>
      <p:ext uri="{BB962C8B-B14F-4D97-AF65-F5344CB8AC3E}">
        <p14:creationId xmlns:p14="http://schemas.microsoft.com/office/powerpoint/2010/main" val="313055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Section 1A.12  </a:t>
            </a:r>
            <a:endParaRPr lang="en-US" dirty="0"/>
          </a:p>
        </p:txBody>
      </p:sp>
      <p:sp>
        <p:nvSpPr>
          <p:cNvPr id="108547" name="Rectangle 3"/>
          <p:cNvSpPr>
            <a:spLocks noGrp="1" noChangeArrowheads="1"/>
          </p:cNvSpPr>
          <p:nvPr>
            <p:ph idx="1"/>
          </p:nvPr>
        </p:nvSpPr>
        <p:spPr/>
        <p:txBody>
          <a:bodyPr/>
          <a:lstStyle/>
          <a:p>
            <a:r>
              <a:rPr lang="en-US"/>
              <a:t>10 of the 13 colors are being used</a:t>
            </a:r>
          </a:p>
          <a:p>
            <a:r>
              <a:rPr lang="en-US"/>
              <a:t>Fluorescent Pink – Incident Management</a:t>
            </a:r>
            <a:endParaRPr lang="en-US" dirty="0"/>
          </a:p>
        </p:txBody>
      </p:sp>
      <p:pic>
        <p:nvPicPr>
          <p:cNvPr id="108548" name="Picture 6"/>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1504950"/>
            <a:ext cx="3962400" cy="263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3818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Section 6D.03 Worker Safety</a:t>
            </a:r>
            <a:endParaRPr lang="en-US" dirty="0"/>
          </a:p>
        </p:txBody>
      </p:sp>
      <p:sp>
        <p:nvSpPr>
          <p:cNvPr id="110595" name="Rectangle 3"/>
          <p:cNvSpPr>
            <a:spLocks noGrp="1" noChangeArrowheads="1"/>
          </p:cNvSpPr>
          <p:nvPr>
            <p:ph idx="1"/>
          </p:nvPr>
        </p:nvSpPr>
        <p:spPr/>
        <p:txBody>
          <a:bodyPr/>
          <a:lstStyle/>
          <a:p>
            <a:pPr marL="400050"/>
            <a:r>
              <a:rPr lang="en-US" dirty="0"/>
              <a:t>Key Elements of Worker Safety and TTC Management</a:t>
            </a:r>
          </a:p>
          <a:p>
            <a:pPr marL="400050"/>
            <a:r>
              <a:rPr lang="en-US" dirty="0"/>
              <a:t>Training</a:t>
            </a:r>
          </a:p>
          <a:p>
            <a:pPr marL="400050"/>
            <a:r>
              <a:rPr lang="en-US" dirty="0"/>
              <a:t>Temporary Traffic Barrier</a:t>
            </a:r>
          </a:p>
          <a:p>
            <a:pPr marL="400050"/>
            <a:r>
              <a:rPr lang="en-US" dirty="0"/>
              <a:t>Speed Reduction</a:t>
            </a:r>
          </a:p>
          <a:p>
            <a:pPr marL="400050"/>
            <a:r>
              <a:rPr lang="en-US" dirty="0"/>
              <a:t>Activity Area</a:t>
            </a:r>
          </a:p>
          <a:p>
            <a:pPr marL="400050"/>
            <a:r>
              <a:rPr lang="en-US" dirty="0"/>
              <a:t>Safety Planning</a:t>
            </a:r>
          </a:p>
          <a:p>
            <a:endParaRPr lang="en-US" dirty="0"/>
          </a:p>
        </p:txBody>
      </p:sp>
    </p:spTree>
    <p:custDataLst>
      <p:tags r:id="rId1"/>
    </p:custDataLst>
    <p:extLst>
      <p:ext uri="{BB962C8B-B14F-4D97-AF65-F5344CB8AC3E}">
        <p14:creationId xmlns:p14="http://schemas.microsoft.com/office/powerpoint/2010/main" val="4005562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Lateral Buffer Space</a:t>
            </a:r>
            <a:endParaRPr lang="en-US" dirty="0"/>
          </a:p>
        </p:txBody>
      </p:sp>
      <p:sp>
        <p:nvSpPr>
          <p:cNvPr id="6" name="Content Placeholder 5"/>
          <p:cNvSpPr>
            <a:spLocks noGrp="1"/>
          </p:cNvSpPr>
          <p:nvPr>
            <p:ph idx="1"/>
          </p:nvPr>
        </p:nvSpPr>
        <p:spPr/>
        <p:txBody>
          <a:bodyPr/>
          <a:lstStyle/>
          <a:p>
            <a:r>
              <a:rPr lang="en-US"/>
              <a:t>If lateral buffer space requires part of a lane, close that lane – avoid partial closures </a:t>
            </a:r>
            <a:endParaRPr lang="en-US" dirty="0"/>
          </a:p>
        </p:txBody>
      </p:sp>
      <p:pic>
        <p:nvPicPr>
          <p:cNvPr id="7" name="Picture 4" descr="P1010128"/>
          <p:cNvPicPr>
            <a:picLocks noChangeAspect="1" noChangeArrowheads="1"/>
          </p:cNvPicPr>
          <p:nvPr/>
        </p:nvPicPr>
        <p:blipFill rotWithShape="1">
          <a:blip r:embed="rId4" cstate="print"/>
          <a:srcRect t="20816" b="23302"/>
          <a:stretch/>
        </p:blipFill>
        <p:spPr bwMode="auto">
          <a:xfrm>
            <a:off x="838200" y="1962150"/>
            <a:ext cx="7772400" cy="2540127"/>
          </a:xfrm>
          <a:prstGeom prst="rect">
            <a:avLst/>
          </a:prstGeom>
          <a:noFill/>
          <a:ln w="76200" cmpd="tri">
            <a:noFill/>
            <a:miter lim="800000"/>
            <a:headEnd/>
            <a:tailEnd/>
          </a:ln>
        </p:spPr>
      </p:pic>
      <p:sp>
        <p:nvSpPr>
          <p:cNvPr id="10" name="Footer Placeholder 3"/>
          <p:cNvSpPr>
            <a:spLocks noGrp="1"/>
          </p:cNvSpPr>
          <p:nvPr>
            <p:ph type="ftr" sz="quarter" idx="4294967295"/>
          </p:nvPr>
        </p:nvSpPr>
        <p:spPr>
          <a:xfrm rot="10800000" flipV="1">
            <a:off x="1905000" y="3714750"/>
            <a:ext cx="6477000" cy="806196"/>
          </a:xfrm>
          <a:prstGeom prst="rect">
            <a:avLst/>
          </a:prstGeom>
        </p:spPr>
        <p:txBody>
          <a:bodyPr/>
          <a:lstStyle/>
          <a:p>
            <a:pPr eaLnBrk="0" fontAlgn="base" hangingPunct="0">
              <a:spcBef>
                <a:spcPct val="0"/>
              </a:spcBef>
              <a:spcAft>
                <a:spcPct val="0"/>
              </a:spcAft>
            </a:pPr>
            <a:r>
              <a:rPr lang="en-US" dirty="0">
                <a:solidFill>
                  <a:srgbClr val="FFFFFF"/>
                </a:solidFill>
              </a:rPr>
              <a:t>Source: FHA SHRP2 </a:t>
            </a:r>
          </a:p>
        </p:txBody>
      </p:sp>
    </p:spTree>
    <p:custDataLst>
      <p:tags r:id="rId1"/>
    </p:custDataLst>
    <p:extLst>
      <p:ext uri="{BB962C8B-B14F-4D97-AF65-F5344CB8AC3E}">
        <p14:creationId xmlns:p14="http://schemas.microsoft.com/office/powerpoint/2010/main" val="2277312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Linear vs. Multi-Lane Blocking</a:t>
            </a:r>
            <a:endParaRPr lang="en-US" dirty="0"/>
          </a:p>
        </p:txBody>
      </p:sp>
      <p:pic>
        <p:nvPicPr>
          <p:cNvPr id="6" name="Picture 3" descr="C:\Users\kbelmore\Desktop\43709 FHWA IDIQ\SHRP2 TTT\Final Draft\Graphics and Pictures\Lesson 4\Multi-Lane Blocking - 04121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 t="16667" r="157" b="13333"/>
          <a:stretch/>
        </p:blipFill>
        <p:spPr bwMode="auto">
          <a:xfrm>
            <a:off x="5559552" y="1083661"/>
            <a:ext cx="259689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belmore\Desktop\43709 FHWA IDIQ\SHRP2 TTT\Final Draft\Graphics and Pictures\Lesson 4\Linear Blocking w-SSP - 04301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928" b="13312"/>
          <a:stretch/>
        </p:blipFill>
        <p:spPr bwMode="auto">
          <a:xfrm>
            <a:off x="980728" y="1111250"/>
            <a:ext cx="2596896"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p:cNvSpPr txBox="1">
            <a:spLocks/>
          </p:cNvSpPr>
          <p:nvPr/>
        </p:nvSpPr>
        <p:spPr>
          <a:xfrm>
            <a:off x="2971800" y="4251914"/>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
        <p:nvSpPr>
          <p:cNvPr id="20" name="Footer Placeholder 19"/>
          <p:cNvSpPr>
            <a:spLocks noGrp="1"/>
          </p:cNvSpPr>
          <p:nvPr>
            <p:ph type="ftr" sz="quarter" idx="4294967295"/>
          </p:nvPr>
        </p:nvSpPr>
        <p:spPr>
          <a:xfrm>
            <a:off x="1219200" y="4238024"/>
            <a:ext cx="2133600" cy="274637"/>
          </a:xfrm>
        </p:spPr>
        <p:txBody>
          <a:bodyPr/>
          <a:lstStyle/>
          <a:p>
            <a:pPr eaLnBrk="0" fontAlgn="base" hangingPunct="0">
              <a:spcBef>
                <a:spcPct val="0"/>
              </a:spcBef>
              <a:spcAft>
                <a:spcPct val="0"/>
              </a:spcAft>
            </a:pPr>
            <a:r>
              <a:rPr lang="en-US" dirty="0">
                <a:solidFill>
                  <a:schemeClr val="tx1"/>
                </a:solidFill>
              </a:rPr>
              <a:t>Source: FHA SHRP2</a:t>
            </a:r>
          </a:p>
        </p:txBody>
      </p:sp>
    </p:spTree>
    <p:custDataLst>
      <p:tags r:id="rId1"/>
    </p:custDataLst>
    <p:extLst>
      <p:ext uri="{BB962C8B-B14F-4D97-AF65-F5344CB8AC3E}">
        <p14:creationId xmlns:p14="http://schemas.microsoft.com/office/powerpoint/2010/main" val="4187870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Critical Wheel Angle</a:t>
            </a:r>
            <a:endParaRPr lang="en-US" dirty="0"/>
          </a:p>
        </p:txBody>
      </p:sp>
      <p:sp>
        <p:nvSpPr>
          <p:cNvPr id="3" name="Content Placeholder 2"/>
          <p:cNvSpPr>
            <a:spLocks noGrp="1"/>
          </p:cNvSpPr>
          <p:nvPr>
            <p:ph idx="1"/>
          </p:nvPr>
        </p:nvSpPr>
        <p:spPr/>
        <p:txBody>
          <a:bodyPr/>
          <a:lstStyle/>
          <a:p>
            <a:r>
              <a:rPr lang="en-US"/>
              <a:t>Turn front wheels of vehicles away from the incident</a:t>
            </a:r>
            <a:endParaRPr lang="en-US" dirty="0"/>
          </a:p>
        </p:txBody>
      </p:sp>
      <p:sp>
        <p:nvSpPr>
          <p:cNvPr id="7" name="Slide Number Placeholder 6"/>
          <p:cNvSpPr>
            <a:spLocks noGrp="1"/>
          </p:cNvSpPr>
          <p:nvPr>
            <p:ph type="sldNum" sz="quarter" idx="4294967295"/>
          </p:nvPr>
        </p:nvSpPr>
        <p:spPr>
          <a:xfrm>
            <a:off x="8413750" y="4870450"/>
            <a:ext cx="730250" cy="260350"/>
          </a:xfrm>
          <a:prstGeom prst="rect">
            <a:avLst/>
          </a:prstGeom>
        </p:spPr>
        <p:txBody>
          <a:bodyPr/>
          <a:lstStyle/>
          <a:p>
            <a:pPr eaLnBrk="0" fontAlgn="base" hangingPunct="0">
              <a:spcBef>
                <a:spcPct val="0"/>
              </a:spcBef>
              <a:spcAft>
                <a:spcPct val="0"/>
              </a:spcAft>
            </a:pPr>
            <a:r>
              <a:rPr lang="en-US">
                <a:solidFill>
                  <a:srgbClr val="FFFFFF"/>
                </a:solidFill>
              </a:rPr>
              <a:t>4H-</a:t>
            </a:r>
            <a:fld id="{69408CB4-E6DE-4693-BAB9-2CC31FCB0B0E}" type="slidenum">
              <a:rPr lang="en-US" smtClean="0">
                <a:solidFill>
                  <a:srgbClr val="FFFFFF"/>
                </a:solidFill>
              </a:rPr>
              <a:pPr eaLnBrk="0" fontAlgn="base" hangingPunct="0">
                <a:spcBef>
                  <a:spcPct val="0"/>
                </a:spcBef>
                <a:spcAft>
                  <a:spcPct val="0"/>
                </a:spcAft>
              </a:pPr>
              <a:t>37</a:t>
            </a:fld>
            <a:endParaRPr lang="en-US" dirty="0">
              <a:solidFill>
                <a:srgbClr val="FFFFFF"/>
              </a:solidFill>
            </a:endParaRPr>
          </a:p>
        </p:txBody>
      </p:sp>
      <p:pic>
        <p:nvPicPr>
          <p:cNvPr id="6" name="Picture 2" descr="\\Spock\Departments\Content\SHRP 2\Task 7\Student Powerpoint\Images\BlockShadow_6.jpg"/>
          <p:cNvPicPr>
            <a:picLocks noChangeAspect="1" noChangeArrowheads="1"/>
          </p:cNvPicPr>
          <p:nvPr/>
        </p:nvPicPr>
        <p:blipFill rotWithShape="1">
          <a:blip r:embed="rId4" cstate="print"/>
          <a:srcRect t="23702" b="12048"/>
          <a:stretch/>
        </p:blipFill>
        <p:spPr bwMode="auto">
          <a:xfrm>
            <a:off x="0" y="1870710"/>
            <a:ext cx="9144000" cy="3291840"/>
          </a:xfrm>
          <a:prstGeom prst="rect">
            <a:avLst/>
          </a:prstGeom>
          <a:noFill/>
        </p:spPr>
      </p:pic>
      <p:sp>
        <p:nvSpPr>
          <p:cNvPr id="8" name="Curved Left Arrow 7"/>
          <p:cNvSpPr/>
          <p:nvPr/>
        </p:nvSpPr>
        <p:spPr bwMode="auto">
          <a:xfrm>
            <a:off x="6553200" y="3314700"/>
            <a:ext cx="914400" cy="914400"/>
          </a:xfrm>
          <a:prstGeom prst="curvedLeftArrow">
            <a:avLst>
              <a:gd name="adj1" fmla="val 25000"/>
              <a:gd name="adj2" fmla="val 66667"/>
              <a:gd name="adj3" fmla="val 25000"/>
            </a:avLst>
          </a:prstGeom>
          <a:solidFill>
            <a:srgbClr val="A3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a:solidFill>
                <a:srgbClr val="000000"/>
              </a:solidFill>
              <a:latin typeface="Times" pitchFamily="18" charset="0"/>
            </a:endParaRPr>
          </a:p>
        </p:txBody>
      </p:sp>
      <p:sp>
        <p:nvSpPr>
          <p:cNvPr id="9" name="Footer Placeholder 3"/>
          <p:cNvSpPr txBox="1">
            <a:spLocks/>
          </p:cNvSpPr>
          <p:nvPr/>
        </p:nvSpPr>
        <p:spPr>
          <a:xfrm>
            <a:off x="76200" y="4747439"/>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Tree>
    <p:custDataLst>
      <p:tags r:id="rId1"/>
    </p:custDataLst>
    <p:extLst>
      <p:ext uri="{BB962C8B-B14F-4D97-AF65-F5344CB8AC3E}">
        <p14:creationId xmlns:p14="http://schemas.microsoft.com/office/powerpoint/2010/main" val="101342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Zero Buffer</a:t>
            </a:r>
            <a:endParaRPr lang="en-US" dirty="0"/>
          </a:p>
        </p:txBody>
      </p:sp>
      <p:sp>
        <p:nvSpPr>
          <p:cNvPr id="13" name="Content Placeholder 12"/>
          <p:cNvSpPr>
            <a:spLocks noGrp="1"/>
          </p:cNvSpPr>
          <p:nvPr>
            <p:ph idx="1"/>
          </p:nvPr>
        </p:nvSpPr>
        <p:spPr/>
        <p:txBody>
          <a:bodyPr/>
          <a:lstStyle/>
          <a:p>
            <a:endParaRPr lang="en-US"/>
          </a:p>
        </p:txBody>
      </p:sp>
      <p:pic>
        <p:nvPicPr>
          <p:cNvPr id="6" name="Picture 2" descr="\\Spock\Departments\Content\SHRP 2\Task 7\Student Powerpoint\Images\BlockShadow_ZeroBuffer_2.jpg"/>
          <p:cNvPicPr>
            <a:picLocks noChangeAspect="1" noChangeArrowheads="1"/>
          </p:cNvPicPr>
          <p:nvPr/>
        </p:nvPicPr>
        <p:blipFill rotWithShape="1">
          <a:blip r:embed="rId4" cstate="print"/>
          <a:srcRect l="10415" t="17165" r="740" b="4612"/>
          <a:stretch/>
        </p:blipFill>
        <p:spPr bwMode="auto">
          <a:xfrm>
            <a:off x="0" y="1030671"/>
            <a:ext cx="9144000" cy="4114800"/>
          </a:xfrm>
          <a:prstGeom prst="rect">
            <a:avLst/>
          </a:prstGeom>
          <a:noFill/>
        </p:spPr>
      </p:pic>
      <p:pic>
        <p:nvPicPr>
          <p:cNvPr id="1026" name="Picture 2" descr="C:\Users\kbelmore\AppData\Local\Microsoft\Windows\Temporary Internet Files\Content.IE5\7S5OG5M6\MC90043480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571750"/>
            <a:ext cx="1371600" cy="10287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p:cNvSpPr txBox="1">
            <a:spLocks/>
          </p:cNvSpPr>
          <p:nvPr/>
        </p:nvSpPr>
        <p:spPr>
          <a:xfrm>
            <a:off x="5715000" y="4743764"/>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Tree>
    <p:custDataLst>
      <p:tags r:id="rId1"/>
    </p:custDataLst>
    <p:extLst>
      <p:ext uri="{BB962C8B-B14F-4D97-AF65-F5344CB8AC3E}">
        <p14:creationId xmlns:p14="http://schemas.microsoft.com/office/powerpoint/2010/main" val="255496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Zero Buffer</a:t>
            </a:r>
            <a:endParaRPr lang="en-US" dirty="0"/>
          </a:p>
        </p:txBody>
      </p:sp>
      <p:sp>
        <p:nvSpPr>
          <p:cNvPr id="14" name="Content Placeholder 13"/>
          <p:cNvSpPr>
            <a:spLocks noGrp="1"/>
          </p:cNvSpPr>
          <p:nvPr>
            <p:ph idx="1"/>
          </p:nvPr>
        </p:nvSpPr>
        <p:spPr/>
        <p:txBody>
          <a:bodyPr/>
          <a:lstStyle/>
          <a:p>
            <a:endParaRPr lang="en-US"/>
          </a:p>
        </p:txBody>
      </p:sp>
      <p:pic>
        <p:nvPicPr>
          <p:cNvPr id="6" name="Picture 5" descr="BlockShadow_ZeroBuffer.jpg"/>
          <p:cNvPicPr>
            <a:picLocks noChangeAspect="1"/>
          </p:cNvPicPr>
          <p:nvPr/>
        </p:nvPicPr>
        <p:blipFill rotWithShape="1">
          <a:blip r:embed="rId4" cstate="screen"/>
          <a:srcRect l="21702" t="8273" r="2140" b="31032"/>
          <a:stretch/>
        </p:blipFill>
        <p:spPr bwMode="auto">
          <a:xfrm>
            <a:off x="0" y="1028700"/>
            <a:ext cx="9144000" cy="4114800"/>
          </a:xfrm>
          <a:prstGeom prst="rect">
            <a:avLst/>
          </a:prstGeom>
          <a:noFill/>
          <a:ln w="9525">
            <a:noFill/>
            <a:miter lim="800000"/>
            <a:headEnd/>
            <a:tailEnd/>
          </a:ln>
        </p:spPr>
      </p:pic>
      <p:sp>
        <p:nvSpPr>
          <p:cNvPr id="7" name="Oval 6"/>
          <p:cNvSpPr/>
          <p:nvPr/>
        </p:nvSpPr>
        <p:spPr bwMode="auto">
          <a:xfrm>
            <a:off x="5486400" y="1977390"/>
            <a:ext cx="762000" cy="1371600"/>
          </a:xfrm>
          <a:prstGeom prst="ellipse">
            <a:avLst/>
          </a:prstGeom>
          <a:solidFill>
            <a:srgbClr val="A3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a:solidFill>
                <a:srgbClr val="000000"/>
              </a:solidFill>
              <a:latin typeface="Times" pitchFamily="18" charset="0"/>
            </a:endParaRPr>
          </a:p>
        </p:txBody>
      </p:sp>
      <p:sp>
        <p:nvSpPr>
          <p:cNvPr id="8" name="Footer Placeholder 3"/>
          <p:cNvSpPr txBox="1">
            <a:spLocks/>
          </p:cNvSpPr>
          <p:nvPr/>
        </p:nvSpPr>
        <p:spPr>
          <a:xfrm>
            <a:off x="5715000" y="4743764"/>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Tree>
    <p:custDataLst>
      <p:tags r:id="rId1"/>
    </p:custDataLst>
    <p:extLst>
      <p:ext uri="{BB962C8B-B14F-4D97-AF65-F5344CB8AC3E}">
        <p14:creationId xmlns:p14="http://schemas.microsoft.com/office/powerpoint/2010/main" val="362133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US" altLang="en-US"/>
              <a:t>Basic Maneuvers</a:t>
            </a:r>
          </a:p>
        </p:txBody>
      </p:sp>
      <p:sp>
        <p:nvSpPr>
          <p:cNvPr id="144387" name="Rectangle 3"/>
          <p:cNvSpPr>
            <a:spLocks noGrp="1" noChangeArrowheads="1"/>
          </p:cNvSpPr>
          <p:nvPr>
            <p:ph idx="1"/>
          </p:nvPr>
        </p:nvSpPr>
        <p:spPr/>
        <p:txBody>
          <a:bodyPr/>
          <a:lstStyle/>
          <a:p>
            <a:r>
              <a:rPr lang="en-US" altLang="en-US"/>
              <a:t>Negotiating Intersections</a:t>
            </a:r>
          </a:p>
          <a:p>
            <a:pPr lvl="1"/>
            <a:r>
              <a:rPr lang="en-US" altLang="en-US"/>
              <a:t>Scan for Possible Hazards</a:t>
            </a:r>
          </a:p>
          <a:p>
            <a:pPr lvl="1"/>
            <a:r>
              <a:rPr lang="en-US" altLang="en-US"/>
              <a:t>Slow Down</a:t>
            </a:r>
          </a:p>
          <a:p>
            <a:pPr lvl="1"/>
            <a:r>
              <a:rPr lang="en-US" altLang="en-US"/>
              <a:t>Change Siren Cadence</a:t>
            </a:r>
          </a:p>
          <a:p>
            <a:pPr lvl="1"/>
            <a:r>
              <a:rPr lang="en-US" altLang="en-US"/>
              <a:t>Check Options and Avoid Opposing Lane</a:t>
            </a:r>
          </a:p>
          <a:p>
            <a:pPr lvl="1"/>
            <a:r>
              <a:rPr lang="en-US" altLang="en-US"/>
              <a:t>Come to a Complete Stop (controlled intersection)</a:t>
            </a:r>
          </a:p>
          <a:p>
            <a:pPr lvl="1"/>
            <a:r>
              <a:rPr lang="en-US" altLang="en-US"/>
              <a:t>Establish Eye Contact</a:t>
            </a:r>
          </a:p>
          <a:p>
            <a:pPr lvl="1"/>
            <a:r>
              <a:rPr lang="en-US" altLang="en-US"/>
              <a:t>Proceed One Lane at a Time</a:t>
            </a:r>
            <a:endParaRPr lang="en-US" altLang="en-US" dirty="0"/>
          </a:p>
        </p:txBody>
      </p:sp>
    </p:spTree>
    <p:custDataLst>
      <p:tags r:id="rId1"/>
    </p:custDataLst>
    <p:extLst>
      <p:ext uri="{BB962C8B-B14F-4D97-AF65-F5344CB8AC3E}">
        <p14:creationId xmlns:p14="http://schemas.microsoft.com/office/powerpoint/2010/main" val="2569820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Lane(s) +1 Blocking</a:t>
            </a:r>
            <a:endParaRPr lang="en-US" dirty="0"/>
          </a:p>
        </p:txBody>
      </p:sp>
      <p:sp>
        <p:nvSpPr>
          <p:cNvPr id="6" name="Content Placeholder 5"/>
          <p:cNvSpPr>
            <a:spLocks noGrp="1"/>
          </p:cNvSpPr>
          <p:nvPr>
            <p:ph idx="1"/>
          </p:nvPr>
        </p:nvSpPr>
        <p:spPr>
          <a:xfrm>
            <a:off x="457200" y="1276351"/>
            <a:ext cx="4267200" cy="3200400"/>
          </a:xfrm>
        </p:spPr>
        <p:txBody>
          <a:bodyPr/>
          <a:lstStyle/>
          <a:p>
            <a:r>
              <a:rPr lang="en-US" dirty="0"/>
              <a:t>By the very natural of fire/rescue and EMS work, additional space to work is typically required</a:t>
            </a:r>
          </a:p>
          <a:p>
            <a:r>
              <a:rPr lang="en-US" dirty="0"/>
              <a:t>Lane(s) +1 Blocking occurs when responders block the involved lane(s) plus one additional lane to provide a lateral buffer space for safety </a:t>
            </a:r>
          </a:p>
          <a:p>
            <a:endParaRPr lang="en-US" dirty="0"/>
          </a:p>
          <a:p>
            <a:endParaRPr lang="en-US" dirty="0"/>
          </a:p>
          <a:p>
            <a:endParaRPr lang="en-US" dirty="0"/>
          </a:p>
          <a:p>
            <a:endParaRPr lang="en-US" dirty="0"/>
          </a:p>
        </p:txBody>
      </p:sp>
      <p:pic>
        <p:nvPicPr>
          <p:cNvPr id="7" name="Picture 2" descr="\\Spock\departments\Content\SHRP 2\Task 7\Student Powerpoint\Images\LanePlus1.jpg"/>
          <p:cNvPicPr>
            <a:picLocks noChangeAspect="1" noChangeArrowheads="1"/>
          </p:cNvPicPr>
          <p:nvPr/>
        </p:nvPicPr>
        <p:blipFill rotWithShape="1">
          <a:blip r:embed="rId4" cstate="print"/>
          <a:srcRect l="15170" t="2169" r="5666" b="3527"/>
          <a:stretch/>
        </p:blipFill>
        <p:spPr bwMode="auto">
          <a:xfrm>
            <a:off x="5181600" y="1123950"/>
            <a:ext cx="3584883" cy="3409536"/>
          </a:xfrm>
          <a:prstGeom prst="rect">
            <a:avLst/>
          </a:prstGeom>
          <a:noFill/>
          <a:effectLst/>
        </p:spPr>
      </p:pic>
      <p:sp>
        <p:nvSpPr>
          <p:cNvPr id="8" name="Footer Placeholder 3"/>
          <p:cNvSpPr txBox="1">
            <a:spLocks/>
          </p:cNvSpPr>
          <p:nvPr/>
        </p:nvSpPr>
        <p:spPr>
          <a:xfrm>
            <a:off x="5326216" y="4272739"/>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dirty="0">
                <a:solidFill>
                  <a:srgbClr val="FFFFFF"/>
                </a:solidFill>
              </a:rPr>
              <a:t>Source: FHA SHRP2 </a:t>
            </a:r>
          </a:p>
        </p:txBody>
      </p:sp>
    </p:spTree>
    <p:custDataLst>
      <p:tags r:id="rId1"/>
    </p:custDataLst>
    <p:extLst>
      <p:ext uri="{BB962C8B-B14F-4D97-AF65-F5344CB8AC3E}">
        <p14:creationId xmlns:p14="http://schemas.microsoft.com/office/powerpoint/2010/main" val="3387421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Lane(s) +1 Blocking Protected Work Space </a:t>
            </a:r>
          </a:p>
        </p:txBody>
      </p:sp>
      <p:sp>
        <p:nvSpPr>
          <p:cNvPr id="15" name="Content Placeholder 14"/>
          <p:cNvSpPr>
            <a:spLocks noGrp="1"/>
          </p:cNvSpPr>
          <p:nvPr>
            <p:ph idx="1"/>
          </p:nvPr>
        </p:nvSpPr>
        <p:spPr/>
        <p:txBody>
          <a:bodyPr/>
          <a:lstStyle/>
          <a:p>
            <a:endParaRPr lang="en-US"/>
          </a:p>
        </p:txBody>
      </p:sp>
      <p:pic>
        <p:nvPicPr>
          <p:cNvPr id="7" name="Picture 5" descr="BlockShadow_3.jpg"/>
          <p:cNvPicPr>
            <a:picLocks noChangeAspect="1"/>
          </p:cNvPicPr>
          <p:nvPr/>
        </p:nvPicPr>
        <p:blipFill rotWithShape="1">
          <a:blip r:embed="rId4" cstate="screen"/>
          <a:srcRect l="1805" t="18061" r="1770" b="3333"/>
          <a:stretch/>
        </p:blipFill>
        <p:spPr bwMode="auto">
          <a:xfrm>
            <a:off x="0" y="1276350"/>
            <a:ext cx="9220200" cy="3880746"/>
          </a:xfrm>
          <a:prstGeom prst="rect">
            <a:avLst/>
          </a:prstGeom>
          <a:solidFill>
            <a:srgbClr val="9E0000"/>
          </a:solidFill>
          <a:ln w="9525">
            <a:noFill/>
            <a:miter lim="800000"/>
            <a:headEnd/>
            <a:tailEnd/>
          </a:ln>
        </p:spPr>
      </p:pic>
      <p:sp>
        <p:nvSpPr>
          <p:cNvPr id="10" name="Right Triangle 9"/>
          <p:cNvSpPr/>
          <p:nvPr/>
        </p:nvSpPr>
        <p:spPr bwMode="auto">
          <a:xfrm rot="422749" flipH="1">
            <a:off x="1380009" y="2493550"/>
            <a:ext cx="5064949" cy="2076671"/>
          </a:xfrm>
          <a:prstGeom prst="rtTriangle">
            <a:avLst/>
          </a:prstGeom>
          <a:solidFill>
            <a:srgbClr val="A300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b="0">
              <a:solidFill>
                <a:srgbClr val="000000"/>
              </a:solidFill>
              <a:latin typeface="Times" pitchFamily="18" charset="0"/>
            </a:endParaRPr>
          </a:p>
        </p:txBody>
      </p:sp>
      <p:sp>
        <p:nvSpPr>
          <p:cNvPr id="8" name="Footer Placeholder 3"/>
          <p:cNvSpPr txBox="1">
            <a:spLocks/>
          </p:cNvSpPr>
          <p:nvPr/>
        </p:nvSpPr>
        <p:spPr>
          <a:xfrm>
            <a:off x="5715000" y="4743764"/>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Tree>
    <p:custDataLst>
      <p:tags r:id="rId1"/>
    </p:custDataLst>
    <p:extLst>
      <p:ext uri="{BB962C8B-B14F-4D97-AF65-F5344CB8AC3E}">
        <p14:creationId xmlns:p14="http://schemas.microsoft.com/office/powerpoint/2010/main" val="286433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Lane(s) +1 Blocking Patient Loading</a:t>
            </a:r>
            <a:endParaRPr lang="en-US" dirty="0"/>
          </a:p>
        </p:txBody>
      </p:sp>
      <p:sp>
        <p:nvSpPr>
          <p:cNvPr id="12" name="Content Placeholder 11"/>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40" b="18072"/>
          <a:stretch/>
        </p:blipFill>
        <p:spPr bwMode="auto">
          <a:xfrm>
            <a:off x="-9100" y="1140741"/>
            <a:ext cx="9229299" cy="4002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3"/>
          <p:cNvSpPr txBox="1">
            <a:spLocks/>
          </p:cNvSpPr>
          <p:nvPr/>
        </p:nvSpPr>
        <p:spPr>
          <a:xfrm>
            <a:off x="13447" y="4743763"/>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Tree>
    <p:custDataLst>
      <p:tags r:id="rId1"/>
    </p:custDataLst>
    <p:extLst>
      <p:ext uri="{BB962C8B-B14F-4D97-AF65-F5344CB8AC3E}">
        <p14:creationId xmlns:p14="http://schemas.microsoft.com/office/powerpoint/2010/main" val="2306440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Lane(s) +1 Blocking Vehicle Fires</a:t>
            </a:r>
            <a:endParaRPr lang="en-US" dirty="0"/>
          </a:p>
        </p:txBody>
      </p:sp>
      <p:sp>
        <p:nvSpPr>
          <p:cNvPr id="13" name="Content Placeholder 12"/>
          <p:cNvSpPr>
            <a:spLocks noGrp="1"/>
          </p:cNvSpPr>
          <p:nvPr>
            <p:ph idx="1"/>
          </p:nvPr>
        </p:nvSpPr>
        <p:spPr/>
        <p:txBody>
          <a:bodyPr/>
          <a:lstStyle/>
          <a:p>
            <a:endParaRPr lang="en-US"/>
          </a:p>
        </p:txBody>
      </p:sp>
      <p:pic>
        <p:nvPicPr>
          <p:cNvPr id="7" name="Picture 2" descr="P4260122"/>
          <p:cNvPicPr>
            <a:picLocks noChangeAspect="1" noChangeArrowheads="1"/>
          </p:cNvPicPr>
          <p:nvPr/>
        </p:nvPicPr>
        <p:blipFill rotWithShape="1">
          <a:blip r:embed="rId4" cstate="screen"/>
          <a:srcRect t="6207" b="13793"/>
          <a:stretch/>
        </p:blipFill>
        <p:spPr bwMode="auto">
          <a:xfrm>
            <a:off x="-76200" y="1198470"/>
            <a:ext cx="9220200" cy="3964080"/>
          </a:xfrm>
          <a:prstGeom prst="rect">
            <a:avLst/>
          </a:prstGeom>
          <a:noFill/>
          <a:ln w="9525">
            <a:noFill/>
            <a:miter lim="800000"/>
            <a:headEnd/>
            <a:tailEnd/>
          </a:ln>
        </p:spPr>
      </p:pic>
      <p:sp>
        <p:nvSpPr>
          <p:cNvPr id="4" name="Footer Placeholder 3"/>
          <p:cNvSpPr txBox="1">
            <a:spLocks/>
          </p:cNvSpPr>
          <p:nvPr/>
        </p:nvSpPr>
        <p:spPr>
          <a:xfrm>
            <a:off x="0" y="4737354"/>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spTree>
    <p:custDataLst>
      <p:tags r:id="rId1"/>
    </p:custDataLst>
    <p:extLst>
      <p:ext uri="{BB962C8B-B14F-4D97-AF65-F5344CB8AC3E}">
        <p14:creationId xmlns:p14="http://schemas.microsoft.com/office/powerpoint/2010/main" val="1297869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Federal Regulation</a:t>
            </a:r>
            <a:endParaRPr lang="en-US" dirty="0"/>
          </a:p>
        </p:txBody>
      </p:sp>
      <p:sp>
        <p:nvSpPr>
          <p:cNvPr id="136194" name="Rectangle 3"/>
          <p:cNvSpPr>
            <a:spLocks noGrp="1" noChangeArrowheads="1"/>
          </p:cNvSpPr>
          <p:nvPr>
            <p:ph idx="1"/>
          </p:nvPr>
        </p:nvSpPr>
        <p:spPr/>
        <p:txBody>
          <a:bodyPr/>
          <a:lstStyle/>
          <a:p>
            <a:r>
              <a:rPr lang="en-US"/>
              <a:t>23 CFR 634</a:t>
            </a:r>
          </a:p>
          <a:p>
            <a:r>
              <a:rPr lang="en-US"/>
              <a:t>Worker Visibility Final Rule</a:t>
            </a:r>
            <a:endParaRPr lang="en-US" dirty="0"/>
          </a:p>
        </p:txBody>
      </p:sp>
      <p:pic>
        <p:nvPicPr>
          <p:cNvPr id="136195" name="Picture 3"/>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1909762"/>
            <a:ext cx="2065128"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6197" name="Rectangle 4"/>
          <p:cNvSpPr>
            <a:spLocks noChangeArrowheads="1"/>
          </p:cNvSpPr>
          <p:nvPr/>
        </p:nvSpPr>
        <p:spPr bwMode="auto">
          <a:xfrm>
            <a:off x="2743200" y="0"/>
            <a:ext cx="5943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hangingPunct="0"/>
            <a:endParaRPr lang="en-US" sz="4000" dirty="0">
              <a:solidFill>
                <a:schemeClr val="bg1"/>
              </a:solidFill>
              <a:latin typeface="Arial Narrow" pitchFamily="34" charset="0"/>
            </a:endParaRPr>
          </a:p>
        </p:txBody>
      </p:sp>
      <p:pic>
        <p:nvPicPr>
          <p:cNvPr id="10" name="Picture 4"/>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526805" y="1200150"/>
            <a:ext cx="2130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Text Box 4"/>
          <p:cNvSpPr txBox="1">
            <a:spLocks noChangeArrowheads="1"/>
          </p:cNvSpPr>
          <p:nvPr/>
        </p:nvSpPr>
        <p:spPr bwMode="auto">
          <a:xfrm>
            <a:off x="533400" y="4248150"/>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Source: Responder Safety</a:t>
            </a:r>
          </a:p>
        </p:txBody>
      </p:sp>
    </p:spTree>
    <p:custDataLst>
      <p:tags r:id="rId1"/>
    </p:custDataLst>
    <p:extLst>
      <p:ext uri="{BB962C8B-B14F-4D97-AF65-F5344CB8AC3E}">
        <p14:creationId xmlns:p14="http://schemas.microsoft.com/office/powerpoint/2010/main" val="4087134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rrowheads="1"/>
          </p:cNvPicPr>
          <p:nvPr/>
        </p:nvPicPr>
        <p:blipFill rotWithShape="1">
          <a:blip r:embed="rId4" cstate="screen">
            <a:lum bright="-6000"/>
          </a:blip>
          <a:srcRect l="771" t="9855" r="4157" b="11487"/>
          <a:stretch/>
        </p:blipFill>
        <p:spPr bwMode="auto">
          <a:xfrm>
            <a:off x="838200" y="-19050"/>
            <a:ext cx="7848600" cy="4495800"/>
          </a:xfrm>
          <a:prstGeom prst="rect">
            <a:avLst/>
          </a:prstGeom>
          <a:noFill/>
          <a:ln w="57150">
            <a:noFill/>
            <a:miter lim="800000"/>
            <a:headEnd/>
            <a:tailEnd/>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1600" y="-19050"/>
            <a:ext cx="1723182" cy="4892040"/>
          </a:xfrm>
          <a:prstGeom prst="rect">
            <a:avLst/>
          </a:prstGeom>
        </p:spPr>
      </p:pic>
      <p:sp>
        <p:nvSpPr>
          <p:cNvPr id="11" name="Footer Placeholder 3"/>
          <p:cNvSpPr txBox="1">
            <a:spLocks/>
          </p:cNvSpPr>
          <p:nvPr/>
        </p:nvSpPr>
        <p:spPr>
          <a:xfrm>
            <a:off x="5391150" y="4123136"/>
            <a:ext cx="3295650" cy="347663"/>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dirty="0">
                <a:solidFill>
                  <a:srgbClr val="FFFFFF"/>
                </a:solidFill>
              </a:rPr>
              <a:t>Source: FHA SHRP2 </a:t>
            </a:r>
          </a:p>
        </p:txBody>
      </p:sp>
    </p:spTree>
    <p:custDataLst>
      <p:tags r:id="rId1"/>
    </p:custDataLst>
    <p:extLst>
      <p:ext uri="{BB962C8B-B14F-4D97-AF65-F5344CB8AC3E}">
        <p14:creationId xmlns:p14="http://schemas.microsoft.com/office/powerpoint/2010/main" val="20548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en-US"/>
              <a:t>Exception</a:t>
            </a:r>
            <a:endParaRPr lang="en-US" altLang="en-US" dirty="0"/>
          </a:p>
        </p:txBody>
      </p:sp>
      <p:sp>
        <p:nvSpPr>
          <p:cNvPr id="147459" name="Content Placeholder 2"/>
          <p:cNvSpPr>
            <a:spLocks noGrp="1"/>
          </p:cNvSpPr>
          <p:nvPr>
            <p:ph idx="1"/>
          </p:nvPr>
        </p:nvSpPr>
        <p:spPr/>
        <p:txBody>
          <a:bodyPr/>
          <a:lstStyle/>
          <a:p>
            <a:r>
              <a:rPr lang="en-US" altLang="en-US" dirty="0"/>
              <a:t>Responders, when actively engaged in emergency operation that directly expose workers to flame, fire, heat or hazardous materials may wear retro reflective turnout gear  </a:t>
            </a:r>
          </a:p>
          <a:p>
            <a:r>
              <a:rPr lang="en-US" altLang="en-US" dirty="0"/>
              <a:t>Police Officers, in potential adversarial rolls to include traffic stops and searches</a:t>
            </a:r>
          </a:p>
          <a:p>
            <a:r>
              <a:rPr lang="en-US" altLang="en-US" dirty="0"/>
              <a:t>“At all other times vests shall be worn”</a:t>
            </a:r>
          </a:p>
          <a:p>
            <a:endParaRPr lang="en-US" altLang="en-US" dirty="0"/>
          </a:p>
        </p:txBody>
      </p:sp>
      <p:sp>
        <p:nvSpPr>
          <p:cNvPr id="5" name="Text Box 4"/>
          <p:cNvSpPr txBox="1">
            <a:spLocks noChangeArrowheads="1"/>
          </p:cNvSpPr>
          <p:nvPr/>
        </p:nvSpPr>
        <p:spPr bwMode="auto">
          <a:xfrm>
            <a:off x="533400" y="4248150"/>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Source: </a:t>
            </a:r>
            <a:r>
              <a:rPr lang="en-US" altLang="en-US" sz="1600" dirty="0"/>
              <a:t>FHA SHRP2</a:t>
            </a:r>
            <a:endParaRPr lang="en-US" altLang="en-US" sz="1600" b="1" dirty="0"/>
          </a:p>
        </p:txBody>
      </p:sp>
    </p:spTree>
    <p:custDataLst>
      <p:tags r:id="rId1"/>
    </p:custDataLst>
    <p:extLst>
      <p:ext uri="{BB962C8B-B14F-4D97-AF65-F5344CB8AC3E}">
        <p14:creationId xmlns:p14="http://schemas.microsoft.com/office/powerpoint/2010/main" val="1442695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2"/>
          <p:cNvGrpSpPr>
            <a:grpSpLocks/>
          </p:cNvGrpSpPr>
          <p:nvPr>
            <p:custDataLst>
              <p:tags r:id="rId3"/>
            </p:custDataLst>
          </p:nvPr>
        </p:nvGrpSpPr>
        <p:grpSpPr bwMode="auto">
          <a:xfrm>
            <a:off x="228600" y="2495549"/>
            <a:ext cx="8610600" cy="1428750"/>
            <a:chOff x="144" y="2688"/>
            <a:chExt cx="5328" cy="1200"/>
          </a:xfrm>
        </p:grpSpPr>
        <p:grpSp>
          <p:nvGrpSpPr>
            <p:cNvPr id="125996" name="Group 3"/>
            <p:cNvGrpSpPr>
              <a:grpSpLocks/>
            </p:cNvGrpSpPr>
            <p:nvPr/>
          </p:nvGrpSpPr>
          <p:grpSpPr bwMode="auto">
            <a:xfrm>
              <a:off x="144" y="2688"/>
              <a:ext cx="5328" cy="1200"/>
              <a:chOff x="144" y="2688"/>
              <a:chExt cx="5328" cy="1200"/>
            </a:xfrm>
          </p:grpSpPr>
          <p:sp>
            <p:nvSpPr>
              <p:cNvPr id="125998" name="Rectangle 4"/>
              <p:cNvSpPr>
                <a:spLocks noChangeArrowheads="1"/>
              </p:cNvSpPr>
              <p:nvPr/>
            </p:nvSpPr>
            <p:spPr bwMode="auto">
              <a:xfrm>
                <a:off x="144" y="3264"/>
                <a:ext cx="5328" cy="62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80000"/>
                  </a:lnSpc>
                  <a:spcBef>
                    <a:spcPct val="20000"/>
                  </a:spcBef>
                  <a:buClr>
                    <a:srgbClr val="FF6027"/>
                  </a:buClr>
                  <a:buSzPct val="64000"/>
                  <a:buFont typeface="Monotype Sorts"/>
                  <a:buNone/>
                </a:pPr>
                <a:endParaRPr lang="en-US"/>
              </a:p>
            </p:txBody>
          </p:sp>
          <p:sp>
            <p:nvSpPr>
              <p:cNvPr id="125999" name="Rectangle 5"/>
              <p:cNvSpPr>
                <a:spLocks noChangeArrowheads="1"/>
              </p:cNvSpPr>
              <p:nvPr/>
            </p:nvSpPr>
            <p:spPr bwMode="auto">
              <a:xfrm>
                <a:off x="144" y="2688"/>
                <a:ext cx="5328" cy="5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lnSpc>
                    <a:spcPct val="80000"/>
                  </a:lnSpc>
                  <a:spcBef>
                    <a:spcPct val="20000"/>
                  </a:spcBef>
                  <a:buClr>
                    <a:srgbClr val="FF6027"/>
                  </a:buClr>
                  <a:buSzPct val="64000"/>
                  <a:buFont typeface="Monotype Sorts"/>
                  <a:buNone/>
                </a:pPr>
                <a:endParaRPr lang="en-US"/>
              </a:p>
            </p:txBody>
          </p:sp>
          <p:sp>
            <p:nvSpPr>
              <p:cNvPr id="126000" name="Line 6"/>
              <p:cNvSpPr>
                <a:spLocks noChangeShapeType="1"/>
              </p:cNvSpPr>
              <p:nvPr/>
            </p:nvSpPr>
            <p:spPr bwMode="auto">
              <a:xfrm>
                <a:off x="144" y="3888"/>
                <a:ext cx="532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001" name="Line 7"/>
              <p:cNvSpPr>
                <a:spLocks noChangeShapeType="1"/>
              </p:cNvSpPr>
              <p:nvPr/>
            </p:nvSpPr>
            <p:spPr bwMode="auto">
              <a:xfrm>
                <a:off x="144" y="2688"/>
                <a:ext cx="532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5997" name="Line 8"/>
            <p:cNvSpPr>
              <a:spLocks noChangeShapeType="1"/>
            </p:cNvSpPr>
            <p:nvPr/>
          </p:nvSpPr>
          <p:spPr bwMode="auto">
            <a:xfrm>
              <a:off x="144" y="3264"/>
              <a:ext cx="5280" cy="0"/>
            </a:xfrm>
            <a:prstGeom prst="line">
              <a:avLst/>
            </a:prstGeom>
            <a:noFill/>
            <a:ln w="28575">
              <a:solidFill>
                <a:srgbClr val="FFFF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25955" name="Group 9"/>
          <p:cNvGrpSpPr>
            <a:grpSpLocks/>
          </p:cNvGrpSpPr>
          <p:nvPr>
            <p:custDataLst>
              <p:tags r:id="rId4"/>
            </p:custDataLst>
          </p:nvPr>
        </p:nvGrpSpPr>
        <p:grpSpPr bwMode="auto">
          <a:xfrm rot="19805921">
            <a:off x="923925" y="3464718"/>
            <a:ext cx="1755775" cy="228600"/>
            <a:chOff x="2592" y="2832"/>
            <a:chExt cx="1462" cy="252"/>
          </a:xfrm>
        </p:grpSpPr>
        <p:pic>
          <p:nvPicPr>
            <p:cNvPr id="125991" name="Picture 10" descr="roadcone"/>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9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2" name="Picture 11" descr="roadcone"/>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8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3" name="Picture 12" descr="roadcone"/>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16"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4" name="Picture 13" descr="roadcone"/>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5" name="Picture 14" descr="roadcone"/>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4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5956" name="Picture 15" descr="92659_26"/>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l="29257" t="31097" r="21371" b="26830"/>
          <a:stretch>
            <a:fillRect/>
          </a:stretch>
        </p:blipFill>
        <p:spPr bwMode="auto">
          <a:xfrm>
            <a:off x="381000" y="3409949"/>
            <a:ext cx="390525" cy="4381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5957" name="Picture 17" descr="automobile"/>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172200" y="3638549"/>
            <a:ext cx="914400"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8" name="Group 18"/>
          <p:cNvGrpSpPr>
            <a:grpSpLocks/>
          </p:cNvGrpSpPr>
          <p:nvPr>
            <p:custDataLst>
              <p:tags r:id="rId7"/>
            </p:custDataLst>
          </p:nvPr>
        </p:nvGrpSpPr>
        <p:grpSpPr bwMode="auto">
          <a:xfrm rot="1501971">
            <a:off x="7388225" y="3409949"/>
            <a:ext cx="1755775" cy="196454"/>
            <a:chOff x="2592" y="2832"/>
            <a:chExt cx="1462" cy="252"/>
          </a:xfrm>
        </p:grpSpPr>
        <p:pic>
          <p:nvPicPr>
            <p:cNvPr id="125986" name="Picture 19"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9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7" name="Picture 20"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8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8" name="Picture 21"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16"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9" name="Picture 22"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0" name="Picture 23"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4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5959" name="Text Box 24"/>
          <p:cNvSpPr txBox="1">
            <a:spLocks noChangeArrowheads="1"/>
          </p:cNvSpPr>
          <p:nvPr/>
        </p:nvSpPr>
        <p:spPr bwMode="auto">
          <a:xfrm>
            <a:off x="0" y="1866899"/>
            <a:ext cx="1524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a:lnSpc>
                <a:spcPct val="80000"/>
              </a:lnSpc>
              <a:spcBef>
                <a:spcPct val="50000"/>
              </a:spcBef>
              <a:buClr>
                <a:srgbClr val="FF6027"/>
              </a:buClr>
              <a:buSzPct val="64000"/>
              <a:buFont typeface="Monotype Sorts"/>
              <a:buNone/>
            </a:pPr>
            <a:endParaRPr lang="en-US"/>
          </a:p>
        </p:txBody>
      </p:sp>
      <p:sp>
        <p:nvSpPr>
          <p:cNvPr id="125960" name="Text Box 26"/>
          <p:cNvSpPr txBox="1">
            <a:spLocks noChangeArrowheads="1"/>
          </p:cNvSpPr>
          <p:nvPr/>
        </p:nvSpPr>
        <p:spPr bwMode="auto">
          <a:xfrm>
            <a:off x="457200" y="1123950"/>
            <a:ext cx="175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a:lnSpc>
                <a:spcPct val="80000"/>
              </a:lnSpc>
              <a:buClr>
                <a:srgbClr val="FF6027"/>
              </a:buClr>
              <a:buSzPct val="64000"/>
              <a:buFont typeface="Monotype Sorts"/>
              <a:buNone/>
            </a:pPr>
            <a:r>
              <a:rPr lang="en-US" dirty="0">
                <a:solidFill>
                  <a:schemeClr val="accent2"/>
                </a:solidFill>
              </a:rPr>
              <a:t>Advance</a:t>
            </a:r>
          </a:p>
          <a:p>
            <a:pPr algn="ctr">
              <a:lnSpc>
                <a:spcPct val="80000"/>
              </a:lnSpc>
              <a:buClr>
                <a:srgbClr val="FF6027"/>
              </a:buClr>
              <a:buSzPct val="64000"/>
              <a:buFont typeface="Monotype Sorts"/>
              <a:buNone/>
            </a:pPr>
            <a:r>
              <a:rPr lang="en-US" dirty="0">
                <a:solidFill>
                  <a:schemeClr val="accent2"/>
                </a:solidFill>
              </a:rPr>
              <a:t>Warning Area</a:t>
            </a:r>
            <a:r>
              <a:rPr lang="en-US" dirty="0"/>
              <a:t>  </a:t>
            </a:r>
          </a:p>
        </p:txBody>
      </p:sp>
      <p:sp>
        <p:nvSpPr>
          <p:cNvPr id="125961" name="Text Box 27"/>
          <p:cNvSpPr txBox="1">
            <a:spLocks noChangeArrowheads="1"/>
          </p:cNvSpPr>
          <p:nvPr/>
        </p:nvSpPr>
        <p:spPr bwMode="auto">
          <a:xfrm>
            <a:off x="1981200" y="1409699"/>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nSpc>
                <a:spcPct val="80000"/>
              </a:lnSpc>
              <a:spcBef>
                <a:spcPct val="50000"/>
              </a:spcBef>
              <a:buClr>
                <a:srgbClr val="FF6027"/>
              </a:buClr>
              <a:buSzPct val="64000"/>
              <a:buFont typeface="Monotype Sorts"/>
              <a:buNone/>
            </a:pPr>
            <a:r>
              <a:rPr lang="en-US" dirty="0">
                <a:solidFill>
                  <a:schemeClr val="accent2"/>
                </a:solidFill>
              </a:rPr>
              <a:t>Transition Area</a:t>
            </a:r>
          </a:p>
        </p:txBody>
      </p:sp>
      <p:sp>
        <p:nvSpPr>
          <p:cNvPr id="125962" name="Text Box 28"/>
          <p:cNvSpPr txBox="1">
            <a:spLocks noChangeArrowheads="1"/>
          </p:cNvSpPr>
          <p:nvPr/>
        </p:nvSpPr>
        <p:spPr bwMode="auto">
          <a:xfrm>
            <a:off x="3657600" y="1352549"/>
            <a:ext cx="266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a:lnSpc>
                <a:spcPct val="80000"/>
              </a:lnSpc>
              <a:spcBef>
                <a:spcPct val="50000"/>
              </a:spcBef>
              <a:buClr>
                <a:srgbClr val="FF6027"/>
              </a:buClr>
              <a:buSzPct val="64000"/>
              <a:buFont typeface="Monotype Sorts"/>
              <a:buNone/>
            </a:pPr>
            <a:r>
              <a:rPr lang="en-US">
                <a:solidFill>
                  <a:schemeClr val="accent2"/>
                </a:solidFill>
              </a:rPr>
              <a:t>Activity Area</a:t>
            </a:r>
          </a:p>
          <a:p>
            <a:pPr algn="ctr">
              <a:lnSpc>
                <a:spcPct val="80000"/>
              </a:lnSpc>
              <a:spcBef>
                <a:spcPct val="50000"/>
              </a:spcBef>
              <a:buClr>
                <a:srgbClr val="FF6027"/>
              </a:buClr>
              <a:buSzPct val="64000"/>
              <a:buFont typeface="Monotype Sorts"/>
              <a:buNone/>
            </a:pPr>
            <a:r>
              <a:rPr lang="en-US">
                <a:solidFill>
                  <a:schemeClr val="accent2"/>
                </a:solidFill>
              </a:rPr>
              <a:t>Buffer – Work Space</a:t>
            </a:r>
          </a:p>
        </p:txBody>
      </p:sp>
      <p:sp>
        <p:nvSpPr>
          <p:cNvPr id="125963" name="Text Box 29"/>
          <p:cNvSpPr txBox="1">
            <a:spLocks noChangeArrowheads="1"/>
          </p:cNvSpPr>
          <p:nvPr/>
        </p:nvSpPr>
        <p:spPr bwMode="auto">
          <a:xfrm>
            <a:off x="6553200" y="1352549"/>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nSpc>
                <a:spcPct val="80000"/>
              </a:lnSpc>
              <a:spcBef>
                <a:spcPct val="50000"/>
              </a:spcBef>
              <a:buClr>
                <a:srgbClr val="FF6027"/>
              </a:buClr>
              <a:buSzPct val="64000"/>
              <a:buFont typeface="Monotype Sorts"/>
              <a:buNone/>
            </a:pPr>
            <a:r>
              <a:rPr lang="en-US">
                <a:solidFill>
                  <a:schemeClr val="accent2"/>
                </a:solidFill>
              </a:rPr>
              <a:t>Termination Area</a:t>
            </a:r>
          </a:p>
        </p:txBody>
      </p:sp>
      <p:sp>
        <p:nvSpPr>
          <p:cNvPr id="125964" name="AutoShape 38"/>
          <p:cNvSpPr>
            <a:spLocks noChangeArrowheads="1"/>
          </p:cNvSpPr>
          <p:nvPr/>
        </p:nvSpPr>
        <p:spPr bwMode="auto">
          <a:xfrm rot="5400000" flipV="1">
            <a:off x="2400896" y="2200870"/>
            <a:ext cx="560785" cy="180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rgbClr val="FFFF00"/>
            </a:solidFill>
            <a:miter lim="800000"/>
            <a:headEnd/>
            <a:tailEnd/>
          </a:ln>
        </p:spPr>
        <p:txBody>
          <a:bodyPr wrap="none" anchor="ctr"/>
          <a:lstStyle/>
          <a:p>
            <a:endParaRPr lang="en-US"/>
          </a:p>
        </p:txBody>
      </p:sp>
      <p:sp>
        <p:nvSpPr>
          <p:cNvPr id="125965" name="AutoShape 39"/>
          <p:cNvSpPr>
            <a:spLocks noChangeArrowheads="1"/>
          </p:cNvSpPr>
          <p:nvPr/>
        </p:nvSpPr>
        <p:spPr bwMode="auto">
          <a:xfrm rot="6747237" flipV="1">
            <a:off x="4137621" y="2263766"/>
            <a:ext cx="560785" cy="180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rgbClr val="FFFF00"/>
            </a:solidFill>
            <a:miter lim="800000"/>
            <a:headEnd/>
            <a:tailEnd/>
          </a:ln>
        </p:spPr>
        <p:txBody>
          <a:bodyPr wrap="none" anchor="ctr"/>
          <a:lstStyle/>
          <a:p>
            <a:endParaRPr lang="en-US"/>
          </a:p>
        </p:txBody>
      </p:sp>
      <p:sp>
        <p:nvSpPr>
          <p:cNvPr id="125966" name="AutoShape 40"/>
          <p:cNvSpPr>
            <a:spLocks noChangeArrowheads="1"/>
          </p:cNvSpPr>
          <p:nvPr/>
        </p:nvSpPr>
        <p:spPr bwMode="auto">
          <a:xfrm rot="5400000" flipV="1">
            <a:off x="4763096" y="2277070"/>
            <a:ext cx="560785" cy="180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rgbClr val="FFFF00"/>
            </a:solidFill>
            <a:miter lim="800000"/>
            <a:headEnd/>
            <a:tailEnd/>
          </a:ln>
        </p:spPr>
        <p:txBody>
          <a:bodyPr wrap="none" anchor="ctr"/>
          <a:lstStyle/>
          <a:p>
            <a:endParaRPr lang="en-US"/>
          </a:p>
        </p:txBody>
      </p:sp>
      <p:sp>
        <p:nvSpPr>
          <p:cNvPr id="125967" name="AutoShape 41"/>
          <p:cNvSpPr>
            <a:spLocks noChangeArrowheads="1"/>
          </p:cNvSpPr>
          <p:nvPr/>
        </p:nvSpPr>
        <p:spPr bwMode="auto">
          <a:xfrm rot="3987111" flipV="1">
            <a:off x="5437784" y="2264268"/>
            <a:ext cx="560784" cy="180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rgbClr val="FFFF00"/>
            </a:solidFill>
            <a:miter lim="800000"/>
            <a:headEnd/>
            <a:tailEnd/>
          </a:ln>
        </p:spPr>
        <p:txBody>
          <a:bodyPr wrap="none" anchor="ctr"/>
          <a:lstStyle/>
          <a:p>
            <a:endParaRPr lang="en-US"/>
          </a:p>
        </p:txBody>
      </p:sp>
      <p:sp>
        <p:nvSpPr>
          <p:cNvPr id="125968" name="AutoShape 42"/>
          <p:cNvSpPr>
            <a:spLocks noChangeArrowheads="1"/>
          </p:cNvSpPr>
          <p:nvPr/>
        </p:nvSpPr>
        <p:spPr bwMode="auto">
          <a:xfrm rot="5400000" flipV="1">
            <a:off x="7020520" y="2152055"/>
            <a:ext cx="560785" cy="180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rgbClr val="FFFF00"/>
            </a:solidFill>
            <a:miter lim="800000"/>
            <a:headEnd/>
            <a:tailEnd/>
          </a:ln>
        </p:spPr>
        <p:txBody>
          <a:bodyPr wrap="none" anchor="ctr"/>
          <a:lstStyle/>
          <a:p>
            <a:endParaRPr lang="en-US"/>
          </a:p>
        </p:txBody>
      </p:sp>
      <p:sp>
        <p:nvSpPr>
          <p:cNvPr id="125969" name="AutoShape 43"/>
          <p:cNvSpPr>
            <a:spLocks noChangeArrowheads="1"/>
          </p:cNvSpPr>
          <p:nvPr/>
        </p:nvSpPr>
        <p:spPr bwMode="auto">
          <a:xfrm rot="5400000" flipV="1">
            <a:off x="953095" y="2200870"/>
            <a:ext cx="560785" cy="180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w="9525" algn="ctr">
            <a:solidFill>
              <a:srgbClr val="FFFF00"/>
            </a:solidFill>
            <a:miter lim="800000"/>
            <a:headEnd/>
            <a:tailEnd/>
          </a:ln>
        </p:spPr>
        <p:txBody>
          <a:bodyPr wrap="none" anchor="ctr"/>
          <a:lstStyle/>
          <a:p>
            <a:endParaRPr lang="en-US"/>
          </a:p>
        </p:txBody>
      </p:sp>
      <p:pic>
        <p:nvPicPr>
          <p:cNvPr id="125972" name="Picture 50" descr="Rescue"/>
          <p:cNvPicPr>
            <a:picLocks noChangeAspect="1" noChangeArrowheads="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9996477">
            <a:off x="2057400" y="3581400"/>
            <a:ext cx="1435100" cy="3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3" name="Text Box 51"/>
          <p:cNvSpPr txBox="1">
            <a:spLocks noChangeArrowheads="1"/>
          </p:cNvSpPr>
          <p:nvPr/>
        </p:nvSpPr>
        <p:spPr bwMode="auto">
          <a:xfrm>
            <a:off x="2438400" y="4038599"/>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a:lnSpc>
                <a:spcPct val="80000"/>
              </a:lnSpc>
              <a:spcBef>
                <a:spcPct val="50000"/>
              </a:spcBef>
              <a:buClr>
                <a:srgbClr val="FF6027"/>
              </a:buClr>
              <a:buSzPct val="64000"/>
              <a:buFont typeface="Monotype Sorts"/>
              <a:buNone/>
            </a:pPr>
            <a:r>
              <a:rPr lang="en-US">
                <a:solidFill>
                  <a:schemeClr val="accent2"/>
                </a:solidFill>
              </a:rPr>
              <a:t>150’ between Apparatus  </a:t>
            </a:r>
          </a:p>
        </p:txBody>
      </p:sp>
      <p:grpSp>
        <p:nvGrpSpPr>
          <p:cNvPr id="125974" name="PPTShape_0"/>
          <p:cNvGrpSpPr>
            <a:grpSpLocks/>
          </p:cNvGrpSpPr>
          <p:nvPr>
            <p:custDataLst>
              <p:tags r:id="rId9"/>
            </p:custDataLst>
          </p:nvPr>
        </p:nvGrpSpPr>
        <p:grpSpPr bwMode="auto">
          <a:xfrm>
            <a:off x="5257801" y="3124199"/>
            <a:ext cx="1755775" cy="196454"/>
            <a:chOff x="2592" y="2832"/>
            <a:chExt cx="1462" cy="252"/>
          </a:xfrm>
        </p:grpSpPr>
        <p:pic>
          <p:nvPicPr>
            <p:cNvPr id="125981" name="Picture 10"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9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2" name="Picture 11"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8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3" name="Picture 12"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16"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4" name="Picture 13"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5" name="Picture 14"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4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975" name="PPTShape_1"/>
          <p:cNvGrpSpPr>
            <a:grpSpLocks/>
          </p:cNvGrpSpPr>
          <p:nvPr>
            <p:custDataLst>
              <p:tags r:id="rId10"/>
            </p:custDataLst>
          </p:nvPr>
        </p:nvGrpSpPr>
        <p:grpSpPr bwMode="auto">
          <a:xfrm>
            <a:off x="3048001" y="3124199"/>
            <a:ext cx="1755775" cy="196454"/>
            <a:chOff x="2592" y="2832"/>
            <a:chExt cx="1462" cy="252"/>
          </a:xfrm>
        </p:grpSpPr>
        <p:pic>
          <p:nvPicPr>
            <p:cNvPr id="125976" name="Picture 10"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9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7" name="Picture 11"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88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8" name="Picture 12"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16"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9" name="Picture 13"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2"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80" name="Picture 14" descr="roadcone"/>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40" y="2832"/>
              <a:ext cx="21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Temporary Traffic Control Zone</a:t>
            </a:r>
            <a:endParaRPr lang="en-US" dirty="0"/>
          </a:p>
        </p:txBody>
      </p:sp>
      <p:sp>
        <p:nvSpPr>
          <p:cNvPr id="50" name="Footer Placeholder 3"/>
          <p:cNvSpPr txBox="1">
            <a:spLocks/>
          </p:cNvSpPr>
          <p:nvPr/>
        </p:nvSpPr>
        <p:spPr>
          <a:xfrm>
            <a:off x="3737542" y="4256484"/>
            <a:ext cx="5346322"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a:solidFill>
                  <a:srgbClr val="FFFFFF"/>
                </a:solidFill>
              </a:rPr>
              <a:t>Source: FHA SHRP2 </a:t>
            </a:r>
            <a:endParaRPr lang="en-US" dirty="0">
              <a:solidFill>
                <a:srgbClr val="FFFFFF"/>
              </a:solidFill>
            </a:endParaRPr>
          </a:p>
        </p:txBody>
      </p:sp>
      <p:graphicFrame>
        <p:nvGraphicFramePr>
          <p:cNvPr id="3" name="Object 2"/>
          <p:cNvGraphicFramePr>
            <a:graphicFrameLocks noGrp="1" noChangeAspect="1"/>
          </p:cNvGraphicFramePr>
          <p:nvPr>
            <p:extLst>
              <p:ext uri="{D42A27DB-BD31-4B8C-83A1-F6EECF244321}">
                <p14:modId xmlns:p14="http://schemas.microsoft.com/office/powerpoint/2010/main" val="209490627"/>
              </p:ext>
            </p:extLst>
          </p:nvPr>
        </p:nvGraphicFramePr>
        <p:xfrm>
          <a:off x="4341913" y="3545191"/>
          <a:ext cx="1016992" cy="386154"/>
        </p:xfrm>
        <a:graphic>
          <a:graphicData uri="http://schemas.openxmlformats.org/presentationml/2006/ole">
            <mc:AlternateContent xmlns:mc="http://schemas.openxmlformats.org/markup-compatibility/2006">
              <mc:Choice xmlns:v="urn:schemas-microsoft-com:vml" Requires="v">
                <p:oleObj spid="_x0000_s5183" name="VISIO" r:id="rId18" imgW="2098548" imgH="1069848" progId="Visio.Drawing.4">
                  <p:embed/>
                </p:oleObj>
              </mc:Choice>
              <mc:Fallback>
                <p:oleObj name="VISIO" r:id="rId18" imgW="2098548" imgH="1069848" progId="Visio.Drawing.4">
                  <p:embed/>
                  <p:pic>
                    <p:nvPicPr>
                      <p:cNvPr id="0" name=""/>
                      <p:cNvPicPr>
                        <a:picLocks noGrp="1"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1913" y="3545191"/>
                        <a:ext cx="1016992" cy="386154"/>
                      </a:xfrm>
                      <a:prstGeom prst="rect">
                        <a:avLst/>
                      </a:prstGeom>
                      <a:noFill/>
                      <a:ln>
                        <a:noFill/>
                      </a:ln>
                    </p:spPr>
                  </p:pic>
                </p:oleObj>
              </mc:Fallback>
            </mc:AlternateContent>
          </a:graphicData>
        </a:graphic>
      </p:graphicFrame>
      <p:sp>
        <p:nvSpPr>
          <p:cNvPr id="51" name="Text Box 4"/>
          <p:cNvSpPr txBox="1">
            <a:spLocks noChangeArrowheads="1"/>
          </p:cNvSpPr>
          <p:nvPr/>
        </p:nvSpPr>
        <p:spPr bwMode="auto">
          <a:xfrm>
            <a:off x="533400" y="4747796"/>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Source: </a:t>
            </a:r>
            <a:r>
              <a:rPr lang="en-US" altLang="en-US" sz="1600" dirty="0"/>
              <a:t>FHA SHRP2</a:t>
            </a:r>
            <a:endParaRPr lang="en-US" altLang="en-US" sz="1600" b="1" dirty="0"/>
          </a:p>
        </p:txBody>
      </p:sp>
    </p:spTree>
    <p:custDataLst>
      <p:tags r:id="rId2"/>
    </p:custDataLst>
    <p:extLst>
      <p:ext uri="{BB962C8B-B14F-4D97-AF65-F5344CB8AC3E}">
        <p14:creationId xmlns:p14="http://schemas.microsoft.com/office/powerpoint/2010/main" val="3137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Easy Reference</a:t>
            </a:r>
            <a:endParaRPr lang="en-US" dirty="0"/>
          </a:p>
        </p:txBody>
      </p:sp>
      <p:sp>
        <p:nvSpPr>
          <p:cNvPr id="3" name="Content Placeholder 2"/>
          <p:cNvSpPr>
            <a:spLocks noGrp="1"/>
          </p:cNvSpPr>
          <p:nvPr>
            <p:ph idx="1"/>
          </p:nvPr>
        </p:nvSpPr>
        <p:spPr/>
        <p:txBody>
          <a:bodyPr/>
          <a:lstStyle/>
          <a:p>
            <a:r>
              <a:rPr lang="en-US" dirty="0"/>
              <a:t>Skip lines are typically spaced 40 feet apart (start to start)</a:t>
            </a:r>
          </a:p>
        </p:txBody>
      </p:sp>
      <p:graphicFrame>
        <p:nvGraphicFramePr>
          <p:cNvPr id="7" name="Table 6"/>
          <p:cNvGraphicFramePr>
            <a:graphicFrameLocks noGrp="1"/>
          </p:cNvGraphicFramePr>
          <p:nvPr>
            <p:extLst>
              <p:ext uri="{D42A27DB-BD31-4B8C-83A1-F6EECF244321}">
                <p14:modId xmlns:p14="http://schemas.microsoft.com/office/powerpoint/2010/main" val="965307905"/>
              </p:ext>
            </p:extLst>
          </p:nvPr>
        </p:nvGraphicFramePr>
        <p:xfrm>
          <a:off x="975360" y="1809750"/>
          <a:ext cx="4206240" cy="2743200"/>
        </p:xfrm>
        <a:graphic>
          <a:graphicData uri="http://schemas.openxmlformats.org/drawingml/2006/table">
            <a:tbl>
              <a:tblPr firstRow="1" bandRow="1">
                <a:tableStyleId>{5C22544A-7EE6-4342-B048-85BDC9FD1C3A}</a:tableStyleId>
              </a:tblPr>
              <a:tblGrid>
                <a:gridCol w="1402080">
                  <a:extLst>
                    <a:ext uri="{9D8B030D-6E8A-4147-A177-3AD203B41FA5}">
                      <a16:colId xmlns:a16="http://schemas.microsoft.com/office/drawing/2014/main" val="20000"/>
                    </a:ext>
                  </a:extLst>
                </a:gridCol>
                <a:gridCol w="1402080">
                  <a:extLst>
                    <a:ext uri="{9D8B030D-6E8A-4147-A177-3AD203B41FA5}">
                      <a16:colId xmlns:a16="http://schemas.microsoft.com/office/drawing/2014/main" val="20001"/>
                    </a:ext>
                  </a:extLst>
                </a:gridCol>
                <a:gridCol w="1402080">
                  <a:extLst>
                    <a:ext uri="{9D8B030D-6E8A-4147-A177-3AD203B41FA5}">
                      <a16:colId xmlns:a16="http://schemas.microsoft.com/office/drawing/2014/main" val="20002"/>
                    </a:ext>
                  </a:extLst>
                </a:gridCol>
              </a:tblGrid>
              <a:tr h="685800">
                <a:tc>
                  <a:txBody>
                    <a:bodyPr/>
                    <a:lstStyle/>
                    <a:p>
                      <a:pPr algn="ctr"/>
                      <a:r>
                        <a:rPr lang="en-US" sz="1400" dirty="0"/>
                        <a:t>Speed Limit (MPH)</a:t>
                      </a:r>
                    </a:p>
                  </a:txBody>
                  <a:tcPr marT="34290" marB="34290" anchor="ctr">
                    <a:solidFill>
                      <a:srgbClr val="18203B"/>
                    </a:solidFill>
                  </a:tcPr>
                </a:tc>
                <a:tc>
                  <a:txBody>
                    <a:bodyPr/>
                    <a:lstStyle/>
                    <a:p>
                      <a:pPr algn="ctr"/>
                      <a:r>
                        <a:rPr lang="en-US" sz="1400" dirty="0"/>
                        <a:t>Taper Length</a:t>
                      </a:r>
                    </a:p>
                    <a:p>
                      <a:pPr algn="ctr"/>
                      <a:r>
                        <a:rPr lang="en-US" sz="1400" dirty="0"/>
                        <a:t>(ft.)</a:t>
                      </a:r>
                    </a:p>
                  </a:txBody>
                  <a:tcPr marT="34290" marB="34290" anchor="ctr">
                    <a:solidFill>
                      <a:srgbClr val="18203B"/>
                    </a:solidFill>
                  </a:tcPr>
                </a:tc>
                <a:tc>
                  <a:txBody>
                    <a:bodyPr/>
                    <a:lstStyle/>
                    <a:p>
                      <a:pPr algn="ctr"/>
                      <a:r>
                        <a:rPr lang="en-US" sz="1400" dirty="0"/>
                        <a:t>Number of Cones Required</a:t>
                      </a:r>
                    </a:p>
                  </a:txBody>
                  <a:tcPr marT="34290" marB="34290" anchor="ctr">
                    <a:solidFill>
                      <a:srgbClr val="18203B"/>
                    </a:solidFill>
                  </a:tcPr>
                </a:tc>
                <a:extLst>
                  <a:ext uri="{0D108BD9-81ED-4DB2-BD59-A6C34878D82A}">
                    <a16:rowId xmlns:a16="http://schemas.microsoft.com/office/drawing/2014/main" val="10000"/>
                  </a:ext>
                </a:extLst>
              </a:tr>
              <a:tr h="411480">
                <a:tc>
                  <a:txBody>
                    <a:bodyPr/>
                    <a:lstStyle/>
                    <a:p>
                      <a:pPr algn="ctr"/>
                      <a:r>
                        <a:rPr lang="en-US" sz="1400" b="1" dirty="0"/>
                        <a:t>25</a:t>
                      </a:r>
                    </a:p>
                  </a:txBody>
                  <a:tcPr marT="34290" marB="34290" anchor="ctr">
                    <a:solidFill>
                      <a:srgbClr val="808080"/>
                    </a:solidFill>
                  </a:tcPr>
                </a:tc>
                <a:tc>
                  <a:txBody>
                    <a:bodyPr/>
                    <a:lstStyle/>
                    <a:p>
                      <a:pPr algn="ctr"/>
                      <a:r>
                        <a:rPr lang="en-US" sz="1400" b="1" dirty="0"/>
                        <a:t>125</a:t>
                      </a:r>
                    </a:p>
                  </a:txBody>
                  <a:tcPr marT="34290" marB="34290" anchor="ctr">
                    <a:solidFill>
                      <a:srgbClr val="808080"/>
                    </a:solidFill>
                  </a:tcPr>
                </a:tc>
                <a:tc>
                  <a:txBody>
                    <a:bodyPr/>
                    <a:lstStyle/>
                    <a:p>
                      <a:pPr algn="ctr"/>
                      <a:r>
                        <a:rPr lang="en-US" sz="1400" b="1" dirty="0"/>
                        <a:t>4</a:t>
                      </a:r>
                    </a:p>
                  </a:txBody>
                  <a:tcPr marT="34290" marB="34290" anchor="ctr">
                    <a:solidFill>
                      <a:srgbClr val="808080"/>
                    </a:solidFill>
                  </a:tcPr>
                </a:tc>
                <a:extLst>
                  <a:ext uri="{0D108BD9-81ED-4DB2-BD59-A6C34878D82A}">
                    <a16:rowId xmlns:a16="http://schemas.microsoft.com/office/drawing/2014/main" val="10001"/>
                  </a:ext>
                </a:extLst>
              </a:tr>
              <a:tr h="411480">
                <a:tc>
                  <a:txBody>
                    <a:bodyPr/>
                    <a:lstStyle/>
                    <a:p>
                      <a:pPr algn="ctr"/>
                      <a:r>
                        <a:rPr lang="en-US" sz="1400" b="1" dirty="0"/>
                        <a:t>35</a:t>
                      </a:r>
                    </a:p>
                  </a:txBody>
                  <a:tcPr marT="34290" marB="34290" anchor="ctr">
                    <a:solidFill>
                      <a:schemeClr val="bg1">
                        <a:lumMod val="95000"/>
                      </a:schemeClr>
                    </a:solidFill>
                  </a:tcPr>
                </a:tc>
                <a:tc>
                  <a:txBody>
                    <a:bodyPr/>
                    <a:lstStyle/>
                    <a:p>
                      <a:pPr algn="ctr"/>
                      <a:r>
                        <a:rPr lang="en-US" sz="1400" b="1" dirty="0"/>
                        <a:t>245</a:t>
                      </a:r>
                    </a:p>
                  </a:txBody>
                  <a:tcPr marT="34290" marB="34290" anchor="ctr">
                    <a:solidFill>
                      <a:schemeClr val="bg1">
                        <a:lumMod val="95000"/>
                      </a:schemeClr>
                    </a:solidFill>
                  </a:tcPr>
                </a:tc>
                <a:tc>
                  <a:txBody>
                    <a:bodyPr/>
                    <a:lstStyle/>
                    <a:p>
                      <a:pPr algn="ctr"/>
                      <a:r>
                        <a:rPr lang="en-US" sz="1400" b="1" dirty="0"/>
                        <a:t>7</a:t>
                      </a:r>
                    </a:p>
                  </a:txBody>
                  <a:tcPr marT="34290" marB="34290" anchor="ctr">
                    <a:solidFill>
                      <a:schemeClr val="bg1">
                        <a:lumMod val="95000"/>
                      </a:schemeClr>
                    </a:solidFill>
                  </a:tcPr>
                </a:tc>
                <a:extLst>
                  <a:ext uri="{0D108BD9-81ED-4DB2-BD59-A6C34878D82A}">
                    <a16:rowId xmlns:a16="http://schemas.microsoft.com/office/drawing/2014/main" val="10002"/>
                  </a:ext>
                </a:extLst>
              </a:tr>
              <a:tr h="411480">
                <a:tc>
                  <a:txBody>
                    <a:bodyPr/>
                    <a:lstStyle/>
                    <a:p>
                      <a:pPr algn="ctr"/>
                      <a:r>
                        <a:rPr lang="en-US" sz="1400" b="1" dirty="0"/>
                        <a:t>45</a:t>
                      </a:r>
                    </a:p>
                  </a:txBody>
                  <a:tcPr marT="34290" marB="34290" anchor="ctr">
                    <a:solidFill>
                      <a:srgbClr val="808080"/>
                    </a:solidFill>
                  </a:tcPr>
                </a:tc>
                <a:tc>
                  <a:txBody>
                    <a:bodyPr/>
                    <a:lstStyle/>
                    <a:p>
                      <a:pPr algn="ctr"/>
                      <a:r>
                        <a:rPr lang="en-US" sz="1400" b="1" dirty="0"/>
                        <a:t>540</a:t>
                      </a:r>
                    </a:p>
                  </a:txBody>
                  <a:tcPr marT="34290" marB="34290" anchor="ctr">
                    <a:solidFill>
                      <a:srgbClr val="808080"/>
                    </a:solidFill>
                  </a:tcPr>
                </a:tc>
                <a:tc>
                  <a:txBody>
                    <a:bodyPr/>
                    <a:lstStyle/>
                    <a:p>
                      <a:pPr algn="ctr"/>
                      <a:r>
                        <a:rPr lang="en-US" sz="1400" b="1" dirty="0"/>
                        <a:t>14</a:t>
                      </a:r>
                    </a:p>
                  </a:txBody>
                  <a:tcPr marT="34290" marB="34290" anchor="ctr">
                    <a:solidFill>
                      <a:srgbClr val="808080"/>
                    </a:solidFill>
                  </a:tcPr>
                </a:tc>
                <a:extLst>
                  <a:ext uri="{0D108BD9-81ED-4DB2-BD59-A6C34878D82A}">
                    <a16:rowId xmlns:a16="http://schemas.microsoft.com/office/drawing/2014/main" val="10003"/>
                  </a:ext>
                </a:extLst>
              </a:tr>
              <a:tr h="411480">
                <a:tc>
                  <a:txBody>
                    <a:bodyPr/>
                    <a:lstStyle/>
                    <a:p>
                      <a:pPr algn="ctr"/>
                      <a:r>
                        <a:rPr lang="en-US" sz="1400" b="1" dirty="0"/>
                        <a:t>55</a:t>
                      </a:r>
                    </a:p>
                  </a:txBody>
                  <a:tcPr marT="34290" marB="34290" anchor="ctr">
                    <a:solidFill>
                      <a:schemeClr val="bg1">
                        <a:lumMod val="95000"/>
                      </a:schemeClr>
                    </a:solidFill>
                  </a:tcPr>
                </a:tc>
                <a:tc>
                  <a:txBody>
                    <a:bodyPr/>
                    <a:lstStyle/>
                    <a:p>
                      <a:pPr algn="ctr"/>
                      <a:r>
                        <a:rPr lang="en-US" sz="1400" b="1" dirty="0"/>
                        <a:t>660</a:t>
                      </a:r>
                    </a:p>
                  </a:txBody>
                  <a:tcPr marT="34290" marB="34290" anchor="ctr">
                    <a:solidFill>
                      <a:schemeClr val="bg1">
                        <a:lumMod val="95000"/>
                      </a:schemeClr>
                    </a:solidFill>
                  </a:tcPr>
                </a:tc>
                <a:tc>
                  <a:txBody>
                    <a:bodyPr/>
                    <a:lstStyle/>
                    <a:p>
                      <a:pPr algn="ctr"/>
                      <a:r>
                        <a:rPr lang="en-US" sz="1400" b="1" dirty="0"/>
                        <a:t>17</a:t>
                      </a:r>
                    </a:p>
                  </a:txBody>
                  <a:tcPr marT="34290" marB="34290" anchor="ctr">
                    <a:solidFill>
                      <a:schemeClr val="bg1">
                        <a:lumMod val="95000"/>
                      </a:schemeClr>
                    </a:solidFill>
                  </a:tcPr>
                </a:tc>
                <a:extLst>
                  <a:ext uri="{0D108BD9-81ED-4DB2-BD59-A6C34878D82A}">
                    <a16:rowId xmlns:a16="http://schemas.microsoft.com/office/drawing/2014/main" val="10004"/>
                  </a:ext>
                </a:extLst>
              </a:tr>
              <a:tr h="411480">
                <a:tc>
                  <a:txBody>
                    <a:bodyPr/>
                    <a:lstStyle/>
                    <a:p>
                      <a:pPr algn="ctr"/>
                      <a:r>
                        <a:rPr lang="en-US" sz="1400" b="1" dirty="0"/>
                        <a:t>65</a:t>
                      </a:r>
                    </a:p>
                  </a:txBody>
                  <a:tcPr marT="34290" marB="34290" anchor="ctr">
                    <a:solidFill>
                      <a:srgbClr val="808080"/>
                    </a:solidFill>
                  </a:tcPr>
                </a:tc>
                <a:tc>
                  <a:txBody>
                    <a:bodyPr/>
                    <a:lstStyle/>
                    <a:p>
                      <a:pPr algn="ctr"/>
                      <a:r>
                        <a:rPr lang="en-US" sz="1400" b="1" dirty="0"/>
                        <a:t>780</a:t>
                      </a:r>
                    </a:p>
                  </a:txBody>
                  <a:tcPr marT="34290" marB="34290" anchor="ctr">
                    <a:solidFill>
                      <a:srgbClr val="808080"/>
                    </a:solidFill>
                  </a:tcPr>
                </a:tc>
                <a:tc>
                  <a:txBody>
                    <a:bodyPr/>
                    <a:lstStyle/>
                    <a:p>
                      <a:pPr algn="ctr"/>
                      <a:r>
                        <a:rPr lang="en-US" sz="1400" b="1" dirty="0"/>
                        <a:t>20</a:t>
                      </a:r>
                    </a:p>
                  </a:txBody>
                  <a:tcPr marT="34290" marB="34290" anchor="ctr">
                    <a:solidFill>
                      <a:srgbClr val="808080"/>
                    </a:solidFill>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5867400" y="1863231"/>
            <a:ext cx="2029319" cy="2689719"/>
            <a:chOff x="5867400" y="1863231"/>
            <a:chExt cx="2029319" cy="2689719"/>
          </a:xfrm>
        </p:grpSpPr>
        <p:pic>
          <p:nvPicPr>
            <p:cNvPr id="12" name="Picture 2" descr="Collin 072"/>
            <p:cNvPicPr>
              <a:picLocks noChangeAspect="1" noChangeArrowheads="1"/>
            </p:cNvPicPr>
            <p:nvPr/>
          </p:nvPicPr>
          <p:blipFill rotWithShape="1">
            <a:blip r:embed="rId4" cstate="screen"/>
            <a:srcRect l="9350" r="33196"/>
            <a:stretch/>
          </p:blipFill>
          <p:spPr bwMode="auto">
            <a:xfrm>
              <a:off x="5867400" y="1863231"/>
              <a:ext cx="2029319" cy="2689719"/>
            </a:xfrm>
            <a:prstGeom prst="rect">
              <a:avLst/>
            </a:prstGeom>
            <a:noFill/>
            <a:ln w="9525">
              <a:noFill/>
              <a:miter lim="800000"/>
              <a:headEnd/>
              <a:tailEnd/>
            </a:ln>
          </p:spPr>
        </p:pic>
        <p:sp>
          <p:nvSpPr>
            <p:cNvPr id="10" name="AutoShape 3"/>
            <p:cNvSpPr>
              <a:spLocks/>
            </p:cNvSpPr>
            <p:nvPr/>
          </p:nvSpPr>
          <p:spPr bwMode="auto">
            <a:xfrm rot="12968280">
              <a:off x="6402999" y="2891468"/>
              <a:ext cx="431216" cy="1075059"/>
            </a:xfrm>
            <a:prstGeom prst="leftBrace">
              <a:avLst>
                <a:gd name="adj1" fmla="val 12118"/>
                <a:gd name="adj2" fmla="val 50000"/>
              </a:avLst>
            </a:prstGeom>
            <a:noFill/>
            <a:ln w="57150">
              <a:solidFill>
                <a:srgbClr val="A30000"/>
              </a:solidFill>
              <a:round/>
              <a:headEnd/>
              <a:tailEnd/>
            </a:ln>
          </p:spPr>
          <p:txBody>
            <a:bodyPr wrap="none" anchor="ctr"/>
            <a:lstStyle/>
            <a:p>
              <a:pPr eaLnBrk="0" hangingPunct="0"/>
              <a:endParaRPr lang="en-US" b="0">
                <a:solidFill>
                  <a:srgbClr val="000000"/>
                </a:solidFill>
                <a:latin typeface="Times" pitchFamily="18" charset="0"/>
              </a:endParaRPr>
            </a:p>
          </p:txBody>
        </p:sp>
        <p:sp>
          <p:nvSpPr>
            <p:cNvPr id="11" name="Rounded Rectangle 10"/>
            <p:cNvSpPr/>
            <p:nvPr/>
          </p:nvSpPr>
          <p:spPr bwMode="auto">
            <a:xfrm>
              <a:off x="6751320" y="3714750"/>
              <a:ext cx="1097280" cy="274320"/>
            </a:xfrm>
            <a:prstGeom prst="roundRect">
              <a:avLst/>
            </a:prstGeom>
            <a:solidFill>
              <a:schemeClr val="bg1">
                <a:alpha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45720" tIns="45720" rIns="45720" bIns="45720" numCol="1" rtlCol="0" anchor="ctr" anchorCtr="0" compatLnSpc="1">
              <a:prstTxWarp prst="textNoShape">
                <a:avLst/>
              </a:prstTxWarp>
            </a:bodyPr>
            <a:lstStyle/>
            <a:p>
              <a:pPr algn="ctr" eaLnBrk="0" hangingPunct="0"/>
              <a:r>
                <a:rPr lang="en-US" dirty="0">
                  <a:solidFill>
                    <a:srgbClr val="A30000"/>
                  </a:solidFill>
                  <a:latin typeface="Century Gothic"/>
                </a:rPr>
                <a:t>40 feet</a:t>
              </a:r>
            </a:p>
          </p:txBody>
        </p:sp>
      </p:grpSp>
      <p:sp>
        <p:nvSpPr>
          <p:cNvPr id="9" name="Footer Placeholder 3"/>
          <p:cNvSpPr txBox="1">
            <a:spLocks/>
          </p:cNvSpPr>
          <p:nvPr/>
        </p:nvSpPr>
        <p:spPr>
          <a:xfrm>
            <a:off x="5238750" y="4287967"/>
            <a:ext cx="3295650" cy="260747"/>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r>
              <a:rPr lang="en-US" dirty="0">
                <a:solidFill>
                  <a:srgbClr val="FFFFFF"/>
                </a:solidFill>
              </a:rPr>
              <a:t>Source: FHA SHRP2 </a:t>
            </a:r>
          </a:p>
        </p:txBody>
      </p:sp>
      <p:sp>
        <p:nvSpPr>
          <p:cNvPr id="13" name="Text Box 4"/>
          <p:cNvSpPr txBox="1">
            <a:spLocks noChangeArrowheads="1"/>
          </p:cNvSpPr>
          <p:nvPr/>
        </p:nvSpPr>
        <p:spPr bwMode="auto">
          <a:xfrm>
            <a:off x="533400" y="4747796"/>
            <a:ext cx="3124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600" b="1" dirty="0"/>
              <a:t>Source: </a:t>
            </a:r>
            <a:r>
              <a:rPr lang="en-US" altLang="en-US" sz="1600" dirty="0"/>
              <a:t>FHA SHRP2</a:t>
            </a:r>
            <a:endParaRPr lang="en-US" altLang="en-US" sz="1600" b="1" dirty="0"/>
          </a:p>
        </p:txBody>
      </p:sp>
    </p:spTree>
    <p:custDataLst>
      <p:tags r:id="rId1"/>
    </p:custDataLst>
    <p:extLst>
      <p:ext uri="{BB962C8B-B14F-4D97-AF65-F5344CB8AC3E}">
        <p14:creationId xmlns:p14="http://schemas.microsoft.com/office/powerpoint/2010/main" val="1215329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8797" y="3501925"/>
            <a:ext cx="1219200" cy="1704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217433" y="3564369"/>
            <a:ext cx="257175" cy="44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0" y="1776223"/>
            <a:ext cx="342900" cy="3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6250" y="3038095"/>
            <a:ext cx="342900" cy="3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33800" y="2407159"/>
            <a:ext cx="342900" cy="3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1143001"/>
            <a:ext cx="342900" cy="3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2894" y="514351"/>
            <a:ext cx="342900" cy="3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1600200" y="680714"/>
            <a:ext cx="0" cy="32575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5000" y="2708910"/>
            <a:ext cx="0" cy="4457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7400" y="3332988"/>
            <a:ext cx="2250000" cy="2"/>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062894" y="2702052"/>
            <a:ext cx="1670906" cy="2"/>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36252" y="1440180"/>
            <a:ext cx="630748" cy="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57400" y="2071116"/>
            <a:ext cx="1181100" cy="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05000" y="2057400"/>
            <a:ext cx="0" cy="4457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905000" y="1440180"/>
            <a:ext cx="0" cy="4457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05000" y="680714"/>
            <a:ext cx="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040918" y="1268730"/>
            <a:ext cx="63074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57400" y="1899666"/>
            <a:ext cx="11811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052527" y="2530602"/>
            <a:ext cx="1670906" cy="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057400" y="3161538"/>
            <a:ext cx="2250000" cy="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300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92940"/>
            <a:ext cx="11430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Footer Placeholder 3"/>
          <p:cNvSpPr>
            <a:spLocks noGrp="1"/>
          </p:cNvSpPr>
          <p:nvPr>
            <p:ph type="ftr" sz="quarter" idx="4294967295"/>
          </p:nvPr>
        </p:nvSpPr>
        <p:spPr>
          <a:xfrm>
            <a:off x="914400" y="4883150"/>
            <a:ext cx="8229600" cy="260350"/>
          </a:xfrm>
          <a:prstGeom prst="rect">
            <a:avLst/>
          </a:prstGeom>
        </p:spPr>
        <p:txBody>
          <a:bodyPr/>
          <a:lstStyle/>
          <a:p>
            <a:pPr eaLnBrk="0" fontAlgn="base" hangingPunct="0">
              <a:spcBef>
                <a:spcPct val="0"/>
              </a:spcBef>
              <a:spcAft>
                <a:spcPct val="0"/>
              </a:spcAft>
            </a:pPr>
            <a:r>
              <a:rPr lang="en-US" dirty="0">
                <a:solidFill>
                  <a:srgbClr val="FFFFFF"/>
                </a:solidFill>
              </a:rPr>
              <a:t>Source: FHA SHRP2 </a:t>
            </a:r>
          </a:p>
        </p:txBody>
      </p:sp>
    </p:spTree>
    <p:custDataLst>
      <p:tags r:id="rId1"/>
    </p:custDataLst>
    <p:extLst>
      <p:ext uri="{BB962C8B-B14F-4D97-AF65-F5344CB8AC3E}">
        <p14:creationId xmlns:p14="http://schemas.microsoft.com/office/powerpoint/2010/main" val="30391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2000"/>
                                  </p:stCondLst>
                                  <p:childTnLst>
                                    <p:set>
                                      <p:cBhvr>
                                        <p:cTn id="15" dur="1" fill="hold">
                                          <p:stCondLst>
                                            <p:cond delay="0"/>
                                          </p:stCondLst>
                                        </p:cTn>
                                        <p:tgtEl>
                                          <p:spTgt spid="22"/>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20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2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8000"/>
                            </p:stCondLst>
                            <p:childTnLst>
                              <p:par>
                                <p:cTn id="26" presetID="1" presetClass="entr" presetSubtype="0" fill="hold" nodeType="afterEffect">
                                  <p:stCondLst>
                                    <p:cond delay="20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10000"/>
                            </p:stCondLst>
                            <p:childTnLst>
                              <p:par>
                                <p:cTn id="29" presetID="1"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10000"/>
                            </p:stCondLst>
                            <p:childTnLst>
                              <p:par>
                                <p:cTn id="32" presetID="1" presetClass="entr" presetSubtype="0" fill="hold" nodeType="afterEffect">
                                  <p:stCondLst>
                                    <p:cond delay="2000"/>
                                  </p:stCondLst>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p:stCondLst>
                              <p:cond delay="12000"/>
                            </p:stCondLst>
                            <p:childTnLst>
                              <p:par>
                                <p:cTn id="35" presetID="1" presetClass="entr" presetSubtype="0" fill="hold" nodeType="afterEffect">
                                  <p:stCondLst>
                                    <p:cond delay="2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14000"/>
                            </p:stCondLst>
                            <p:childTnLst>
                              <p:par>
                                <p:cTn id="38" presetID="1" presetClass="entr" presetSubtype="0" fill="hold" nodeType="afterEffect">
                                  <p:stCondLst>
                                    <p:cond delay="2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16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16000"/>
                            </p:stCondLst>
                            <p:childTnLst>
                              <p:par>
                                <p:cTn id="44" presetID="1" presetClass="entr" presetSubtype="0" fill="hold" nodeType="afterEffect">
                                  <p:stCondLst>
                                    <p:cond delay="2000"/>
                                  </p:stCondLst>
                                  <p:childTnLst>
                                    <p:set>
                                      <p:cBhvr>
                                        <p:cTn id="45" dur="1" fill="hold">
                                          <p:stCondLst>
                                            <p:cond delay="0"/>
                                          </p:stCondLst>
                                        </p:cTn>
                                        <p:tgtEl>
                                          <p:spTgt spid="11"/>
                                        </p:tgtEl>
                                        <p:attrNameLst>
                                          <p:attrName>style.visibility</p:attrName>
                                        </p:attrNameLst>
                                      </p:cBhvr>
                                      <p:to>
                                        <p:strVal val="visible"/>
                                      </p:to>
                                    </p:set>
                                  </p:childTnLst>
                                </p:cTn>
                              </p:par>
                            </p:childTnLst>
                          </p:cTn>
                        </p:par>
                        <p:par>
                          <p:cTn id="46" fill="hold">
                            <p:stCondLst>
                              <p:cond delay="18000"/>
                            </p:stCondLst>
                            <p:childTnLst>
                              <p:par>
                                <p:cTn id="47" presetID="1" presetClass="entr" presetSubtype="0" fill="hold" nodeType="afterEffect">
                                  <p:stCondLst>
                                    <p:cond delay="20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20000"/>
                            </p:stCondLst>
                            <p:childTnLst>
                              <p:par>
                                <p:cTn id="50" presetID="1" presetClass="entr" presetSubtype="0" fill="hold" nodeType="afterEffect">
                                  <p:stCondLst>
                                    <p:cond delay="2000"/>
                                  </p:stCondLst>
                                  <p:childTnLst>
                                    <p:set>
                                      <p:cBhvr>
                                        <p:cTn id="51" dur="1" fill="hold">
                                          <p:stCondLst>
                                            <p:cond delay="0"/>
                                          </p:stCondLst>
                                        </p:cTn>
                                        <p:tgtEl>
                                          <p:spTgt spid="15"/>
                                        </p:tgtEl>
                                        <p:attrNameLst>
                                          <p:attrName>style.visibility</p:attrName>
                                        </p:attrNameLst>
                                      </p:cBhvr>
                                      <p:to>
                                        <p:strVal val="visible"/>
                                      </p:to>
                                    </p:set>
                                  </p:childTnLst>
                                </p:cTn>
                              </p:par>
                            </p:childTnLst>
                          </p:cTn>
                        </p:par>
                        <p:par>
                          <p:cTn id="52" fill="hold">
                            <p:stCondLst>
                              <p:cond delay="22000"/>
                            </p:stCondLst>
                            <p:childTnLst>
                              <p:par>
                                <p:cTn id="53" presetID="1" presetClass="entr" presetSubtype="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par>
                          <p:cTn id="55" fill="hold">
                            <p:stCondLst>
                              <p:cond delay="22000"/>
                            </p:stCondLst>
                            <p:childTnLst>
                              <p:par>
                                <p:cTn id="56" presetID="1" presetClass="entr" presetSubtype="0" fill="hold" nodeType="afterEffect">
                                  <p:stCondLst>
                                    <p:cond delay="2000"/>
                                  </p:stCondLst>
                                  <p:childTnLst>
                                    <p:set>
                                      <p:cBhvr>
                                        <p:cTn id="57" dur="1" fill="hold">
                                          <p:stCondLst>
                                            <p:cond delay="0"/>
                                          </p:stCondLst>
                                        </p:cTn>
                                        <p:tgtEl>
                                          <p:spTgt spid="10"/>
                                        </p:tgtEl>
                                        <p:attrNameLst>
                                          <p:attrName>style.visibility</p:attrName>
                                        </p:attrNameLst>
                                      </p:cBhvr>
                                      <p:to>
                                        <p:strVal val="visible"/>
                                      </p:to>
                                    </p:set>
                                  </p:childTnLst>
                                </p:cTn>
                              </p:par>
                            </p:childTnLst>
                          </p:cTn>
                        </p:par>
                        <p:par>
                          <p:cTn id="58" fill="hold">
                            <p:stCondLst>
                              <p:cond delay="24000"/>
                            </p:stCondLst>
                            <p:childTnLst>
                              <p:par>
                                <p:cTn id="59" presetID="1" presetClass="entr" presetSubtype="0" fill="hold" nodeType="afterEffect">
                                  <p:stCondLst>
                                    <p:cond delay="200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Intersections</a:t>
            </a:r>
            <a:endParaRPr lang="en-US" dirty="0"/>
          </a:p>
        </p:txBody>
      </p:sp>
      <p:sp>
        <p:nvSpPr>
          <p:cNvPr id="3" name="Content Placeholder 2"/>
          <p:cNvSpPr>
            <a:spLocks noGrp="1"/>
          </p:cNvSpPr>
          <p:nvPr>
            <p:ph idx="1"/>
          </p:nvPr>
        </p:nvSpPr>
        <p:spPr/>
        <p:txBody>
          <a:bodyPr/>
          <a:lstStyle/>
          <a:p>
            <a:r>
              <a:rPr lang="en-US" dirty="0"/>
              <a:t>Controlled</a:t>
            </a:r>
          </a:p>
          <a:p>
            <a:r>
              <a:rPr lang="en-US" dirty="0"/>
              <a:t>Uncontrolled</a:t>
            </a:r>
          </a:p>
          <a:p>
            <a:r>
              <a:rPr lang="en-US" dirty="0"/>
              <a:t>Pre-Emption</a:t>
            </a:r>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191000" y="1733550"/>
            <a:ext cx="4035425" cy="2016125"/>
          </a:xfrm>
        </p:spPr>
      </p:pic>
    </p:spTree>
    <p:custDataLst>
      <p:tags r:id="rId1"/>
    </p:custDataLst>
    <p:extLst>
      <p:ext uri="{BB962C8B-B14F-4D97-AF65-F5344CB8AC3E}">
        <p14:creationId xmlns:p14="http://schemas.microsoft.com/office/powerpoint/2010/main" val="51112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tLang="en-US"/>
              <a:t>Basic Maneuvers</a:t>
            </a:r>
          </a:p>
        </p:txBody>
      </p:sp>
      <p:sp>
        <p:nvSpPr>
          <p:cNvPr id="145411" name="Rectangle 3"/>
          <p:cNvSpPr>
            <a:spLocks noGrp="1" noChangeArrowheads="1"/>
          </p:cNvSpPr>
          <p:nvPr>
            <p:ph idx="1"/>
          </p:nvPr>
        </p:nvSpPr>
        <p:spPr/>
        <p:txBody>
          <a:bodyPr/>
          <a:lstStyle/>
          <a:p>
            <a:r>
              <a:rPr lang="en-US" altLang="en-US"/>
              <a:t>Account for traffic one lane of traffic at a time, treating each lane of traffic as a separate intersection.</a:t>
            </a:r>
            <a:endParaRPr lang="en-US" altLang="en-US" dirty="0"/>
          </a:p>
        </p:txBody>
      </p:sp>
    </p:spTree>
    <p:custDataLst>
      <p:tags r:id="rId1"/>
    </p:custDataLst>
    <p:extLst>
      <p:ext uri="{BB962C8B-B14F-4D97-AF65-F5344CB8AC3E}">
        <p14:creationId xmlns:p14="http://schemas.microsoft.com/office/powerpoint/2010/main" val="239484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Uncontrolled Intersection</a:t>
            </a:r>
            <a:endParaRPr lang="en-US" dirty="0"/>
          </a:p>
        </p:txBody>
      </p:sp>
      <p:sp>
        <p:nvSpPr>
          <p:cNvPr id="3" name="Content Placeholder 2"/>
          <p:cNvSpPr>
            <a:spLocks noGrp="1"/>
          </p:cNvSpPr>
          <p:nvPr>
            <p:ph idx="1"/>
          </p:nvPr>
        </p:nvSpPr>
        <p:spPr>
          <a:xfrm>
            <a:off x="457200" y="1276351"/>
            <a:ext cx="9067800" cy="3200400"/>
          </a:xfrm>
        </p:spPr>
        <p:txBody>
          <a:bodyPr/>
          <a:lstStyle/>
          <a:p>
            <a:r>
              <a:rPr lang="en-US" dirty="0"/>
              <a:t>Scan for possible hazards</a:t>
            </a:r>
          </a:p>
          <a:p>
            <a:r>
              <a:rPr lang="en-US" dirty="0"/>
              <a:t>Begin to slow well before reaching intersection and cover the brake pedal</a:t>
            </a:r>
          </a:p>
          <a:p>
            <a:r>
              <a:rPr lang="en-US" dirty="0"/>
              <a:t>Change siren cadence not less than 200’ before intersection</a:t>
            </a:r>
          </a:p>
          <a:p>
            <a:r>
              <a:rPr lang="en-US" dirty="0"/>
              <a:t>Avoid using opposing lane of traffic if at all possible</a:t>
            </a:r>
          </a:p>
        </p:txBody>
      </p:sp>
      <p:pic>
        <p:nvPicPr>
          <p:cNvPr id="142338" name="Picture 2" descr="\\ajga.com\york\homefolders\jeberly\Desktop\IMG_29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5" t="25202" r="21533" b="31479"/>
          <a:stretch/>
        </p:blipFill>
        <p:spPr bwMode="auto">
          <a:xfrm>
            <a:off x="2895599" y="2999554"/>
            <a:ext cx="3790991" cy="14271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4635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t>Controlled Intersection</a:t>
            </a:r>
            <a:endParaRPr lang="en-US" dirty="0"/>
          </a:p>
        </p:txBody>
      </p:sp>
      <p:sp>
        <p:nvSpPr>
          <p:cNvPr id="3" name="Content Placeholder 2"/>
          <p:cNvSpPr>
            <a:spLocks noGrp="1"/>
          </p:cNvSpPr>
          <p:nvPr>
            <p:ph idx="1"/>
          </p:nvPr>
        </p:nvSpPr>
        <p:spPr/>
        <p:txBody>
          <a:bodyPr/>
          <a:lstStyle/>
          <a:p>
            <a:r>
              <a:rPr lang="en-US" dirty="0"/>
              <a:t>Do not rely on warning devices to clear traffic</a:t>
            </a:r>
          </a:p>
          <a:p>
            <a:r>
              <a:rPr lang="en-US" dirty="0"/>
              <a:t>Scan for possible hazards</a:t>
            </a:r>
          </a:p>
          <a:p>
            <a:r>
              <a:rPr lang="en-US" dirty="0"/>
              <a:t>Begin to slow well before reaching intersection and cover the brake pedal</a:t>
            </a:r>
          </a:p>
        </p:txBody>
      </p:sp>
      <p:pic>
        <p:nvPicPr>
          <p:cNvPr id="11" name="Content Placeholder 10"/>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8546" t="6343" r="9212" b="23549"/>
          <a:stretch/>
        </p:blipFill>
        <p:spPr>
          <a:xfrm>
            <a:off x="2632075" y="2571750"/>
            <a:ext cx="4302125" cy="1828800"/>
          </a:xfrm>
        </p:spPr>
      </p:pic>
      <p:sp>
        <p:nvSpPr>
          <p:cNvPr id="5" name="Rectangle 4"/>
          <p:cNvSpPr/>
          <p:nvPr/>
        </p:nvSpPr>
        <p:spPr>
          <a:xfrm>
            <a:off x="6595" y="4705350"/>
            <a:ext cx="901209" cy="415498"/>
          </a:xfrm>
          <a:prstGeom prst="rect">
            <a:avLst/>
          </a:prstGeom>
          <a:noFill/>
        </p:spPr>
        <p:txBody>
          <a:bodyPr wrap="none" lIns="91440" tIns="45720" rIns="91440" bIns="45720">
            <a:spAutoFit/>
          </a:bodyPr>
          <a:lstStyle/>
          <a:p>
            <a:pPr algn="ctr"/>
            <a:r>
              <a:rPr lang="en-US" sz="700" b="1" dirty="0">
                <a:ln w="0"/>
                <a:latin typeface="+mj-lt"/>
              </a:rPr>
              <a:t>Participant Manual</a:t>
            </a:r>
          </a:p>
          <a:p>
            <a:pPr algn="ctr"/>
            <a:r>
              <a:rPr lang="en-US" sz="1400" b="1" cap="none" spc="0" dirty="0">
                <a:ln w="0"/>
                <a:latin typeface="+mj-lt"/>
              </a:rPr>
              <a:t>ACTIVITY</a:t>
            </a:r>
            <a:endParaRPr lang="en-US" sz="1600" b="1" cap="none" spc="0" dirty="0">
              <a:ln w="0"/>
              <a:latin typeface="+mj-lt"/>
            </a:endParaRPr>
          </a:p>
        </p:txBody>
      </p:sp>
    </p:spTree>
    <p:custDataLst>
      <p:tags r:id="rId1"/>
    </p:custDataLst>
    <p:extLst>
      <p:ext uri="{BB962C8B-B14F-4D97-AF65-F5344CB8AC3E}">
        <p14:creationId xmlns:p14="http://schemas.microsoft.com/office/powerpoint/2010/main" val="2841657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Controlled Intersection</a:t>
            </a:r>
            <a:endParaRPr lang="en-US" dirty="0"/>
          </a:p>
        </p:txBody>
      </p:sp>
      <p:sp>
        <p:nvSpPr>
          <p:cNvPr id="3" name="Content Placeholder 2"/>
          <p:cNvSpPr>
            <a:spLocks noGrp="1"/>
          </p:cNvSpPr>
          <p:nvPr>
            <p:ph idx="1"/>
          </p:nvPr>
        </p:nvSpPr>
        <p:spPr>
          <a:xfrm>
            <a:off x="457200" y="1276351"/>
            <a:ext cx="4412777" cy="3200400"/>
          </a:xfrm>
        </p:spPr>
        <p:txBody>
          <a:bodyPr/>
          <a:lstStyle/>
          <a:p>
            <a:r>
              <a:rPr lang="en-US" dirty="0"/>
              <a:t>Be aware of “stale” green and prepare to stop</a:t>
            </a:r>
          </a:p>
          <a:p>
            <a:r>
              <a:rPr lang="en-US" dirty="0"/>
              <a:t>Change siren cadence not less than 200’ before intersection</a:t>
            </a:r>
          </a:p>
          <a:p>
            <a:r>
              <a:rPr lang="en-US" dirty="0"/>
              <a:t>Scan intersection for possible passing options</a:t>
            </a:r>
          </a:p>
          <a:p>
            <a:endParaRPr lang="en-US" dirty="0"/>
          </a:p>
          <a:p>
            <a:endParaRPr lang="en-US" dirty="0"/>
          </a:p>
          <a:p>
            <a:endParaRPr lang="en-US" dirty="0"/>
          </a:p>
          <a:p>
            <a:pPr marL="0" indent="0">
              <a:buNone/>
            </a:pPr>
            <a:endParaRPr lang="en-US" dirty="0"/>
          </a:p>
        </p:txBody>
      </p:sp>
      <p:pic>
        <p:nvPicPr>
          <p:cNvPr id="11" name="Picture 2" descr="\\ajga.com\york\homefolders\jeberly\Desktop\IMG_29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555" t="38135" r="38177" b="29855"/>
          <a:stretch/>
        </p:blipFill>
        <p:spPr bwMode="auto">
          <a:xfrm>
            <a:off x="5181600" y="1636025"/>
            <a:ext cx="3751887" cy="2286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0695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9"/>
  <p:tag name="ARTICULATE_DESIGN_ID_ETC-VFIS-GCA-EMSVOPOWERPOINT-16X9-TEMPLATE" val="XtTDEKpP"/>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arren\LOCALS~1\Temp\articulate\presenter\imgtemp\niin6ZAl_files\slide0001_image001.jpg"/>
</p:tagLst>
</file>

<file path=ppt/tags/tag34.xml><?xml version="1.0" encoding="utf-8"?>
<p:tagLst xmlns:a="http://schemas.openxmlformats.org/drawingml/2006/main" xmlns:r="http://schemas.openxmlformats.org/officeDocument/2006/relationships" xmlns:p="http://schemas.openxmlformats.org/presentationml/2006/main">
  <p:tag name="ARTICULATE_SLIDE_GUID" val="05960d19-457a-42e5-a8ad-da680a5d398a"/>
  <p:tag name="ARTICULATE_SLIDE_PAUSE" val="1"/>
  <p:tag name="ARTICULATE_NAV_LEVEL" val="1"/>
  <p:tag name="ARTICULATE_PLAYLIST_ID" val="-1"/>
  <p:tag name="ARTICULATE_LOCK_SLIDE" val="0"/>
  <p:tag name="ARTICULATE_SLIDE_NAV" val="98"/>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GUID" val="c41b6d77-a445-4bb0-b49c-763d005411bf"/>
  <p:tag name="ARTICULATE_SLIDE_PAUSE" val="1"/>
  <p:tag name="ARTICULATE_NAV_LEVEL" val="1"/>
  <p:tag name="ARTICULATE_PLAYLIST_ID" val="-1"/>
  <p:tag name="ARTICULATE_LOCK_SLIDE" val="0"/>
  <p:tag name="ARTICULATE_SLIDE_NAV" val="99"/>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arren\LOCALS~1\Temp\articulate\presenter\imgtemp\fbSOnurV_files\slide0001_image001.png"/>
</p:tagLst>
</file>

<file path=ppt/tags/tag37.xml><?xml version="1.0" encoding="utf-8"?>
<p:tagLst xmlns:a="http://schemas.openxmlformats.org/drawingml/2006/main" xmlns:r="http://schemas.openxmlformats.org/officeDocument/2006/relationships" xmlns:p="http://schemas.openxmlformats.org/presentationml/2006/main">
  <p:tag name="ARTICULATE_SLIDE_GUID" val="290e49b8-cd36-4a4f-b3c3-5eea96eb6cc6"/>
  <p:tag name="ARTICULATE_SLIDE_PAUSE" val="1"/>
  <p:tag name="ARTICULATE_NAV_LEVEL" val="1"/>
  <p:tag name="ARTICULATE_PLAYLIST_ID" val="-1"/>
  <p:tag name="ARTICULATE_LOCK_SLIDE" val="0"/>
  <p:tag name="ARTICULATE_SLIDE_NAV" val="101"/>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cb151d45-393e-4f94-9d42-5f515989c5e3"/>
  <p:tag name="ARTICULATE_SLIDE_PAUSE" val="1"/>
  <p:tag name="ARTICULATE_NAV_LEVEL" val="1"/>
  <p:tag name="ARTICULATE_PLAYLIST_ID" val="-1"/>
  <p:tag name="ARTICULATE_LOCK_SLIDE" val="0"/>
  <p:tag name="ARTICULATE_SLIDE_NAV" val="126"/>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GUID" val="c8f89662-422c-42be-b5e2-66809eebe4b6"/>
  <p:tag name="ARTICULATE_SLIDE_PAUSE" val="1"/>
  <p:tag name="ARTICULATE_NAV_LEVEL" val="1"/>
  <p:tag name="ARTICULATE_PLAYLIST_ID" val="-1"/>
  <p:tag name="ARTICULATE_LOCK_SLIDE" val="0"/>
  <p:tag name="ARTICULATE_SLIDE_NAV" val="116"/>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arren\LOCALS~1\Temp\articulate\presenter\imgtemp\I1tdy5cu_files\slide0001_image001.jpg"/>
</p:tagLst>
</file>

<file path=ppt/tags/tag5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Warren\LOCALS~1\Temp\articulate\presenter\imgtemp\3JKFHmgF_files\slide0001_image001.jpg"/>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TC-VFIS-GCA-EMSVOPowerPoint-16x9-template">
  <a:themeElements>
    <a:clrScheme name="Custom 1">
      <a:dk1>
        <a:srgbClr val="002D73"/>
      </a:dk1>
      <a:lt1>
        <a:sysClr val="window" lastClr="FFFFFF"/>
      </a:lt1>
      <a:dk2>
        <a:srgbClr val="002D73"/>
      </a:dk2>
      <a:lt2>
        <a:srgbClr val="EEECE1"/>
      </a:lt2>
      <a:accent1>
        <a:srgbClr val="67BBE8"/>
      </a:accent1>
      <a:accent2>
        <a:srgbClr val="FF8300"/>
      </a:accent2>
      <a:accent3>
        <a:srgbClr val="C4E86B"/>
      </a:accent3>
      <a:accent4>
        <a:srgbClr val="682666"/>
      </a:accent4>
      <a:accent5>
        <a:srgbClr val="D70036"/>
      </a:accent5>
      <a:accent6>
        <a:srgbClr val="FFC62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TotalTime>
  <Words>1603</Words>
  <Application>Microsoft Office PowerPoint</Application>
  <PresentationFormat>On-screen Show (16:9)</PresentationFormat>
  <Paragraphs>291</Paragraphs>
  <Slides>49</Slides>
  <Notes>36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Arial Narrow</vt:lpstr>
      <vt:lpstr>Calibri</vt:lpstr>
      <vt:lpstr>Century Gothic</vt:lpstr>
      <vt:lpstr>Monotype Sorts</vt:lpstr>
      <vt:lpstr>Times</vt:lpstr>
      <vt:lpstr>ETC-VFIS-GCA-EMSVOPowerPoint-16x9-template</vt:lpstr>
      <vt:lpstr>VISIO</vt:lpstr>
      <vt:lpstr>Basic Maneuvers</vt:lpstr>
      <vt:lpstr>Basic Maneuvers</vt:lpstr>
      <vt:lpstr>Basic Maneuvers</vt:lpstr>
      <vt:lpstr>Basic Maneuvers</vt:lpstr>
      <vt:lpstr>Intersections</vt:lpstr>
      <vt:lpstr>Basic Maneuvers</vt:lpstr>
      <vt:lpstr>Uncontrolled Intersection</vt:lpstr>
      <vt:lpstr>Controlled Intersection</vt:lpstr>
      <vt:lpstr>Controlled Intersection</vt:lpstr>
      <vt:lpstr>Controlled Intersection</vt:lpstr>
      <vt:lpstr>Special Intersections</vt:lpstr>
      <vt:lpstr>Road  Surface Conditions That Impact Traction</vt:lpstr>
      <vt:lpstr>Identifying Slippery Surfaces</vt:lpstr>
      <vt:lpstr>Identifying Slippery Surfaces (Cont’d)</vt:lpstr>
      <vt:lpstr>Operating Under Adverse Conditions</vt:lpstr>
      <vt:lpstr>Night Driving</vt:lpstr>
      <vt:lpstr>Operating Under Adverse Conditions</vt:lpstr>
      <vt:lpstr>Best Practices for High Winds</vt:lpstr>
      <vt:lpstr>The Driver</vt:lpstr>
      <vt:lpstr>Railroad Crossing Safety</vt:lpstr>
      <vt:lpstr>Railroad Crossing Safety</vt:lpstr>
      <vt:lpstr>Railroad Crossing Safety</vt:lpstr>
      <vt:lpstr>Railroad Crossing Safety</vt:lpstr>
      <vt:lpstr> Active  Crossing Example</vt:lpstr>
      <vt:lpstr>Best Practices for Railroad Crossings   </vt:lpstr>
      <vt:lpstr>Railroad Crossing Life Saving Practices (Cont’d)</vt:lpstr>
      <vt:lpstr>Railroad Crossing Life Saving Practices (Cont’d)</vt:lpstr>
      <vt:lpstr>Collision Avoidance</vt:lpstr>
      <vt:lpstr>POV Response</vt:lpstr>
      <vt:lpstr>Placement of Vehicles at Highway Incidents</vt:lpstr>
      <vt:lpstr>MUTCD  </vt:lpstr>
      <vt:lpstr>MUTCD 2009</vt:lpstr>
      <vt:lpstr>Section 1A.12  </vt:lpstr>
      <vt:lpstr>Section 6D.03 Worker Safety</vt:lpstr>
      <vt:lpstr>Lateral Buffer Space</vt:lpstr>
      <vt:lpstr>Linear vs. Multi-Lane Blocking</vt:lpstr>
      <vt:lpstr>Critical Wheel Angle</vt:lpstr>
      <vt:lpstr>Zero Buffer</vt:lpstr>
      <vt:lpstr>Zero Buffer</vt:lpstr>
      <vt:lpstr>Lane(s) +1 Blocking</vt:lpstr>
      <vt:lpstr>Lane(s) +1 Blocking Protected Work Space </vt:lpstr>
      <vt:lpstr>Lane(s) +1 Blocking Patient Loading</vt:lpstr>
      <vt:lpstr>Lane(s) +1 Blocking Vehicle Fires</vt:lpstr>
      <vt:lpstr>Federal Regulation</vt:lpstr>
      <vt:lpstr>PowerPoint Presentation</vt:lpstr>
      <vt:lpstr>Exception</vt:lpstr>
      <vt:lpstr>Temporary Traffic Control Zone</vt:lpstr>
      <vt:lpstr>Easy Reference</vt:lpstr>
      <vt:lpstr>PowerPoint Presentation</vt:lpstr>
    </vt:vector>
  </TitlesOfParts>
  <Company>Glatfelter Insurance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EMERGENCEY MEDICAL SERVICE VEHICLE OPERATION</dc:title>
  <dc:creator>Justin M. Eberly</dc:creator>
  <cp:lastModifiedBy>Richard M. Gurba</cp:lastModifiedBy>
  <cp:revision>61</cp:revision>
  <dcterms:created xsi:type="dcterms:W3CDTF">2018-04-09T15:55:32Z</dcterms:created>
  <dcterms:modified xsi:type="dcterms:W3CDTF">2024-04-25T18:01:00Z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16FE2AAD-1005-408B-BE18-BDB69A7ACA30</vt:lpwstr>
  </property>
  <property fmtid="{D5CDD505-2E9C-101B-9397-08002B2CF9AE}" pid="3" name="ArticulatePath">
    <vt:lpwstr>EMSVO PPT 2018</vt:lpwstr>
  </property>
</Properties>
</file>