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tags/tag17.xml" ContentType="application/vnd.openxmlformats-officedocument.presentationml.tags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notesSlides/notesSlide10.xml" ContentType="application/vnd.openxmlformats-officedocument.presentationml.notesSlide+xml"/>
  <Override PartName="/ppt/tags/tag19.xml" ContentType="application/vnd.openxmlformats-officedocument.presentationml.tags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notesSlides/notesSlide13.xml" ContentType="application/vnd.openxmlformats-officedocument.presentationml.notesSlide+xml"/>
  <Override PartName="/ppt/tags/tag22.xml" ContentType="application/vnd.openxmlformats-officedocument.presentationml.tags+xml"/>
  <Override PartName="/ppt/notesSlides/notesSlide14.xml" ContentType="application/vnd.openxmlformats-officedocument.presentationml.notesSlide+xml"/>
  <Override PartName="/ppt/tags/tag23.xml" ContentType="application/vnd.openxmlformats-officedocument.presentationml.tags+xml"/>
  <Override PartName="/ppt/notesSlides/notesSlide15.xml" ContentType="application/vnd.openxmlformats-officedocument.presentationml.notesSlide+xml"/>
  <Override PartName="/ppt/tags/tag24.xml" ContentType="application/vnd.openxmlformats-officedocument.presentationml.tags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ppt/tags/tag29.xml" ContentType="application/vnd.openxmlformats-officedocument.presentationml.tags+xml"/>
  <Override PartName="/ppt/notesSlides/notesSlide21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3.xml" ContentType="application/vnd.openxmlformats-officedocument.presentationml.notesSlide+xml"/>
  <Override PartName="/ppt/tags/tag39.xml" ContentType="application/vnd.openxmlformats-officedocument.presentationml.tags+xml"/>
  <Override PartName="/ppt/notesSlides/notesSlide24.xml" ContentType="application/vnd.openxmlformats-officedocument.presentationml.notesSlide+xml"/>
  <Override PartName="/ppt/tags/tag40.xml" ContentType="application/vnd.openxmlformats-officedocument.presentationml.tags+xml"/>
  <Override PartName="/ppt/notesSlides/notesSlide25.xml" ContentType="application/vnd.openxmlformats-officedocument.presentationml.notesSlide+xml"/>
  <Override PartName="/ppt/tags/tag41.xml" ContentType="application/vnd.openxmlformats-officedocument.presentationml.tags+xml"/>
  <Override PartName="/ppt/notesSlides/notesSlide26.xml" ContentType="application/vnd.openxmlformats-officedocument.presentationml.notesSlide+xml"/>
  <Override PartName="/ppt/tags/tag42.xml" ContentType="application/vnd.openxmlformats-officedocument.presentationml.tags+xml"/>
  <Override PartName="/ppt/notesSlides/notesSlide27.xml" ContentType="application/vnd.openxmlformats-officedocument.presentationml.notesSlide+xml"/>
  <Override PartName="/ppt/tags/tag43.xml" ContentType="application/vnd.openxmlformats-officedocument.presentationml.tags+xml"/>
  <Override PartName="/ppt/notesSlides/notesSlide28.xml" ContentType="application/vnd.openxmlformats-officedocument.presentationml.notesSlide+xml"/>
  <Override PartName="/ppt/tags/tag44.xml" ContentType="application/vnd.openxmlformats-officedocument.presentationml.tags+xml"/>
  <Override PartName="/ppt/notesSlides/notesSlide29.xml" ContentType="application/vnd.openxmlformats-officedocument.presentationml.notesSlide+xml"/>
  <Override PartName="/ppt/tags/tag45.xml" ContentType="application/vnd.openxmlformats-officedocument.presentationml.tags+xml"/>
  <Override PartName="/ppt/notesSlides/notesSlide30.xml" ContentType="application/vnd.openxmlformats-officedocument.presentationml.notesSlide+xml"/>
  <Override PartName="/ppt/tags/tag46.xml" ContentType="application/vnd.openxmlformats-officedocument.presentationml.tags+xml"/>
  <Override PartName="/ppt/notesSlides/notesSlide31.xml" ContentType="application/vnd.openxmlformats-officedocument.presentationml.notesSlide+xml"/>
  <Override PartName="/ppt/tags/tag47.xml" ContentType="application/vnd.openxmlformats-officedocument.presentationml.tags+xml"/>
  <Override PartName="/ppt/notesSlides/notesSlide32.xml" ContentType="application/vnd.openxmlformats-officedocument.presentationml.notesSlide+xml"/>
  <Override PartName="/ppt/tags/tag48.xml" ContentType="application/vnd.openxmlformats-officedocument.presentationml.tags+xml"/>
  <Override PartName="/ppt/notesSlides/notesSlide33.xml" ContentType="application/vnd.openxmlformats-officedocument.presentationml.notesSlide+xml"/>
  <Override PartName="/ppt/tags/tag49.xml" ContentType="application/vnd.openxmlformats-officedocument.presentationml.tags+xml"/>
  <Override PartName="/ppt/notesSlides/notesSlide34.xml" ContentType="application/vnd.openxmlformats-officedocument.presentationml.notesSlide+xml"/>
  <Override PartName="/ppt/tags/tag50.xml" ContentType="application/vnd.openxmlformats-officedocument.presentationml.tags+xml"/>
  <Override PartName="/ppt/notesSlides/notesSlide35.xml" ContentType="application/vnd.openxmlformats-officedocument.presentationml.notesSlide+xml"/>
  <Override PartName="/ppt/tags/tag51.xml" ContentType="application/vnd.openxmlformats-officedocument.presentationml.tags+xml"/>
  <Override PartName="/ppt/notesSlides/notesSlide36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54"/>
  </p:notesMasterIdLst>
  <p:sldIdLst>
    <p:sldId id="611" r:id="rId2"/>
    <p:sldId id="531" r:id="rId3"/>
    <p:sldId id="532" r:id="rId4"/>
    <p:sldId id="533" r:id="rId5"/>
    <p:sldId id="534" r:id="rId6"/>
    <p:sldId id="535" r:id="rId7"/>
    <p:sldId id="536" r:id="rId8"/>
    <p:sldId id="537" r:id="rId9"/>
    <p:sldId id="538" r:id="rId10"/>
    <p:sldId id="539" r:id="rId11"/>
    <p:sldId id="540" r:id="rId12"/>
    <p:sldId id="541" r:id="rId13"/>
    <p:sldId id="542" r:id="rId14"/>
    <p:sldId id="544" r:id="rId15"/>
    <p:sldId id="543" r:id="rId16"/>
    <p:sldId id="545" r:id="rId17"/>
    <p:sldId id="546" r:id="rId18"/>
    <p:sldId id="547" r:id="rId19"/>
    <p:sldId id="548" r:id="rId20"/>
    <p:sldId id="549" r:id="rId21"/>
    <p:sldId id="550" r:id="rId22"/>
    <p:sldId id="551" r:id="rId23"/>
    <p:sldId id="552" r:id="rId24"/>
    <p:sldId id="553" r:id="rId25"/>
    <p:sldId id="554" r:id="rId26"/>
    <p:sldId id="555" r:id="rId27"/>
    <p:sldId id="556" r:id="rId28"/>
    <p:sldId id="557" r:id="rId29"/>
    <p:sldId id="558" r:id="rId30"/>
    <p:sldId id="559" r:id="rId31"/>
    <p:sldId id="560" r:id="rId32"/>
    <p:sldId id="561" r:id="rId33"/>
    <p:sldId id="562" r:id="rId34"/>
    <p:sldId id="563" r:id="rId35"/>
    <p:sldId id="564" r:id="rId36"/>
    <p:sldId id="565" r:id="rId37"/>
    <p:sldId id="566" r:id="rId38"/>
    <p:sldId id="567" r:id="rId39"/>
    <p:sldId id="568" r:id="rId40"/>
    <p:sldId id="569" r:id="rId41"/>
    <p:sldId id="570" r:id="rId42"/>
    <p:sldId id="571" r:id="rId43"/>
    <p:sldId id="572" r:id="rId44"/>
    <p:sldId id="573" r:id="rId45"/>
    <p:sldId id="574" r:id="rId46"/>
    <p:sldId id="575" r:id="rId47"/>
    <p:sldId id="576" r:id="rId48"/>
    <p:sldId id="577" r:id="rId49"/>
    <p:sldId id="578" r:id="rId50"/>
    <p:sldId id="579" r:id="rId51"/>
    <p:sldId id="580" r:id="rId52"/>
    <p:sldId id="581" r:id="rId53"/>
  </p:sldIdLst>
  <p:sldSz cx="9144000" cy="5143500" type="screen16x9"/>
  <p:notesSz cx="6858000" cy="9144000"/>
  <p:custDataLst>
    <p:tags r:id="rId5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70120" autoAdjust="0"/>
  </p:normalViewPr>
  <p:slideViewPr>
    <p:cSldViewPr>
      <p:cViewPr varScale="1">
        <p:scale>
          <a:sx n="121" d="100"/>
          <a:sy n="121" d="100"/>
        </p:scale>
        <p:origin x="1314" y="10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D-4EFE-AFAC-D1F697F030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ED-4EFE-AFAC-D1F697F030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ED-4EFE-AFAC-D1F697F03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5104512"/>
        <c:axId val="85106048"/>
        <c:axId val="0"/>
      </c:bar3DChart>
      <c:catAx>
        <c:axId val="85104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5106048"/>
        <c:crosses val="autoZero"/>
        <c:auto val="1"/>
        <c:lblAlgn val="ctr"/>
        <c:lblOffset val="100"/>
        <c:noMultiLvlLbl val="0"/>
      </c:catAx>
      <c:valAx>
        <c:axId val="85106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1045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2E-4FFD-8820-AC8B5F15A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7-4101-971F-E0752A0320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F7-4101-971F-E0752A0320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F7-4101-971F-E0752A0320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3745408"/>
        <c:axId val="83747200"/>
        <c:axId val="0"/>
      </c:bar3DChart>
      <c:catAx>
        <c:axId val="83745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83747200"/>
        <c:crosses val="autoZero"/>
        <c:auto val="1"/>
        <c:lblAlgn val="ctr"/>
        <c:lblOffset val="100"/>
        <c:noMultiLvlLbl val="0"/>
      </c:catAx>
      <c:valAx>
        <c:axId val="83747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37454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Stat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E5-43D2-ABD6-C3E92B953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12A39-3C17-452B-B9F5-05AD57C13EF9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BC68E-20CE-499E-8664-3BF60AB2E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9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69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9097F74-8AA6-41DB-8FD6-E3A6B6444ABC}" type="slidenum">
              <a:rPr lang="en-US" altLang="en-US" smtClean="0"/>
              <a:pPr eaLnBrk="1" hangingPunct="1"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09" indent="-28573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3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12" indent="-22858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8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810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ECF77B5-9761-4832-A629-E6ED1DD2DC87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1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71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C523900-B9FA-4FF2-B292-2A9CE7E779CD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10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2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72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5C8C4A-630B-4014-AC93-9C825BAE10A3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11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3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73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75833B2-9DF8-49F3-A05D-537CC44083C0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12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4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74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C5B9CC6-4835-4745-B172-0228D9F24C39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13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4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4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E31926E-AB36-4FC7-B491-A403D5DBD134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14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58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758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4080CD0-ADB3-40DD-9FB2-2E4EEBABD5DA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15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6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76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6AA9C05-CD36-4E3C-B326-FB0764697BA5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16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7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77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A2C5F0C-54DB-45C6-8CD2-C3C72CFA8943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17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78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CC2F2B0-6488-461C-9ED8-29B56FDD1EA7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18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9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799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06520B6-9DB8-4A63-8D71-7EB78246809F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19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0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80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19C2E5A-9B88-47B5-A03D-F8B71A0F7291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20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1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81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7C4A92A-6848-4D3D-B3A5-696969F7B065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21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29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829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5CE1C6D-ED5B-4D29-9639-2DF58FB217B4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22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40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84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DD201DC-A17E-43EA-8C96-248023898754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23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50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850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370E363-339A-4AAC-B6E9-3F48F2A8FAAE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24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0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90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6604CF4-028E-4A47-8024-5BA7FCB6D5E3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25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2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92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86C511B-B904-4B56-A138-F53878A9C757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26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6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860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17" indent="-28039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564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189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816" indent="-224312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441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065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692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317" indent="-22431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1ED728B-7625-4156-A68D-2AD6F87D2C57}" type="slidenum">
              <a:rPr lang="en-US" altLang="en-US" smtClean="0">
                <a:solidFill>
                  <a:prstClr val="black"/>
                </a:solidFill>
              </a:rPr>
              <a:pPr eaLnBrk="1" hangingPunct="1"/>
              <a:t>27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09" indent="-28573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3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12" indent="-22858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8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810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92902B1-B64B-48C9-A8A5-246C7BEBDCE7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  <p:sp>
        <p:nvSpPr>
          <p:cNvPr id="232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09" indent="-28573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293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112" indent="-228587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287" indent="-228587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8810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D01003B-6EB1-4FA6-BB19-4B487B3591AA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  <p:sp>
        <p:nvSpPr>
          <p:cNvPr id="234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5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95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9C4DEEA-26C5-4EFB-8E9A-9B22881D2F7C}" type="slidenum">
              <a:rPr lang="en-US" altLang="en-US" smtClean="0"/>
              <a:pPr eaLnBrk="1" hangingPunct="1"/>
              <a:t>37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6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396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CADA6BE-7545-458B-9B89-6CD02FB9A70F}" type="slidenum">
              <a:rPr lang="en-US" altLang="en-US" smtClean="0"/>
              <a:pPr eaLnBrk="1" hangingPunct="1"/>
              <a:t>38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7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397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989996-6FE2-4372-99F5-1F8E2C7573D8}" type="slidenum">
              <a:rPr lang="en-US" altLang="en-US" smtClean="0"/>
              <a:pPr eaLnBrk="1" hangingPunct="1"/>
              <a:t>39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8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398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E3971DD-826C-4812-83DE-1919F714E236}" type="slidenum">
              <a:rPr lang="en-US" altLang="en-US" smtClean="0"/>
              <a:pPr eaLnBrk="1" hangingPunct="1"/>
              <a:t>40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399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E64A68B-02EE-4679-A604-E34764618569}" type="slidenum">
              <a:rPr lang="en-US" altLang="en-US" smtClean="0"/>
              <a:pPr eaLnBrk="1" hangingPunct="1"/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0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00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C038D63-433D-4E62-A5D7-28B33180E86A}" type="slidenum">
              <a:rPr lang="en-US" altLang="en-US" smtClean="0"/>
              <a:pPr eaLnBrk="1" hangingPunct="1"/>
              <a:t>42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1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01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526C13D-33E6-4822-B4EC-2414F7045291}" type="slidenum">
              <a:rPr lang="en-US" altLang="en-US" smtClean="0"/>
              <a:pPr eaLnBrk="1" hangingPunct="1"/>
              <a:t>43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2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02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0E4BCEA-AF4A-403B-AFD3-E59B5C03CB02}" type="slidenum">
              <a:rPr lang="en-US" altLang="en-US" smtClean="0"/>
              <a:pPr eaLnBrk="1" hangingPunct="1"/>
              <a:t>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3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03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07F083A-FC8C-42AD-B7FC-EC81CAB29F3E}" type="slidenum">
              <a:rPr lang="en-US" altLang="en-US" smtClean="0"/>
              <a:pPr eaLnBrk="1" hangingPunct="1"/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4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04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B53378E-DEFF-4E11-B1A5-51C0CCACD451}" type="slidenum">
              <a:rPr lang="en-US" altLang="en-US" smtClean="0"/>
              <a:pPr eaLnBrk="1" hangingPunct="1"/>
              <a:t>46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5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05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6459FDB-0191-4226-8146-93173E54C4B0}" type="slidenum">
              <a:rPr lang="en-US" altLang="en-US" smtClean="0"/>
              <a:pPr eaLnBrk="1" hangingPunct="1"/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6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06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CCC2419-13DF-45F9-8FC7-4F31CDB2D4BA}" type="slidenum">
              <a:rPr lang="en-US" altLang="en-US" smtClean="0"/>
              <a:pPr eaLnBrk="1" hangingPunct="1"/>
              <a:t>48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7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07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569205D-4921-4A3F-9972-A4446362B463}" type="slidenum">
              <a:rPr lang="en-US" altLang="en-US" smtClean="0"/>
              <a:pPr eaLnBrk="1" hangingPunct="1"/>
              <a:t>49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8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08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18DB7DB-F1D8-4937-B557-B1B7CFC318B0}" type="slidenum">
              <a:rPr lang="en-US" altLang="en-US" smtClean="0"/>
              <a:pPr eaLnBrk="1" hangingPunct="1"/>
              <a:t>50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3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3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E4D8F01-CD7F-4B0A-B7A1-397E07B06FC2}" type="slidenum">
              <a:rPr lang="en-US" altLang="en-US" smtClean="0"/>
              <a:pPr eaLnBrk="1" hangingPunct="1"/>
              <a:t>52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380999" y="-95250"/>
            <a:ext cx="2590801" cy="3886200"/>
          </a:xfrm>
          <a:prstGeom prst="rect">
            <a:avLst/>
          </a:prstGeom>
          <a:solidFill>
            <a:srgbClr val="EB0029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723899" y="2266950"/>
            <a:ext cx="1905000" cy="2438400"/>
          </a:xfrm>
          <a:solidFill>
            <a:schemeClr val="bg2"/>
          </a:solidFill>
          <a:ln w="5715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1600" baseline="0"/>
            </a:lvl1pPr>
          </a:lstStyle>
          <a:p>
            <a:r>
              <a:rPr lang="en-US" dirty="0"/>
              <a:t>Headshot photo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quarter" idx="12"/>
          </p:nvPr>
        </p:nvSpPr>
        <p:spPr>
          <a:xfrm>
            <a:off x="3429000" y="514350"/>
            <a:ext cx="5334000" cy="4038600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85800" y="209550"/>
            <a:ext cx="1981200" cy="19050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191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276351"/>
            <a:ext cx="8229600" cy="3200400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4960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16770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7543800" cy="3323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2866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pPr algn="l"/>
            <a:r>
              <a:rPr lang="en-US">
                <a:solidFill>
                  <a:schemeClr val="accent1">
                    <a:lumMod val="50000"/>
                  </a:schemeClr>
                </a:solidFill>
              </a:rPr>
              <a:t>Click to edit Master title style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16770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7543800" cy="3323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Fifth level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35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31" y="0"/>
            <a:ext cx="4043769" cy="51435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2622"/>
            <a:ext cx="4191000" cy="616528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Click to edit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3810000" cy="3704359"/>
          </a:xfrm>
        </p:spPr>
        <p:txBody>
          <a:bodyPr>
            <a:noAutofit/>
          </a:bodyPr>
          <a:lstStyle>
            <a:lvl1pPr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</a:defRPr>
            </a:lvl5pPr>
          </a:lstStyle>
          <a:p>
            <a:pPr lvl="0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Click to edit Master text styles</a:t>
            </a:r>
          </a:p>
          <a:p>
            <a:pPr lvl="1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Second level</a:t>
            </a:r>
          </a:p>
          <a:p>
            <a:pPr lvl="2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Third level</a:t>
            </a:r>
          </a:p>
          <a:p>
            <a:pPr lvl="3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Fourth level</a:t>
            </a:r>
          </a:p>
          <a:p>
            <a:pPr lvl="4"/>
            <a:r>
              <a:rPr lang="en-US" sz="2000">
                <a:solidFill>
                  <a:schemeClr val="bg2">
                    <a:lumMod val="25000"/>
                  </a:schemeClr>
                </a:solidFill>
              </a:rPr>
              <a:t>Fifth level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0" y="4599709"/>
            <a:ext cx="9171709" cy="5437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99073" y="-132021"/>
            <a:ext cx="1118725" cy="276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75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half" idx="2"/>
          </p:nvPr>
        </p:nvSpPr>
        <p:spPr>
          <a:xfrm>
            <a:off x="76200" y="4682542"/>
            <a:ext cx="5943600" cy="381000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en-US">
                <a:solidFill>
                  <a:srgbClr val="002D73"/>
                </a:solidFill>
              </a:rPr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rgbClr val="EB0029">
              <a:alpha val="65098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452" y="209550"/>
            <a:ext cx="1790698" cy="2286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b="1">
                <a:solidFill>
                  <a:schemeClr val="bg1"/>
                </a:solidFill>
              </a:rPr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531543"/>
              </p:ext>
            </p:extLst>
          </p:nvPr>
        </p:nvGraphicFramePr>
        <p:xfrm>
          <a:off x="457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833563"/>
              </p:ext>
            </p:extLst>
          </p:nvPr>
        </p:nvGraphicFramePr>
        <p:xfrm>
          <a:off x="4648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592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5781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CA-Horizontal full image- footer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2622"/>
            <a:ext cx="4191000" cy="85725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Title</a:t>
            </a:r>
          </a:p>
        </p:txBody>
      </p:sp>
      <p:pic>
        <p:nvPicPr>
          <p:cNvPr id="6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half" idx="2"/>
          </p:nvPr>
        </p:nvSpPr>
        <p:spPr>
          <a:xfrm>
            <a:off x="228600" y="4705351"/>
            <a:ext cx="5943600" cy="381000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en-US">
                <a:solidFill>
                  <a:srgbClr val="002D73"/>
                </a:solidFill>
              </a:rPr>
              <a:t>Click to edit Master text styles</a:t>
            </a:r>
          </a:p>
        </p:txBody>
      </p:sp>
      <p:pic>
        <p:nvPicPr>
          <p:cNvPr id="5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itle 4"/>
          <p:cNvSpPr txBox="1">
            <a:spLocks/>
          </p:cNvSpPr>
          <p:nvPr userDrawn="1"/>
        </p:nvSpPr>
        <p:spPr>
          <a:xfrm>
            <a:off x="76200" y="4705350"/>
            <a:ext cx="76200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CA-Photo Color Box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Title</a:t>
            </a:r>
          </a:p>
        </p:txBody>
      </p:sp>
      <p:pic>
        <p:nvPicPr>
          <p:cNvPr id="5" name="Picture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rgbClr val="EB0029">
              <a:alpha val="65098"/>
            </a:srgb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6291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chemeClr val="accent5">
              <a:alpha val="65098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-152400" y="4595191"/>
            <a:ext cx="9372600" cy="555702"/>
          </a:xfrm>
          <a:prstGeom prst="rect">
            <a:avLst/>
          </a:prstGeom>
        </p:spPr>
      </p:pic>
      <p:sp>
        <p:nvSpPr>
          <p:cNvPr id="16" name="Title 4"/>
          <p:cNvSpPr txBox="1">
            <a:spLocks/>
          </p:cNvSpPr>
          <p:nvPr userDrawn="1"/>
        </p:nvSpPr>
        <p:spPr>
          <a:xfrm>
            <a:off x="76200" y="4705350"/>
            <a:ext cx="76200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Text Content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8382000" cy="335280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205978"/>
            <a:ext cx="83058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4960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Section Header with bullets VFIS ic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-247650"/>
            <a:ext cx="1450851" cy="35785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7696200" cy="3352800"/>
          </a:xfrm>
        </p:spPr>
        <p:txBody>
          <a:bodyPr/>
          <a:lstStyle>
            <a:lvl1pPr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05978"/>
            <a:ext cx="8305800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2866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Content and Verti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31" y="0"/>
            <a:ext cx="3857625" cy="5143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999073" y="-132021"/>
            <a:ext cx="1118725" cy="27651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81000" y="1200150"/>
            <a:ext cx="4613945" cy="33528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 sz="2000">
                <a:solidFill>
                  <a:schemeClr val="bg2">
                    <a:lumMod val="10000"/>
                  </a:schemeClr>
                </a:solidFill>
              </a:defRPr>
            </a:lvl2pPr>
            <a:lvl3pPr>
              <a:defRPr sz="1800">
                <a:solidFill>
                  <a:schemeClr val="bg2">
                    <a:lumMod val="10000"/>
                  </a:schemeClr>
                </a:solidFill>
              </a:defRPr>
            </a:lvl3pPr>
            <a:lvl4pPr>
              <a:defRPr sz="1600">
                <a:solidFill>
                  <a:schemeClr val="bg2">
                    <a:lumMod val="10000"/>
                  </a:schemeClr>
                </a:solidFill>
              </a:defRPr>
            </a:lvl4pPr>
            <a:lvl5pPr>
              <a:defRPr sz="1600"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075963" y="0"/>
            <a:ext cx="4068037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381000" y="209550"/>
            <a:ext cx="4618073" cy="857250"/>
          </a:xfrm>
        </p:spPr>
        <p:txBody>
          <a:bodyPr>
            <a:normAutofit/>
          </a:bodyPr>
          <a:lstStyle>
            <a:lvl1pPr algn="l">
              <a:defRPr sz="3600" baseline="0"/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046975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Horizontal full image- footer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2" y="0"/>
            <a:ext cx="9143998" cy="51434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62915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4705350"/>
            <a:ext cx="7620000" cy="381000"/>
          </a:xfrm>
        </p:spPr>
        <p:txBody>
          <a:bodyPr>
            <a:no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1567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Photo Color Box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50" b="3125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8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-4549" y="33266"/>
            <a:ext cx="9144000" cy="46291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57200" y="-95250"/>
            <a:ext cx="1981202" cy="2743200"/>
          </a:xfrm>
          <a:prstGeom prst="rect">
            <a:avLst/>
          </a:prstGeom>
          <a:solidFill>
            <a:schemeClr val="accent5">
              <a:alpha val="65098"/>
            </a:schemeClr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71501" y="133350"/>
            <a:ext cx="1752600" cy="23622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4"/>
          <p:cNvSpPr>
            <a:spLocks noGrp="1"/>
          </p:cNvSpPr>
          <p:nvPr>
            <p:ph type="title"/>
          </p:nvPr>
        </p:nvSpPr>
        <p:spPr>
          <a:xfrm>
            <a:off x="76200" y="4705350"/>
            <a:ext cx="7620000" cy="381000"/>
          </a:xfrm>
        </p:spPr>
        <p:txBody>
          <a:bodyPr>
            <a:no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4360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FIS-Graphs-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4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773531543"/>
              </p:ext>
            </p:extLst>
          </p:nvPr>
        </p:nvGraphicFramePr>
        <p:xfrm>
          <a:off x="457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6"/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353833563"/>
              </p:ext>
            </p:extLst>
          </p:nvPr>
        </p:nvGraphicFramePr>
        <p:xfrm>
          <a:off x="4648200" y="1200150"/>
          <a:ext cx="4038600" cy="3394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28"/>
          <a:stretch/>
        </p:blipFill>
        <p:spPr>
          <a:xfrm>
            <a:off x="10482" y="4599709"/>
            <a:ext cx="9133518" cy="54379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5925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999"/>
          <a:stretch/>
        </p:blipFill>
        <p:spPr>
          <a:xfrm>
            <a:off x="0" y="5022664"/>
            <a:ext cx="9144000" cy="12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823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31658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5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98611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0380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24400" y="1749029"/>
            <a:ext cx="4038600" cy="1639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24400" y="3502819"/>
            <a:ext cx="4038600" cy="16406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9551488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815960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6956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33400" y="742950"/>
            <a:ext cx="8229600" cy="4400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6306425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4295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749028"/>
            <a:ext cx="4038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724400" y="1749028"/>
            <a:ext cx="4038600" cy="3394472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  <p:extLst>
      <p:ext uri="{BB962C8B-B14F-4D97-AF65-F5344CB8AC3E}">
        <p14:creationId xmlns:p14="http://schemas.microsoft.com/office/powerpoint/2010/main" val="58252667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25488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2176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D7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6DFCD-A8C0-4831-9DDB-32C8859E1107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AC9C4-40A1-45AD-88DF-95F85502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8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668" r:id="rId10"/>
    <p:sldLayoutId id="2147483669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20" r:id="rId25"/>
    <p:sldLayoutId id="2147483721" r:id="rId26"/>
    <p:sldLayoutId id="2147483722" r:id="rId27"/>
    <p:sldLayoutId id="2147483723" r:id="rId2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•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–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•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–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itchFamily="34" charset="0"/>
        <a:buChar char="»"/>
        <a:tabLst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1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Module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IX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255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Module IX Vehicle Inspections and Maintenance</a:t>
            </a:r>
            <a:endParaRPr lang="en-US" altLang="en-US" dirty="0"/>
          </a:p>
        </p:txBody>
      </p:sp>
      <p:sp>
        <p:nvSpPr>
          <p:cNvPr id="149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Goal</a:t>
            </a:r>
          </a:p>
          <a:p>
            <a:pPr marL="0" indent="0">
              <a:buNone/>
            </a:pPr>
            <a:r>
              <a:rPr lang="en-US" altLang="en-US" dirty="0"/>
              <a:t>To have the participant understand and perform routine maintenance of their emergency vehicles and their role and responsibility in the process.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1161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Module IX Vehicle Inspections and Maintenance</a:t>
            </a:r>
            <a:endParaRPr lang="en-US" altLang="en-US" dirty="0"/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Objectives</a:t>
            </a:r>
          </a:p>
          <a:p>
            <a:r>
              <a:rPr lang="en-US" altLang="en-US" dirty="0"/>
              <a:t>Explain the value and importance of regular vehicles inspections. </a:t>
            </a:r>
          </a:p>
          <a:p>
            <a:r>
              <a:rPr lang="en-US" altLang="en-US" dirty="0"/>
              <a:t>Identify the major component systems of an emergency vehicle.</a:t>
            </a:r>
          </a:p>
          <a:p>
            <a:r>
              <a:rPr lang="en-US" altLang="en-US" dirty="0"/>
              <a:t>Describe how to perform pre- and post-trip inspections.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4661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Module IX Vehicle Inspections and Maintenance</a:t>
            </a:r>
            <a:endParaRPr lang="en-US" altLang="en-US" dirty="0"/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Objectives (Cont’d)</a:t>
            </a:r>
          </a:p>
          <a:p>
            <a:r>
              <a:rPr lang="en-US" altLang="en-US" dirty="0"/>
              <a:t>List the three types of preventive maintenance.</a:t>
            </a:r>
          </a:p>
          <a:p>
            <a:r>
              <a:rPr lang="en-US" altLang="en-US" dirty="0"/>
              <a:t>Explain the role of the emergency vehicle driver in performing certain vehicle inspections and maintenance functions.</a:t>
            </a:r>
          </a:p>
          <a:p>
            <a:r>
              <a:rPr lang="en-US" altLang="en-US" dirty="0"/>
              <a:t>Describe the importance of keeping accurate and complete records.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8606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Emergency Vehicle Components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Chassis</a:t>
            </a:r>
          </a:p>
          <a:p>
            <a:r>
              <a:rPr lang="en-US" altLang="en-US"/>
              <a:t>Body</a:t>
            </a:r>
          </a:p>
          <a:p>
            <a:r>
              <a:rPr lang="en-US" altLang="en-US"/>
              <a:t>Primary Function Components (task or mission)</a:t>
            </a:r>
          </a:p>
          <a:p>
            <a:r>
              <a:rPr lang="en-US" altLang="en-US"/>
              <a:t>Auxiliary Systems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14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Emergency Vehicle Components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Chassis</a:t>
            </a:r>
          </a:p>
          <a:p>
            <a:pPr lvl="1"/>
            <a:r>
              <a:rPr lang="en-US" altLang="en-US"/>
              <a:t>Frame</a:t>
            </a:r>
          </a:p>
          <a:p>
            <a:pPr lvl="1"/>
            <a:r>
              <a:rPr lang="en-US" altLang="en-US"/>
              <a:t>Suspension System</a:t>
            </a:r>
          </a:p>
          <a:p>
            <a:pPr lvl="1"/>
            <a:r>
              <a:rPr lang="en-US" altLang="en-US"/>
              <a:t>Steering and Braking Systems</a:t>
            </a:r>
          </a:p>
          <a:p>
            <a:pPr lvl="1"/>
            <a:r>
              <a:rPr lang="en-US" altLang="en-US"/>
              <a:t>Power Train Components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7174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Emergency Vehicle Components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Body</a:t>
            </a:r>
          </a:p>
          <a:p>
            <a:r>
              <a:rPr lang="en-US" altLang="en-US"/>
              <a:t>Primary Function</a:t>
            </a:r>
          </a:p>
          <a:p>
            <a:r>
              <a:rPr lang="en-US" altLang="en-US"/>
              <a:t>Auxiliary Systems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4156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Inspections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Post-Trip</a:t>
            </a:r>
          </a:p>
          <a:p>
            <a:pPr lvl="1"/>
            <a:r>
              <a:rPr lang="en-US" altLang="en-US"/>
              <a:t>Cleaning of Vehicle</a:t>
            </a:r>
          </a:p>
          <a:p>
            <a:pPr lvl="1"/>
            <a:r>
              <a:rPr lang="en-US" altLang="en-US"/>
              <a:t>Replacing Supplies</a:t>
            </a:r>
          </a:p>
          <a:p>
            <a:pPr lvl="1"/>
            <a:r>
              <a:rPr lang="en-US" altLang="en-US"/>
              <a:t>Inventory Equipment</a:t>
            </a:r>
          </a:p>
          <a:p>
            <a:pPr lvl="1"/>
            <a:r>
              <a:rPr lang="en-US" altLang="en-US"/>
              <a:t>Re-fueling and Checking Fluid Levels, If Justified</a:t>
            </a:r>
          </a:p>
          <a:p>
            <a:pPr lvl="1"/>
            <a:r>
              <a:rPr lang="en-US" altLang="en-US"/>
              <a:t>Report Any Unusual Occurrences or Malfunctions</a:t>
            </a:r>
            <a:endParaRPr lang="en-US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6595" y="4705350"/>
            <a:ext cx="901209" cy="4154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>
                <a:ln w="0"/>
                <a:latin typeface="+mj-lt"/>
              </a:rPr>
              <a:t>Participant Manual</a:t>
            </a:r>
          </a:p>
          <a:p>
            <a:pPr algn="ctr"/>
            <a:r>
              <a:rPr lang="en-US" sz="1400" b="1" cap="none" spc="0" dirty="0">
                <a:ln w="0"/>
                <a:latin typeface="+mj-lt"/>
              </a:rPr>
              <a:t>ACTIVITY</a:t>
            </a:r>
            <a:endParaRPr lang="en-US" sz="1600" b="1" cap="none" spc="0" dirty="0">
              <a:ln w="0"/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1018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Inspection Checklist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Pre-trip</a:t>
            </a:r>
          </a:p>
          <a:p>
            <a:pPr lvl="1"/>
            <a:r>
              <a:rPr lang="en-US" altLang="en-US"/>
              <a:t>Vehicle Overview</a:t>
            </a:r>
          </a:p>
          <a:p>
            <a:pPr lvl="1"/>
            <a:r>
              <a:rPr lang="en-US" altLang="en-US"/>
              <a:t>Check the Engine Compartment</a:t>
            </a:r>
          </a:p>
          <a:p>
            <a:pPr lvl="1"/>
            <a:r>
              <a:rPr lang="en-US" altLang="en-US"/>
              <a:t>Start Engine and Check Inside Cab</a:t>
            </a:r>
          </a:p>
          <a:p>
            <a:pPr lvl="1"/>
            <a:r>
              <a:rPr lang="en-US" altLang="en-US"/>
              <a:t>Check Headlights, Signal Lights, Warning Lights, and Audio Devices</a:t>
            </a:r>
          </a:p>
          <a:p>
            <a:pPr lvl="1"/>
            <a:r>
              <a:rPr lang="en-US" altLang="en-US"/>
              <a:t>Conduct Walk Around Inspection</a:t>
            </a:r>
          </a:p>
          <a:p>
            <a:pPr lvl="1"/>
            <a:r>
              <a:rPr lang="en-US" altLang="en-US"/>
              <a:t>Check Controls and Indicators</a:t>
            </a:r>
          </a:p>
          <a:p>
            <a:pPr lvl="1"/>
            <a:r>
              <a:rPr lang="en-US" altLang="en-US"/>
              <a:t>Check Brake System (air brakes)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5219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sz="5400" b="1" dirty="0"/>
              <a:t>PRE-TRIP INSPECTION </a:t>
            </a:r>
          </a:p>
          <a:p>
            <a:pPr marL="0" indent="0" algn="ctr">
              <a:buNone/>
            </a:pPr>
            <a:r>
              <a:rPr lang="en-US" altLang="en-US" sz="5400" b="1" dirty="0"/>
              <a:t>CHECKLIST</a:t>
            </a:r>
          </a:p>
        </p:txBody>
      </p:sp>
      <p:sp>
        <p:nvSpPr>
          <p:cNvPr id="3" name="Rectangle 2"/>
          <p:cNvSpPr/>
          <p:nvPr/>
        </p:nvSpPr>
        <p:spPr>
          <a:xfrm>
            <a:off x="-29472" y="4705350"/>
            <a:ext cx="973343" cy="4154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>
                <a:ln w="0"/>
                <a:latin typeface="+mj-lt"/>
              </a:rPr>
              <a:t>Practical Application</a:t>
            </a:r>
          </a:p>
          <a:p>
            <a:pPr algn="ctr"/>
            <a:r>
              <a:rPr lang="en-US" sz="1400" b="1" cap="none" spc="0" dirty="0">
                <a:ln w="0"/>
                <a:latin typeface="+mj-lt"/>
              </a:rPr>
              <a:t>ACTIVITY</a:t>
            </a:r>
            <a:endParaRPr lang="en-US" sz="1600" b="1" cap="none" spc="0" dirty="0">
              <a:ln w="0"/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642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152579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Vehicle Overview </a:t>
            </a:r>
          </a:p>
          <a:p>
            <a:pPr lvl="1"/>
            <a:r>
              <a:rPr lang="en-US" altLang="en-US"/>
              <a:t>Look at general condition</a:t>
            </a:r>
          </a:p>
          <a:p>
            <a:pPr lvl="1"/>
            <a:r>
              <a:rPr lang="en-US" altLang="en-US"/>
              <a:t>Check windshield for damage and it is clean</a:t>
            </a:r>
          </a:p>
          <a:p>
            <a:pPr lvl="1"/>
            <a:r>
              <a:rPr lang="en-US" altLang="en-US"/>
              <a:t>Look for damage and whether the vehicle is leaning</a:t>
            </a:r>
          </a:p>
          <a:p>
            <a:pPr lvl="1"/>
            <a:r>
              <a:rPr lang="en-US" altLang="en-US"/>
              <a:t>Check under the vehicle for fresh oil, coolant, grease or fuel leaks</a:t>
            </a:r>
          </a:p>
          <a:p>
            <a:pPr lvl="1"/>
            <a:r>
              <a:rPr lang="en-US" altLang="en-US"/>
              <a:t>Review vehicle log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1757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15360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Check engine compartment</a:t>
            </a:r>
          </a:p>
          <a:p>
            <a:pPr lvl="1"/>
            <a:r>
              <a:rPr lang="en-US" altLang="en-US"/>
              <a:t>Verify parking brake is engaged</a:t>
            </a:r>
          </a:p>
          <a:p>
            <a:pPr lvl="1"/>
            <a:r>
              <a:rPr lang="en-US" altLang="en-US"/>
              <a:t>Check engine oil level</a:t>
            </a:r>
          </a:p>
          <a:p>
            <a:pPr lvl="1"/>
            <a:r>
              <a:rPr lang="en-US" altLang="en-US"/>
              <a:t>Coolant level and condition of hoses</a:t>
            </a:r>
          </a:p>
          <a:p>
            <a:pPr lvl="1"/>
            <a:r>
              <a:rPr lang="en-US" altLang="en-US"/>
              <a:t>Power steering fluid</a:t>
            </a:r>
          </a:p>
          <a:p>
            <a:pPr lvl="1"/>
            <a:endParaRPr lang="en-US" altLang="en-US"/>
          </a:p>
          <a:p>
            <a:pPr lvl="1"/>
            <a:endParaRPr lang="en-US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7400" y="2190750"/>
            <a:ext cx="2593428" cy="1458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0137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154627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Check engine compartment (cont’d)</a:t>
            </a:r>
          </a:p>
          <a:p>
            <a:pPr lvl="1"/>
            <a:r>
              <a:rPr lang="en-US" altLang="en-US"/>
              <a:t>Windshield washer fluid</a:t>
            </a:r>
          </a:p>
          <a:p>
            <a:pPr lvl="1"/>
            <a:r>
              <a:rPr lang="en-US" altLang="en-US"/>
              <a:t>Belts for tightness and wear</a:t>
            </a:r>
          </a:p>
          <a:p>
            <a:pPr lvl="1"/>
            <a:r>
              <a:rPr lang="en-US" altLang="en-US"/>
              <a:t>Leaks in engine compartment</a:t>
            </a:r>
          </a:p>
          <a:p>
            <a:pPr lvl="1"/>
            <a:r>
              <a:rPr lang="en-US" altLang="en-US"/>
              <a:t>Battery fluid level and connections</a:t>
            </a:r>
          </a:p>
          <a:p>
            <a:pPr lvl="1"/>
            <a:r>
              <a:rPr lang="en-US" altLang="en-US"/>
              <a:t>Automatic transmission fluid level</a:t>
            </a:r>
          </a:p>
          <a:p>
            <a:pPr lvl="1"/>
            <a:endParaRPr lang="en-US" altLang="en-US"/>
          </a:p>
          <a:p>
            <a:pPr lvl="1"/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241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Check gauges &amp; warning lights</a:t>
            </a:r>
          </a:p>
          <a:p>
            <a:pPr lvl="1"/>
            <a:r>
              <a:rPr lang="en-US" altLang="en-US"/>
              <a:t>Coolant temp. gauge</a:t>
            </a:r>
          </a:p>
          <a:p>
            <a:pPr lvl="1"/>
            <a:r>
              <a:rPr lang="en-US" altLang="en-US"/>
              <a:t>Voltmeter</a:t>
            </a:r>
          </a:p>
          <a:p>
            <a:pPr lvl="1"/>
            <a:r>
              <a:rPr lang="en-US" altLang="en-US"/>
              <a:t>Tachometer</a:t>
            </a:r>
          </a:p>
          <a:p>
            <a:pPr lvl="1"/>
            <a:r>
              <a:rPr lang="en-US" altLang="en-US"/>
              <a:t>Speedometer</a:t>
            </a:r>
          </a:p>
          <a:p>
            <a:pPr lvl="1"/>
            <a:r>
              <a:rPr lang="en-US" altLang="en-US"/>
              <a:t>Fuel level gauge</a:t>
            </a:r>
          </a:p>
          <a:p>
            <a:pPr lvl="1"/>
            <a:r>
              <a:rPr lang="en-US" altLang="en-US"/>
              <a:t>Transmission oil temp</a:t>
            </a:r>
          </a:p>
          <a:p>
            <a:pPr lvl="1"/>
            <a:r>
              <a:rPr lang="en-US" altLang="en-US"/>
              <a:t>Compound air pressure</a:t>
            </a:r>
          </a:p>
          <a:p>
            <a:endParaRPr lang="en-US" dirty="0"/>
          </a:p>
        </p:txBody>
      </p:sp>
      <p:pic>
        <p:nvPicPr>
          <p:cNvPr id="10" name="Content Placeholder 9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0" r="18613" b="23482"/>
          <a:stretch/>
        </p:blipFill>
        <p:spPr bwMode="auto">
          <a:xfrm>
            <a:off x="5105400" y="1657350"/>
            <a:ext cx="3636962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407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155651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Start engine </a:t>
            </a:r>
          </a:p>
          <a:p>
            <a:pPr lvl="1"/>
            <a:r>
              <a:rPr lang="en-US" altLang="en-US"/>
              <a:t>Listen for noises</a:t>
            </a:r>
          </a:p>
          <a:p>
            <a:pPr lvl="1"/>
            <a:r>
              <a:rPr lang="en-US" altLang="en-US"/>
              <a:t>Verify gauges are within normal ranges</a:t>
            </a:r>
          </a:p>
          <a:p>
            <a:pPr lvl="2"/>
            <a:r>
              <a:rPr lang="en-US" altLang="en-US"/>
              <a:t>Check any warning lights and/or buzzers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8305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156675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Check inside cab</a:t>
            </a:r>
          </a:p>
          <a:p>
            <a:pPr lvl="1"/>
            <a:r>
              <a:rPr lang="en-US" altLang="en-US"/>
              <a:t>Check operations of vehicle controls</a:t>
            </a:r>
          </a:p>
          <a:p>
            <a:pPr lvl="2"/>
            <a:r>
              <a:rPr lang="en-US" altLang="en-US"/>
              <a:t>Steering wheel</a:t>
            </a:r>
          </a:p>
          <a:p>
            <a:pPr lvl="2"/>
            <a:r>
              <a:rPr lang="en-US" altLang="en-US"/>
              <a:t>Accelerator</a:t>
            </a:r>
          </a:p>
          <a:p>
            <a:pPr lvl="2"/>
            <a:r>
              <a:rPr lang="en-US" altLang="en-US"/>
              <a:t>Brakes (parking, service, secondary braking system)</a:t>
            </a:r>
          </a:p>
          <a:p>
            <a:pPr lvl="2"/>
            <a:r>
              <a:rPr lang="en-US" altLang="en-US"/>
              <a:t>Transmission</a:t>
            </a:r>
          </a:p>
          <a:p>
            <a:pPr lvl="1"/>
            <a:endParaRPr lang="en-US" altLang="en-US"/>
          </a:p>
          <a:p>
            <a:pPr lvl="1"/>
            <a:endParaRPr lang="en-US" altLang="en-US"/>
          </a:p>
          <a:p>
            <a:pPr lvl="1"/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6690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Check inside cab (Cont’d)</a:t>
            </a:r>
          </a:p>
          <a:p>
            <a:pPr lvl="1"/>
            <a:r>
              <a:rPr lang="en-US"/>
              <a:t>Check operations of vehicle controls (Cont’d)</a:t>
            </a:r>
          </a:p>
          <a:p>
            <a:pPr lvl="2"/>
            <a:r>
              <a:rPr lang="en-US"/>
              <a:t>Horn(s)</a:t>
            </a:r>
          </a:p>
          <a:p>
            <a:pPr lvl="2"/>
            <a:r>
              <a:rPr lang="en-US"/>
              <a:t>Windshield wiper/washer</a:t>
            </a:r>
          </a:p>
          <a:p>
            <a:pPr lvl="2"/>
            <a:r>
              <a:rPr lang="en-US"/>
              <a:t>Light switches and indicators</a:t>
            </a:r>
          </a:p>
          <a:p>
            <a:pPr lvl="2"/>
            <a:r>
              <a:rPr lang="en-US"/>
              <a:t>Mirrors</a:t>
            </a:r>
          </a:p>
          <a:p>
            <a:pPr lvl="2"/>
            <a:r>
              <a:rPr lang="en-US"/>
              <a:t>Seat adjustments/seatbelts</a:t>
            </a:r>
          </a:p>
          <a:p>
            <a:pPr lvl="2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4638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Check headlights, signal lights, warning lights and audio devices</a:t>
            </a:r>
          </a:p>
          <a:p>
            <a:pPr lvl="1"/>
            <a:r>
              <a:rPr lang="en-US"/>
              <a:t>Running, parking and brake lights</a:t>
            </a:r>
          </a:p>
          <a:p>
            <a:pPr lvl="1"/>
            <a:r>
              <a:rPr lang="en-US"/>
              <a:t>Turn signals and four-way flashers</a:t>
            </a:r>
          </a:p>
          <a:p>
            <a:pPr lvl="1"/>
            <a:r>
              <a:rPr lang="en-US"/>
              <a:t>Headlights (low and high beams)</a:t>
            </a:r>
          </a:p>
          <a:p>
            <a:pPr lvl="1"/>
            <a:r>
              <a:rPr lang="en-US"/>
              <a:t>Warning lights</a:t>
            </a:r>
          </a:p>
          <a:p>
            <a:pPr lvl="1"/>
            <a:r>
              <a:rPr lang="en-US"/>
              <a:t>Work lights (front, rear, intersection, side and others)</a:t>
            </a:r>
          </a:p>
          <a:p>
            <a:pPr lvl="1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9966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Conduct walk-around inspection</a:t>
            </a:r>
          </a:p>
          <a:p>
            <a:pPr lvl="1"/>
            <a:r>
              <a:rPr lang="en-US"/>
              <a:t>Left front wheel and tire for condition, tread and inflation and the left front suspension</a:t>
            </a:r>
          </a:p>
          <a:p>
            <a:pPr lvl="1"/>
            <a:r>
              <a:rPr lang="en-US"/>
              <a:t>Windshield, wipers, washer, front bumper and cleanliness of audio devices, lamps and reflectors</a:t>
            </a:r>
          </a:p>
          <a:p>
            <a:pPr lvl="1"/>
            <a:r>
              <a:rPr lang="en-US"/>
              <a:t>Right front wheel and tire for condition, tread and inflation and the right front suspension</a:t>
            </a:r>
          </a:p>
          <a:p>
            <a:pPr lvl="1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1817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Conduct walk-around inspection (Cont’d)</a:t>
            </a:r>
          </a:p>
          <a:p>
            <a:pPr lvl="1"/>
            <a:r>
              <a:rPr lang="en-US"/>
              <a:t>Cab doors and closure, vehicle body, special body provisions such as patient compartment door, equipment and storage compartments and doors</a:t>
            </a:r>
          </a:p>
          <a:p>
            <a:pPr lvl="1"/>
            <a:r>
              <a:rPr lang="en-US"/>
              <a:t> Right rear wheels and tires for condition, tread and inflation and the right rear suspension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82268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Conduct walk-around inspection (Cont’d)</a:t>
            </a:r>
          </a:p>
          <a:p>
            <a:pPr lvl="1"/>
            <a:r>
              <a:rPr lang="en-US"/>
              <a:t>Rear patient compartment doors and other body features (specific to the vehicle being inspected), lamps and reflectors</a:t>
            </a:r>
          </a:p>
          <a:p>
            <a:pPr lvl="1"/>
            <a:r>
              <a:rPr lang="en-US"/>
              <a:t>Left rear wheel and tire for condition, tread and inflation and the left rear suspension and fuel fill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1443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Conduct walk-around inspection (Cont’d)</a:t>
            </a:r>
          </a:p>
          <a:p>
            <a:pPr lvl="1"/>
            <a:r>
              <a:rPr lang="en-US"/>
              <a:t>All compartments and cab doors, all closures, vehicle body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4753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Check controls and indicators at operator’s position or any other or any other special function, components, wherever located</a:t>
            </a:r>
          </a:p>
          <a:p>
            <a:pPr lvl="1"/>
            <a:r>
              <a:rPr lang="en-US"/>
              <a:t>Check engine controls and indicators and other controls specific to the vehicle being checked. 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5029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 Check brake system (air brakes)</a:t>
            </a:r>
          </a:p>
          <a:p>
            <a:pPr lvl="1"/>
            <a:r>
              <a:rPr lang="en-US"/>
              <a:t>Test low pressure warning signal</a:t>
            </a:r>
          </a:p>
          <a:p>
            <a:pPr lvl="1"/>
            <a:r>
              <a:rPr lang="en-US"/>
              <a:t>Check to ensure that spring brakes come on automatically</a:t>
            </a:r>
          </a:p>
          <a:p>
            <a:pPr lvl="1"/>
            <a:r>
              <a:rPr lang="en-US"/>
              <a:t>Check the rate of air pressure buildup</a:t>
            </a:r>
          </a:p>
          <a:p>
            <a:pPr lvl="1"/>
            <a:r>
              <a:rPr lang="en-US"/>
              <a:t>Test the air leakage rate</a:t>
            </a:r>
          </a:p>
          <a:p>
            <a:pPr lvl="1"/>
            <a:r>
              <a:rPr lang="en-US"/>
              <a:t>Test the parking brake</a:t>
            </a:r>
          </a:p>
          <a:p>
            <a:pPr lvl="1"/>
            <a:r>
              <a:rPr lang="en-US"/>
              <a:t>Test the service brake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49424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Pre-Trip Inspection Checklist</a:t>
            </a:r>
            <a:endParaRPr lang="en-US" alt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 Fixed equipment</a:t>
            </a:r>
          </a:p>
          <a:p>
            <a:pPr lvl="1"/>
            <a:r>
              <a:rPr lang="en-US"/>
              <a:t>Onboard suction unit</a:t>
            </a:r>
          </a:p>
          <a:p>
            <a:pPr lvl="1"/>
            <a:r>
              <a:rPr lang="en-US"/>
              <a:t>Onboard oxygen systems</a:t>
            </a:r>
          </a:p>
          <a:p>
            <a:pPr lvl="1"/>
            <a:r>
              <a:rPr lang="en-US"/>
              <a:t>Radio equipment</a:t>
            </a:r>
          </a:p>
          <a:p>
            <a:pPr lvl="1"/>
            <a:r>
              <a:rPr lang="en-US"/>
              <a:t>Other permanently affixed items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2"/>
            <a:endParaRPr lang="en-US"/>
          </a:p>
          <a:p>
            <a:pPr lvl="2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80186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Fixed Equipment</a:t>
            </a:r>
            <a:endParaRPr lang="en-US" alt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923" y="1303366"/>
            <a:ext cx="5586153" cy="31463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0922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Practical Application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Time to get up and moving…</a:t>
            </a:r>
          </a:p>
          <a:p>
            <a:r>
              <a:rPr lang="en-US" altLang="en-US" dirty="0"/>
              <a:t>Provided a copy of vehicle checklist </a:t>
            </a:r>
          </a:p>
          <a:p>
            <a:r>
              <a:rPr lang="en-US" altLang="en-US" dirty="0"/>
              <a:t>Demonstrate vehicle check…</a:t>
            </a:r>
          </a:p>
        </p:txBody>
      </p:sp>
      <p:pic>
        <p:nvPicPr>
          <p:cNvPr id="6" name="Picture 5" descr="checklis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953000" y="1352550"/>
            <a:ext cx="3759201" cy="2819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29472" y="4705350"/>
            <a:ext cx="973343" cy="4154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>
                <a:ln w="0"/>
                <a:latin typeface="+mj-lt"/>
              </a:rPr>
              <a:t>Practical Application</a:t>
            </a:r>
          </a:p>
          <a:p>
            <a:pPr algn="ctr"/>
            <a:r>
              <a:rPr lang="en-US" sz="1400" b="1" cap="none" spc="0" dirty="0">
                <a:ln w="0"/>
                <a:latin typeface="+mj-lt"/>
              </a:rPr>
              <a:t>ACTIVITY</a:t>
            </a:r>
            <a:endParaRPr lang="en-US" sz="1600" b="1" cap="none" spc="0" dirty="0">
              <a:ln w="0"/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7998932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Preventive Maintenance Benefits</a:t>
            </a:r>
            <a:endParaRPr lang="en-US" altLang="en-US" dirty="0"/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Safety</a:t>
            </a:r>
          </a:p>
          <a:p>
            <a:r>
              <a:rPr lang="en-US" altLang="en-US"/>
              <a:t>Costs</a:t>
            </a:r>
          </a:p>
          <a:p>
            <a:r>
              <a:rPr lang="en-US" altLang="en-US"/>
              <a:t>Operational Effectiveness</a:t>
            </a:r>
          </a:p>
          <a:p>
            <a:r>
              <a:rPr lang="en-US" altLang="en-US"/>
              <a:t>Liability</a:t>
            </a:r>
          </a:p>
          <a:p>
            <a:r>
              <a:rPr lang="en-US" altLang="en-US"/>
              <a:t>Basis for Purchasing Decisions</a:t>
            </a:r>
          </a:p>
          <a:p>
            <a:endParaRPr lang="en-US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248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Preventive Maintenance</a:t>
            </a:r>
            <a:endParaRPr lang="en-US" altLang="en-US" dirty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Routine Maintenance</a:t>
            </a:r>
          </a:p>
          <a:p>
            <a:r>
              <a:rPr lang="en-US" altLang="en-US"/>
              <a:t>Scheduled Maintenance</a:t>
            </a:r>
          </a:p>
          <a:p>
            <a:r>
              <a:rPr lang="en-US" altLang="en-US"/>
              <a:t>Crisis Maintenance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6595" y="4705350"/>
            <a:ext cx="901209" cy="4154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>
                <a:ln w="0"/>
                <a:latin typeface="+mj-lt"/>
              </a:rPr>
              <a:t>Participant Manual</a:t>
            </a:r>
          </a:p>
          <a:p>
            <a:pPr algn="ctr"/>
            <a:r>
              <a:rPr lang="en-US" sz="1400" b="1" cap="none" spc="0" dirty="0">
                <a:ln w="0"/>
                <a:latin typeface="+mj-lt"/>
              </a:rPr>
              <a:t>ACTIVITY</a:t>
            </a:r>
            <a:endParaRPr lang="en-US" sz="1600" b="1" cap="none" spc="0" dirty="0">
              <a:ln w="0"/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4493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Preventive Maintenance</a:t>
            </a:r>
            <a:endParaRPr lang="en-US" altLang="en-US" dirty="0"/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Routine</a:t>
            </a:r>
          </a:p>
          <a:p>
            <a:pPr lvl="1"/>
            <a:r>
              <a:rPr lang="en-US" altLang="en-US"/>
              <a:t>Fluid Level Checks</a:t>
            </a:r>
          </a:p>
          <a:p>
            <a:pPr lvl="1"/>
            <a:r>
              <a:rPr lang="en-US" altLang="en-US"/>
              <a:t>Wheels and Tires</a:t>
            </a:r>
          </a:p>
          <a:p>
            <a:pPr lvl="1"/>
            <a:r>
              <a:rPr lang="en-US" altLang="en-US"/>
              <a:t>Electrical Systems and Devices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3535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Preventive Maintenance</a:t>
            </a:r>
            <a:endParaRPr lang="en-US" altLang="en-US" dirty="0"/>
          </a:p>
        </p:txBody>
      </p:sp>
      <p:sp>
        <p:nvSpPr>
          <p:cNvPr id="167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Scheduled</a:t>
            </a:r>
          </a:p>
          <a:p>
            <a:pPr lvl="1"/>
            <a:r>
              <a:rPr lang="en-US" altLang="en-US"/>
              <a:t>Manufacturer’s Recommended Schedule</a:t>
            </a:r>
          </a:p>
          <a:p>
            <a:pPr lvl="1"/>
            <a:r>
              <a:rPr lang="en-US" altLang="en-US"/>
              <a:t>Amount of Use (example: Regeneration Process)</a:t>
            </a:r>
          </a:p>
          <a:p>
            <a:pPr lvl="1"/>
            <a:r>
              <a:rPr lang="en-US" altLang="en-US"/>
              <a:t>Organizational Policy</a:t>
            </a:r>
          </a:p>
          <a:p>
            <a:pPr lvl="1"/>
            <a:r>
              <a:rPr lang="en-US" altLang="en-US"/>
              <a:t>Professional Standards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5601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Types of Preventive Maintenance</a:t>
            </a:r>
            <a:endParaRPr lang="en-US" altLang="en-US" dirty="0"/>
          </a:p>
        </p:txBody>
      </p:sp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Crisis</a:t>
            </a:r>
          </a:p>
          <a:p>
            <a:pPr lvl="1"/>
            <a:r>
              <a:rPr lang="en-US" altLang="en-US"/>
              <a:t>Classification A (immediate)</a:t>
            </a:r>
          </a:p>
          <a:p>
            <a:pPr lvl="1"/>
            <a:r>
              <a:rPr lang="en-US" altLang="en-US"/>
              <a:t>Classification B (as soon as possible)</a:t>
            </a:r>
          </a:p>
          <a:p>
            <a:pPr lvl="1"/>
            <a:r>
              <a:rPr lang="en-US" altLang="en-US"/>
              <a:t>Classification C (next P.M.)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0833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Preventive Maintenance </a:t>
            </a:r>
            <a:br>
              <a:rPr lang="en-US" dirty="0"/>
            </a:br>
            <a:r>
              <a:rPr lang="en-US" dirty="0"/>
              <a:t>Avoids Problems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1" b="23471"/>
          <a:stretch/>
        </p:blipFill>
        <p:spPr>
          <a:xfrm>
            <a:off x="1519151" y="1302407"/>
            <a:ext cx="6105698" cy="31482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98734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Role of the Emergency Vehicle Driver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Battery or Batteries</a:t>
            </a:r>
          </a:p>
          <a:p>
            <a:r>
              <a:rPr lang="en-US" altLang="en-US"/>
              <a:t>Braking System</a:t>
            </a:r>
          </a:p>
          <a:p>
            <a:r>
              <a:rPr lang="en-US" altLang="en-US"/>
              <a:t>Coolant System</a:t>
            </a:r>
          </a:p>
          <a:p>
            <a:r>
              <a:rPr lang="en-US" altLang="en-US"/>
              <a:t>Electrical System</a:t>
            </a:r>
          </a:p>
          <a:p>
            <a:r>
              <a:rPr lang="en-US" altLang="en-US"/>
              <a:t>Fuel</a:t>
            </a:r>
          </a:p>
          <a:p>
            <a:r>
              <a:rPr lang="en-US" altLang="en-US"/>
              <a:t>Hydraulic Fluids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75304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Role of the Emergency Vehicle Driver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Lubrication</a:t>
            </a:r>
          </a:p>
          <a:p>
            <a:r>
              <a:rPr lang="en-US" altLang="en-US"/>
              <a:t>Oil (engine)</a:t>
            </a:r>
          </a:p>
          <a:p>
            <a:r>
              <a:rPr lang="en-US" altLang="en-US"/>
              <a:t>Tires</a:t>
            </a:r>
          </a:p>
          <a:p>
            <a:r>
              <a:rPr lang="en-US" altLang="en-US"/>
              <a:t>Steering System</a:t>
            </a:r>
          </a:p>
          <a:p>
            <a:r>
              <a:rPr lang="en-US" altLang="en-US"/>
              <a:t>Belts</a:t>
            </a:r>
          </a:p>
          <a:p>
            <a:r>
              <a:rPr lang="en-US" altLang="en-US"/>
              <a:t>Tools, Appliances, and Equipment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05182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Role of the Emergency Vehicle Driver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Document the need for maintenance on the assigned vehicle</a:t>
            </a:r>
          </a:p>
          <a:p>
            <a:r>
              <a:rPr lang="en-US" altLang="en-US"/>
              <a:t>Verify that the requested and needed maintenance was performed</a:t>
            </a:r>
          </a:p>
          <a:p>
            <a:r>
              <a:rPr lang="en-US" altLang="en-US"/>
              <a:t>Follow established departmental guidelines for taking the vehicle out of service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72690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NFPA 1911 Out of Service Criteria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A. Identify apparatus out of service</a:t>
            </a:r>
          </a:p>
          <a:p>
            <a:pPr lvl="1"/>
            <a:r>
              <a:rPr lang="en-US" dirty="0"/>
              <a:t>Sign on outside of door</a:t>
            </a:r>
          </a:p>
          <a:p>
            <a:pPr lvl="1"/>
            <a:r>
              <a:rPr lang="en-US" dirty="0"/>
              <a:t>Special bag that covers steering wheel</a:t>
            </a:r>
          </a:p>
          <a:p>
            <a:pPr lvl="1"/>
            <a:r>
              <a:rPr lang="en-US" dirty="0"/>
              <a:t>Large sign on driver’s window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7618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B. Identify components out of service</a:t>
            </a:r>
          </a:p>
          <a:p>
            <a:pPr lvl="1"/>
            <a:r>
              <a:rPr lang="en-US" dirty="0"/>
              <a:t>Distinctive color sign located on the inside of the driver’s door identifying which component</a:t>
            </a:r>
          </a:p>
          <a:p>
            <a:pPr lvl="1"/>
            <a:r>
              <a:rPr lang="en-US" dirty="0"/>
              <a:t>Highly visible device provided at the components control(s) </a:t>
            </a:r>
          </a:p>
          <a:p>
            <a:endParaRPr lang="en-US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9723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77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C. Driving and Crew Area</a:t>
            </a:r>
          </a:p>
          <a:p>
            <a:pPr lvl="1"/>
            <a:r>
              <a:rPr lang="en-US" altLang="en-US" dirty="0"/>
              <a:t>Cracked or broken windshield </a:t>
            </a:r>
          </a:p>
          <a:p>
            <a:pPr lvl="1"/>
            <a:r>
              <a:rPr lang="en-US" altLang="en-US" dirty="0"/>
              <a:t>Missing or broken door latches</a:t>
            </a:r>
          </a:p>
          <a:p>
            <a:pPr lvl="1"/>
            <a:r>
              <a:rPr lang="en-US" altLang="en-US" dirty="0"/>
              <a:t>Seats without seatbelts, damaged seatbelts, or missing or broken buckles</a:t>
            </a:r>
          </a:p>
          <a:p>
            <a:pPr lvl="1"/>
            <a:r>
              <a:rPr lang="en-US" altLang="en-US" dirty="0"/>
              <a:t>Broken wipers or foot throttle</a:t>
            </a:r>
          </a:p>
          <a:p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30333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78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D. Chassis, suspension driveline, wheels and axles</a:t>
            </a:r>
          </a:p>
          <a:p>
            <a:pPr lvl="1"/>
            <a:r>
              <a:rPr lang="en-US" altLang="en-US"/>
              <a:t>GAWR that exceeds manufacturer’s load rating for any tire</a:t>
            </a:r>
          </a:p>
          <a:p>
            <a:pPr lvl="1"/>
            <a:r>
              <a:rPr lang="en-US" altLang="en-US"/>
              <a:t>Weight that exceeds the GAWR for that axle</a:t>
            </a:r>
          </a:p>
          <a:p>
            <a:pPr lvl="1"/>
            <a:r>
              <a:rPr lang="en-US" altLang="en-US"/>
              <a:t>Actual overall weight that exceeds GVWR or GCWR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236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79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D. Chassis, suspension driveline, wheels and axles</a:t>
            </a:r>
          </a:p>
          <a:p>
            <a:pPr lvl="1"/>
            <a:r>
              <a:rPr lang="en-US" altLang="en-US"/>
              <a:t>Tires with cuts to the cords</a:t>
            </a:r>
          </a:p>
          <a:p>
            <a:pPr lvl="1"/>
            <a:r>
              <a:rPr lang="en-US" altLang="en-US"/>
              <a:t>Front tires with less than 4/32 – inch 	   </a:t>
            </a:r>
            <a:br>
              <a:rPr lang="en-US" altLang="en-US"/>
            </a:br>
            <a:r>
              <a:rPr lang="en-US" altLang="en-US"/>
              <a:t>tread or rear tires with less than 2/32 – inch tread at two adjacent major tread grooves anywhere on the tire</a:t>
            </a:r>
          </a:p>
          <a:p>
            <a:pPr lvl="1"/>
            <a:r>
              <a:rPr lang="en-US" altLang="en-US"/>
              <a:t>Wheels or rims damaged </a:t>
            </a:r>
          </a:p>
          <a:p>
            <a:pPr lvl="1"/>
            <a:r>
              <a:rPr lang="en-US" altLang="en-US"/>
              <a:t>Weld cracks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15925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80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E. Engine systems</a:t>
            </a:r>
          </a:p>
          <a:p>
            <a:pPr lvl="1"/>
            <a:r>
              <a:rPr lang="en-US" altLang="en-US"/>
              <a:t>Engines that won’t crank or start</a:t>
            </a:r>
          </a:p>
          <a:p>
            <a:pPr lvl="1"/>
            <a:r>
              <a:rPr lang="en-US" altLang="en-US"/>
              <a:t>Engines that are overheating</a:t>
            </a:r>
          </a:p>
          <a:p>
            <a:pPr lvl="1"/>
            <a:r>
              <a:rPr lang="en-US" altLang="en-US"/>
              <a:t>Leaking of fuel </a:t>
            </a:r>
          </a:p>
          <a:p>
            <a:pPr lvl="1"/>
            <a:r>
              <a:rPr lang="en-US" altLang="en-US"/>
              <a:t>Excessive leaking of oil</a:t>
            </a:r>
          </a:p>
          <a:p>
            <a:pPr lvl="1"/>
            <a:r>
              <a:rPr lang="en-US" altLang="en-US"/>
              <a:t>Oil that contains coolant</a:t>
            </a:r>
          </a:p>
          <a:p>
            <a:pPr lvl="1"/>
            <a:r>
              <a:rPr lang="en-US" altLang="en-US"/>
              <a:t>Oil that is diluted with fuel</a:t>
            </a:r>
          </a:p>
          <a:p>
            <a:pPr lvl="1"/>
            <a:r>
              <a:rPr lang="en-US" altLang="en-US"/>
              <a:t>Stop-engine light that fails to turn off	</a:t>
            </a:r>
          </a:p>
          <a:p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08802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81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F. Engine cooling system</a:t>
            </a:r>
          </a:p>
          <a:p>
            <a:pPr lvl="1"/>
            <a:r>
              <a:rPr lang="en-US" altLang="en-US"/>
              <a:t>Coolant system leak</a:t>
            </a:r>
          </a:p>
          <a:p>
            <a:pPr lvl="1"/>
            <a:r>
              <a:rPr lang="en-US" altLang="en-US"/>
              <a:t>Coolant that contains oil</a:t>
            </a:r>
          </a:p>
          <a:p>
            <a:pPr lvl="1"/>
            <a:r>
              <a:rPr lang="en-US" altLang="en-US"/>
              <a:t>Cooling system that exceeds max. operating  temperature	</a:t>
            </a:r>
          </a:p>
          <a:p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45457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82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G. Transmission and clutch</a:t>
            </a:r>
          </a:p>
          <a:p>
            <a:pPr lvl="1"/>
            <a:r>
              <a:rPr lang="en-US" altLang="en-US" dirty="0"/>
              <a:t>Automatic transmission that overheats in any range</a:t>
            </a:r>
          </a:p>
          <a:p>
            <a:pPr lvl="1"/>
            <a:r>
              <a:rPr lang="en-US" altLang="en-US" dirty="0"/>
              <a:t>Automatic transmission that has a “do not shift” light on</a:t>
            </a:r>
          </a:p>
          <a:p>
            <a:pPr lvl="1"/>
            <a:r>
              <a:rPr lang="en-US" altLang="en-US" dirty="0"/>
              <a:t>Transmission components that are leaking transmission oil	</a:t>
            </a:r>
          </a:p>
          <a:p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86205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83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H. Low voltage and line voltage electrical systems</a:t>
            </a:r>
          </a:p>
          <a:p>
            <a:pPr lvl="1"/>
            <a:r>
              <a:rPr lang="en-US" altLang="en-US" dirty="0"/>
              <a:t>Legally required lighting or horn not operational</a:t>
            </a:r>
          </a:p>
          <a:p>
            <a:pPr lvl="1"/>
            <a:r>
              <a:rPr lang="en-US" altLang="en-US" dirty="0"/>
              <a:t>Ignition system not operational</a:t>
            </a:r>
          </a:p>
          <a:p>
            <a:pPr lvl="1"/>
            <a:r>
              <a:rPr lang="en-US" altLang="en-US" dirty="0"/>
              <a:t>Charging system not operational</a:t>
            </a:r>
          </a:p>
          <a:p>
            <a:pPr lvl="1"/>
            <a:r>
              <a:rPr lang="en-US" altLang="en-US" dirty="0"/>
              <a:t>Failure of warning lights that creates any position around the apparatus from which no warning light is visible</a:t>
            </a:r>
          </a:p>
          <a:p>
            <a:pPr lvl="1"/>
            <a:r>
              <a:rPr lang="en-US" altLang="en-US" dirty="0"/>
              <a:t>Inoperative siren (OOS for emergency response)</a:t>
            </a:r>
          </a:p>
          <a:p>
            <a:pPr lvl="1"/>
            <a:r>
              <a:rPr lang="en-US" altLang="en-US" dirty="0"/>
              <a:t>Damaged receptacles or other observed shock hazards</a:t>
            </a:r>
          </a:p>
          <a:p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023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84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I. Braking Systems (Air)</a:t>
            </a:r>
          </a:p>
          <a:p>
            <a:pPr lvl="1"/>
            <a:r>
              <a:rPr lang="en-US" altLang="en-US"/>
              <a:t>Service brakes that have a air pressure drop of more than 2 psi in 1 min. or a straight chassis or more than 3 psi in 1 min. for a combination chassis, with the engine stopped and the service brake released.</a:t>
            </a:r>
          </a:p>
          <a:p>
            <a:pPr lvl="1"/>
            <a:r>
              <a:rPr lang="en-US" altLang="en-US"/>
              <a:t>Brakes that are out of adjustment</a:t>
            </a:r>
          </a:p>
          <a:p>
            <a:pPr lvl="1"/>
            <a:r>
              <a:rPr lang="en-US" altLang="en-US"/>
              <a:t>ABS warning indicator (light) activated</a:t>
            </a:r>
          </a:p>
          <a:p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99334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85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I. Braking Systems (Air) (Cont’d)</a:t>
            </a:r>
          </a:p>
          <a:p>
            <a:pPr lvl="1"/>
            <a:r>
              <a:rPr lang="en-US" altLang="en-US" dirty="0"/>
              <a:t>Braking systems that are not operational</a:t>
            </a:r>
          </a:p>
          <a:p>
            <a:pPr lvl="1"/>
            <a:r>
              <a:rPr lang="en-US" altLang="en-US" dirty="0"/>
              <a:t>Air compressor that fails to build up pressure in accordance with manufacturer’s min. specifications</a:t>
            </a:r>
          </a:p>
          <a:p>
            <a:pPr lvl="1"/>
            <a:r>
              <a:rPr lang="en-US" altLang="en-US" dirty="0"/>
              <a:t>Air compressor failure to maintain 80 to 90 psi pressure in accordance with manufacturer’s min. specifications</a:t>
            </a:r>
          </a:p>
          <a:p>
            <a:pPr lvl="1"/>
            <a:r>
              <a:rPr lang="en-US" altLang="en-US" dirty="0"/>
              <a:t>Brake shoes or disk brake pads that have grease or oil on them	</a:t>
            </a:r>
          </a:p>
          <a:p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92261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86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I. Braking Systems (Air) (Cont’d)</a:t>
            </a:r>
          </a:p>
          <a:p>
            <a:pPr lvl="1"/>
            <a:r>
              <a:rPr lang="en-US" altLang="en-US" dirty="0"/>
              <a:t>Rotors and/or drums that are worn beyond manufacturer’s min. specifications</a:t>
            </a:r>
          </a:p>
          <a:p>
            <a:pPr lvl="1"/>
            <a:r>
              <a:rPr lang="en-US" altLang="en-US" dirty="0"/>
              <a:t>Brake linings or pads worn beyond manufacturer’s min. specifications</a:t>
            </a:r>
          </a:p>
          <a:p>
            <a:pPr lvl="1"/>
            <a:r>
              <a:rPr lang="en-US" altLang="en-US" dirty="0"/>
              <a:t>Air gauge or audio low-air warning device failure</a:t>
            </a:r>
          </a:p>
          <a:p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13675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87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J. Braking Systems (Hydraulic)</a:t>
            </a:r>
          </a:p>
          <a:p>
            <a:pPr lvl="1"/>
            <a:r>
              <a:rPr lang="en-US" altLang="en-US"/>
              <a:t>Leaking brake fluid</a:t>
            </a:r>
          </a:p>
          <a:p>
            <a:pPr lvl="1"/>
            <a:r>
              <a:rPr lang="en-US" altLang="en-US"/>
              <a:t>Brake shoes or disc brake pads that have grease or oil on them</a:t>
            </a:r>
          </a:p>
          <a:p>
            <a:pPr lvl="1"/>
            <a:r>
              <a:rPr lang="en-US" altLang="en-US"/>
              <a:t>Braking systems not operational</a:t>
            </a:r>
          </a:p>
          <a:p>
            <a:pPr lvl="1"/>
            <a:r>
              <a:rPr lang="en-US" altLang="en-US"/>
              <a:t>Braking systems that do not meet tests or standards</a:t>
            </a:r>
          </a:p>
          <a:p>
            <a:pPr lvl="1"/>
            <a:r>
              <a:rPr lang="en-US" altLang="en-US"/>
              <a:t>ABS warning indicator (light) activated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37063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NFPA 1911 Out of Service Criteria (Cont’d)</a:t>
            </a:r>
            <a:endParaRPr lang="en-US" altLang="en-US" dirty="0"/>
          </a:p>
        </p:txBody>
      </p:sp>
      <p:sp>
        <p:nvSpPr>
          <p:cNvPr id="188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J. Braking Systems (Hydraulic) (Cont’d)</a:t>
            </a:r>
          </a:p>
          <a:p>
            <a:pPr lvl="1"/>
            <a:r>
              <a:rPr lang="en-US" altLang="en-US"/>
              <a:t>Parking (service brake) that does not meet tests  or standards</a:t>
            </a:r>
          </a:p>
          <a:p>
            <a:pPr lvl="1"/>
            <a:r>
              <a:rPr lang="en-US" altLang="en-US"/>
              <a:t>Brake warning light that is activated or brake pedal that falls away or drifts toward floor  when brake pressure is applied</a:t>
            </a:r>
          </a:p>
          <a:p>
            <a:pPr lvl="1"/>
            <a:r>
              <a:rPr lang="en-US" altLang="en-US"/>
              <a:t>Brake linings, pads, rotors, drums that do not meet manufacturer’s min. specifications</a:t>
            </a:r>
          </a:p>
          <a:p>
            <a:pPr lvl="1"/>
            <a:r>
              <a:rPr lang="en-US" altLang="en-US"/>
              <a:t>Rotors and/or drums that are worn beyond manufacturer’s min. specifications</a:t>
            </a:r>
          </a:p>
          <a:p>
            <a:pPr lvl="1"/>
            <a:endParaRPr lang="en-US" altLang="en-US"/>
          </a:p>
          <a:p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29725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Recordkeeping</a:t>
            </a:r>
            <a:endParaRPr lang="en-US" altLang="en-US" dirty="0"/>
          </a:p>
        </p:txBody>
      </p:sp>
      <p:sp>
        <p:nvSpPr>
          <p:cNvPr id="175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Maintenance Records</a:t>
            </a:r>
          </a:p>
          <a:p>
            <a:r>
              <a:rPr lang="en-US" altLang="en-US"/>
              <a:t>Operational Records</a:t>
            </a:r>
            <a:endParaRPr lang="en-US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91690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Practical Application</a:t>
            </a:r>
            <a:endParaRPr lang="en-US" altLang="en-US" dirty="0"/>
          </a:p>
        </p:txBody>
      </p:sp>
      <p:sp>
        <p:nvSpPr>
          <p:cNvPr id="193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Review and discuss the departments out of service criteria and the process to document and report the defect.</a:t>
            </a:r>
          </a:p>
          <a:p>
            <a:endParaRPr lang="en-US" altLang="en-US" dirty="0"/>
          </a:p>
        </p:txBody>
      </p:sp>
      <p:pic>
        <p:nvPicPr>
          <p:cNvPr id="8" name="Picture 5" descr="checklis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52" b="18967"/>
          <a:stretch/>
        </p:blipFill>
        <p:spPr>
          <a:xfrm>
            <a:off x="1828800" y="2525240"/>
            <a:ext cx="5486400" cy="134191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29472" y="4705350"/>
            <a:ext cx="973343" cy="4154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00" b="1" dirty="0">
                <a:ln w="0"/>
                <a:latin typeface="+mj-lt"/>
              </a:rPr>
              <a:t>Practical Application</a:t>
            </a:r>
          </a:p>
          <a:p>
            <a:pPr algn="ctr"/>
            <a:r>
              <a:rPr lang="en-US" sz="1400" b="1" cap="none" spc="0" dirty="0">
                <a:ln w="0"/>
                <a:latin typeface="+mj-lt"/>
              </a:rPr>
              <a:t>ACTIVITY</a:t>
            </a:r>
            <a:endParaRPr lang="en-US" sz="1600" b="1" cap="none" spc="0" dirty="0">
              <a:ln w="0"/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38371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49"/>
  <p:tag name="ARTICULATE_DESIGN_ID_ETC-VFIS-GCA-EMSVOPOWERPOINT-16X9-TEMPLATE" val="XtTDEKpP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ETC-VFIS-GCA-EMSVOPowerPoint-16x9-template">
  <a:themeElements>
    <a:clrScheme name="Custom 1">
      <a:dk1>
        <a:srgbClr val="002D73"/>
      </a:dk1>
      <a:lt1>
        <a:sysClr val="window" lastClr="FFFFFF"/>
      </a:lt1>
      <a:dk2>
        <a:srgbClr val="002D73"/>
      </a:dk2>
      <a:lt2>
        <a:srgbClr val="EEECE1"/>
      </a:lt2>
      <a:accent1>
        <a:srgbClr val="67BBE8"/>
      </a:accent1>
      <a:accent2>
        <a:srgbClr val="FF8300"/>
      </a:accent2>
      <a:accent3>
        <a:srgbClr val="C4E86B"/>
      </a:accent3>
      <a:accent4>
        <a:srgbClr val="682666"/>
      </a:accent4>
      <a:accent5>
        <a:srgbClr val="D70036"/>
      </a:accent5>
      <a:accent6>
        <a:srgbClr val="FFC62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584</TotalTime>
  <Words>1737</Words>
  <Application>Microsoft Office PowerPoint</Application>
  <PresentationFormat>On-screen Show (16:9)</PresentationFormat>
  <Paragraphs>374</Paragraphs>
  <Slides>52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ETC-VFIS-GCA-EMSVOPowerPoint-16x9-template</vt:lpstr>
      <vt:lpstr>PowerPoint Presentation</vt:lpstr>
      <vt:lpstr>Module IX Vehicle Inspections and Maintenance</vt:lpstr>
      <vt:lpstr>Module IX Vehicle Inspections and Maintenance</vt:lpstr>
      <vt:lpstr>Module IX Vehicle Inspections and Maintenance</vt:lpstr>
      <vt:lpstr>Emergency Vehicle Components</vt:lpstr>
      <vt:lpstr>Emergency Vehicle Components</vt:lpstr>
      <vt:lpstr>Emergency Vehicle Components</vt:lpstr>
      <vt:lpstr>Inspections</vt:lpstr>
      <vt:lpstr>Inspection Checklist</vt:lpstr>
      <vt:lpstr>PowerPoint Presentation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Pre-Trip Inspection Checklist</vt:lpstr>
      <vt:lpstr>Fixed Equipment</vt:lpstr>
      <vt:lpstr>Practical Application</vt:lpstr>
      <vt:lpstr>Preventive Maintenance Benefits</vt:lpstr>
      <vt:lpstr>Types of Preventive Maintenance</vt:lpstr>
      <vt:lpstr>Types of Preventive Maintenance</vt:lpstr>
      <vt:lpstr>Types of Preventive Maintenance</vt:lpstr>
      <vt:lpstr>Types of Preventive Maintenance</vt:lpstr>
      <vt:lpstr>Preventive Maintenance  Avoids Problems</vt:lpstr>
      <vt:lpstr>Role of the Emergency Vehicle Driver</vt:lpstr>
      <vt:lpstr>Role of the Emergency Vehicle Driver</vt:lpstr>
      <vt:lpstr>Role of the Emergency Vehicle Driver</vt:lpstr>
      <vt:lpstr>NFPA 1911 Out of Service Criteria</vt:lpstr>
      <vt:lpstr>NFPA 1911 Out of Service Criteria (Cont’d)</vt:lpstr>
      <vt:lpstr>NFPA 1911 Out of Service Criteria (Cont’d)</vt:lpstr>
      <vt:lpstr>NFPA 1911 Out of Service Criteria (Cont’d)</vt:lpstr>
      <vt:lpstr>NFPA 1911 Out of Service Criteria (Cont’d)</vt:lpstr>
      <vt:lpstr>NFPA 1911 Out of Service Criteria (Cont’d)</vt:lpstr>
      <vt:lpstr>NFPA 1911 Out of Service Criteria (Cont’d)</vt:lpstr>
      <vt:lpstr>NFPA 1911 Out of Service Criteria (Cont’d)</vt:lpstr>
      <vt:lpstr>NFPA 1911 Out of Service Criteria (Cont’d)</vt:lpstr>
      <vt:lpstr>NFPA 1911 Out of Service Criteria (Cont’d)</vt:lpstr>
      <vt:lpstr>NFPA 1911 Out of Service Criteria (Cont’d)</vt:lpstr>
      <vt:lpstr>NFPA 1911 Out of Service Criteria (Cont’d)</vt:lpstr>
      <vt:lpstr>NFPA 1911 Out of Service Criteria (Cont’d)</vt:lpstr>
      <vt:lpstr>NFPA 1911 Out of Service Criteria (Cont’d)</vt:lpstr>
      <vt:lpstr>Recordkeeping</vt:lpstr>
      <vt:lpstr>Practical Application</vt:lpstr>
    </vt:vector>
  </TitlesOfParts>
  <Company>Glatfelter Insurance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EMERGENCEY MEDICAL SERVICE VEHICLE OPERATION</dc:title>
  <dc:creator>Justin M. Eberly</dc:creator>
  <cp:lastModifiedBy>Richard M. Gurba</cp:lastModifiedBy>
  <cp:revision>61</cp:revision>
  <dcterms:created xsi:type="dcterms:W3CDTF">2018-04-09T15:55:32Z</dcterms:created>
  <dcterms:modified xsi:type="dcterms:W3CDTF">2024-04-25T18:02:35Z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16FE2AAD-1005-408B-BE18-BDB69A7ACA30</vt:lpwstr>
  </property>
  <property fmtid="{D5CDD505-2E9C-101B-9397-08002B2CF9AE}" pid="3" name="ArticulatePath">
    <vt:lpwstr>EMSVO PPT 2018</vt:lpwstr>
  </property>
</Properties>
</file>