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7"/>
  </p:notesMasterIdLst>
  <p:sldIdLst>
    <p:sldId id="612" r:id="rId2"/>
    <p:sldId id="582" r:id="rId3"/>
    <p:sldId id="583" r:id="rId4"/>
    <p:sldId id="584" r:id="rId5"/>
    <p:sldId id="585" r:id="rId6"/>
    <p:sldId id="590" r:id="rId7"/>
    <p:sldId id="591" r:id="rId8"/>
    <p:sldId id="589" r:id="rId9"/>
    <p:sldId id="588" r:id="rId10"/>
    <p:sldId id="586" r:id="rId11"/>
    <p:sldId id="593" r:id="rId12"/>
    <p:sldId id="592" r:id="rId13"/>
    <p:sldId id="587" r:id="rId14"/>
    <p:sldId id="594" r:id="rId15"/>
    <p:sldId id="595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0120" autoAdjust="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D-4EFE-AFAC-D1F697F030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D-4EFE-AFAC-D1F697F030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D-4EFE-AFAC-D1F697F03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104512"/>
        <c:axId val="85106048"/>
        <c:axId val="0"/>
      </c:bar3DChart>
      <c:catAx>
        <c:axId val="8510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106048"/>
        <c:crosses val="autoZero"/>
        <c:auto val="1"/>
        <c:lblAlgn val="ctr"/>
        <c:lblOffset val="100"/>
        <c:noMultiLvlLbl val="0"/>
      </c:catAx>
      <c:valAx>
        <c:axId val="8510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104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E-4FFD-8820-AC8B5F15A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7-4101-971F-E0752A0320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7-4101-971F-E0752A0320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F7-4101-971F-E0752A032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745408"/>
        <c:axId val="83747200"/>
        <c:axId val="0"/>
      </c:bar3DChart>
      <c:catAx>
        <c:axId val="8374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747200"/>
        <c:crosses val="autoZero"/>
        <c:auto val="1"/>
        <c:lblAlgn val="ctr"/>
        <c:lblOffset val="100"/>
        <c:noMultiLvlLbl val="0"/>
      </c:catAx>
      <c:valAx>
        <c:axId val="8374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745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5-43D2-ABD6-C3E92B953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2A39-3C17-452B-B9F5-05AD57C13EF9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BC68E-20CE-499E-8664-3BF60AB2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E06228-32F2-466A-9726-5E45D34FAFA2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60EB6A-B836-4876-A70A-3957290FEE18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40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9ED401-FCD2-4D76-ACCF-5F03357BE121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0999" y="-95250"/>
            <a:ext cx="2590801" cy="3886200"/>
          </a:xfrm>
          <a:prstGeom prst="rect">
            <a:avLst/>
          </a:prstGeom>
          <a:solidFill>
            <a:srgbClr val="EB002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23899" y="2266950"/>
            <a:ext cx="1905000" cy="2438400"/>
          </a:xfrm>
          <a:solidFill>
            <a:schemeClr val="bg2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US" dirty="0"/>
              <a:t>Headshot photo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2"/>
          </p:nvPr>
        </p:nvSpPr>
        <p:spPr>
          <a:xfrm>
            <a:off x="3429000" y="514350"/>
            <a:ext cx="5334000" cy="40386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209550"/>
            <a:ext cx="1981200" cy="1905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91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S-GCA-Horizontal full image- footer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2622"/>
            <a:ext cx="4191000" cy="85725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2" y="0"/>
            <a:ext cx="9143998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-152400" y="4595191"/>
            <a:ext cx="9372600" cy="555702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half" idx="2"/>
          </p:nvPr>
        </p:nvSpPr>
        <p:spPr>
          <a:xfrm>
            <a:off x="228600" y="4705351"/>
            <a:ext cx="5943600" cy="3810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>
                <a:solidFill>
                  <a:srgbClr val="002D73"/>
                </a:solidFill>
              </a:rPr>
              <a:t>Click to edit Master text styles</a:t>
            </a:r>
          </a:p>
        </p:txBody>
      </p:sp>
      <p:pic>
        <p:nvPicPr>
          <p:cNvPr id="5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2" y="0"/>
            <a:ext cx="9143998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-152400" y="4595191"/>
            <a:ext cx="9372600" cy="55570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291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4"/>
          <p:cNvSpPr txBox="1">
            <a:spLocks/>
          </p:cNvSpPr>
          <p:nvPr userDrawn="1"/>
        </p:nvSpPr>
        <p:spPr>
          <a:xfrm>
            <a:off x="76200" y="4705350"/>
            <a:ext cx="7620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56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S-GCA-Photo Color Box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6291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-95250"/>
            <a:ext cx="1981202" cy="2743200"/>
          </a:xfrm>
          <a:prstGeom prst="rect">
            <a:avLst/>
          </a:prstGeom>
          <a:solidFill>
            <a:srgbClr val="EB0029">
              <a:alpha val="65098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-152400" y="4595191"/>
            <a:ext cx="9372600" cy="555702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6291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7200" y="-95250"/>
            <a:ext cx="1981202" cy="2743200"/>
          </a:xfrm>
          <a:prstGeom prst="rect">
            <a:avLst/>
          </a:prstGeom>
          <a:solidFill>
            <a:schemeClr val="accent5">
              <a:alpha val="65098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-152400" y="4595191"/>
            <a:ext cx="9372600" cy="555702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 userDrawn="1"/>
        </p:nvSpPr>
        <p:spPr>
          <a:xfrm>
            <a:off x="76200" y="4705350"/>
            <a:ext cx="7620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36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S-Text Conten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00150"/>
            <a:ext cx="8382000" cy="33528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05978"/>
            <a:ext cx="83058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96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S-Section Header with bullets VFIS ic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-247650"/>
            <a:ext cx="1450851" cy="3578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00150"/>
            <a:ext cx="7696200" cy="33528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8"/>
            <a:ext cx="83058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86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S-Content and Verti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31" y="0"/>
            <a:ext cx="3857625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99073" y="-132021"/>
            <a:ext cx="1118725" cy="2765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10482" y="4599709"/>
            <a:ext cx="9133518" cy="54379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00150"/>
            <a:ext cx="4613945" cy="3352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75963" y="0"/>
            <a:ext cx="4068037" cy="46291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81000" y="209550"/>
            <a:ext cx="4618073" cy="857250"/>
          </a:xfrm>
        </p:spPr>
        <p:txBody>
          <a:bodyPr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4697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S-Horizontal full image- footer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2" y="0"/>
            <a:ext cx="9143998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10482" y="4599709"/>
            <a:ext cx="9133518" cy="54379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291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4705350"/>
            <a:ext cx="7620000" cy="381000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56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S-Photo Color Box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10482" y="4599709"/>
            <a:ext cx="9133518" cy="543791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-4549" y="33266"/>
            <a:ext cx="9144000" cy="46291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7200" y="-95250"/>
            <a:ext cx="1981202" cy="2743200"/>
          </a:xfrm>
          <a:prstGeom prst="rect">
            <a:avLst/>
          </a:prstGeom>
          <a:solidFill>
            <a:schemeClr val="accent5">
              <a:alpha val="65098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1" y="133350"/>
            <a:ext cx="1752600" cy="23622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76200" y="4705350"/>
            <a:ext cx="7620000" cy="381000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36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S-Graphs-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73531543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53833563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10482" y="4599709"/>
            <a:ext cx="9133518" cy="5437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925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5022664"/>
            <a:ext cx="9144000" cy="1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82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165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76351"/>
            <a:ext cx="8229600" cy="3200400"/>
          </a:xfr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Second level</a:t>
            </a:r>
          </a:p>
          <a:p>
            <a:pPr lvl="2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Third level</a:t>
            </a:r>
          </a:p>
          <a:p>
            <a:pPr lvl="3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Fourth level</a:t>
            </a:r>
          </a:p>
          <a:p>
            <a:pPr lvl="4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960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61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38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49028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749029"/>
            <a:ext cx="4038600" cy="1639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2819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55148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49028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49028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15960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956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292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7429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30642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49028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749028"/>
            <a:ext cx="4038600" cy="3394472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58252667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548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17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167700"/>
            <a:ext cx="1450851" cy="3578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7543800" cy="3323359"/>
          </a:xfr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Second level</a:t>
            </a:r>
          </a:p>
          <a:p>
            <a:pPr lvl="2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Third level</a:t>
            </a:r>
          </a:p>
          <a:p>
            <a:pPr lvl="3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Fourth level</a:t>
            </a:r>
          </a:p>
          <a:p>
            <a:pPr lvl="4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8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Click to edit Master title style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167700"/>
            <a:ext cx="1450851" cy="3578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7543800" cy="3323359"/>
          </a:xfr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Click to edit Master text styles</a:t>
            </a:r>
          </a:p>
          <a:p>
            <a:pPr lvl="1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Second level</a:t>
            </a:r>
          </a:p>
          <a:p>
            <a:pPr lvl="2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Third level</a:t>
            </a:r>
          </a:p>
          <a:p>
            <a:pPr lvl="3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Fourth level</a:t>
            </a:r>
          </a:p>
          <a:p>
            <a:pPr lvl="4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Fifth level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31" y="0"/>
            <a:ext cx="4043769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2622"/>
            <a:ext cx="4191000" cy="61652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Click to edit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3810000" cy="3704359"/>
          </a:xfr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Click to edit Master text styles</a:t>
            </a:r>
          </a:p>
          <a:p>
            <a:pPr lvl="1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Second level</a:t>
            </a:r>
          </a:p>
          <a:p>
            <a:pPr lvl="2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Third level</a:t>
            </a:r>
          </a:p>
          <a:p>
            <a:pPr lvl="3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Fourth level</a:t>
            </a:r>
          </a:p>
          <a:p>
            <a:pPr lvl="4"/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Fifth level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0" y="4599709"/>
            <a:ext cx="9171709" cy="543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99073" y="-132021"/>
            <a:ext cx="1118725" cy="27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7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2" y="0"/>
            <a:ext cx="9143998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-152400" y="4595191"/>
            <a:ext cx="9372600" cy="555702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half" idx="2"/>
          </p:nvPr>
        </p:nvSpPr>
        <p:spPr>
          <a:xfrm>
            <a:off x="76200" y="4682542"/>
            <a:ext cx="5943600" cy="3810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>
                <a:solidFill>
                  <a:srgbClr val="002D73"/>
                </a:solidFill>
              </a:rPr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291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3156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-95250"/>
            <a:ext cx="1981202" cy="2743200"/>
          </a:xfrm>
          <a:prstGeom prst="rect">
            <a:avLst/>
          </a:prstGeom>
          <a:solidFill>
            <a:srgbClr val="EB0029">
              <a:alpha val="65098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2" y="209550"/>
            <a:ext cx="1790698" cy="2286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b="1">
                <a:solidFill>
                  <a:schemeClr val="bg1"/>
                </a:solidFill>
              </a:rPr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-152400" y="4595191"/>
            <a:ext cx="9372600" cy="5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531543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833563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92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78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DFCD-A8C0-4831-9DDB-32C8859E110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C9C4-40A1-45AD-88DF-95F85502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68" r:id="rId10"/>
    <p:sldLayoutId id="2147483669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Module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72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Criteria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Comfortable seating position</a:t>
            </a:r>
          </a:p>
          <a:p>
            <a:r>
              <a:rPr lang="en-US" altLang="en-US"/>
              <a:t>Ease and convenience for reaching all essential vehicle controls</a:t>
            </a:r>
          </a:p>
          <a:p>
            <a:r>
              <a:rPr lang="en-US" altLang="en-US"/>
              <a:t>Proper hand position on the steering wheel</a:t>
            </a:r>
          </a:p>
          <a:p>
            <a:r>
              <a:rPr lang="en-US" altLang="en-US"/>
              <a:t>Careful vehicle control</a:t>
            </a:r>
          </a:p>
          <a:p>
            <a:r>
              <a:rPr lang="en-US" altLang="en-US"/>
              <a:t>Precise steering adjustments</a:t>
            </a:r>
          </a:p>
          <a:p>
            <a:r>
              <a:rPr lang="en-US" altLang="en-US"/>
              <a:t>Consistent vehicle speed</a:t>
            </a:r>
          </a:p>
          <a:p>
            <a:r>
              <a:rPr lang="en-US" altLang="en-US"/>
              <a:t>Proper adjustment &amp; effective use of mirrors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63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Scoring of Competency Course</a:t>
            </a:r>
            <a:endParaRPr lang="en-US" alt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cone brushed, moved, or overturned		10 Points</a:t>
            </a:r>
          </a:p>
          <a:p>
            <a:r>
              <a:rPr lang="en-US" altLang="en-US" dirty="0"/>
              <a:t>Cross any line, each time crossed.  	  		3 Points</a:t>
            </a:r>
          </a:p>
          <a:p>
            <a:r>
              <a:rPr lang="en-US" altLang="en-US" dirty="0"/>
              <a:t>Park 12” or more from the curb 				3 Points</a:t>
            </a:r>
          </a:p>
          <a:p>
            <a:pPr lvl="1"/>
            <a:r>
              <a:rPr lang="en-US" altLang="en-US" dirty="0"/>
              <a:t>(Offset Backing / Parallel Park)</a:t>
            </a:r>
          </a:p>
          <a:p>
            <a:r>
              <a:rPr lang="en-US" altLang="en-US" dirty="0"/>
              <a:t>Stop 18” or more from or go past the measured point	10 Points			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13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90" y="1"/>
            <a:ext cx="5418434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94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Supplemental Over-The-Road Driving</a:t>
            </a:r>
            <a:endParaRPr lang="en-US" alt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Comply with NFPA 1002 and/or NHTSA’s National Standard Curriculum – Ambulance</a:t>
            </a:r>
          </a:p>
          <a:p>
            <a:r>
              <a:rPr lang="en-US" altLang="en-US" dirty="0"/>
              <a:t>Successfully complete competency course first</a:t>
            </a:r>
          </a:p>
          <a:p>
            <a:r>
              <a:rPr lang="en-US" altLang="en-US" dirty="0"/>
              <a:t>Minimum of Ten (10) hours of street/highway driving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46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Over-The-Road Evaluation</a:t>
            </a:r>
            <a:endParaRPr lang="en-US" altLang="en-US" dirty="0"/>
          </a:p>
        </p:txBody>
      </p:sp>
      <p:sp>
        <p:nvSpPr>
          <p:cNvPr id="22016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instructor or AHJ shall conduct an over the road evaluation in the emergency and non-emergency mode.</a:t>
            </a:r>
          </a:p>
          <a:p>
            <a:r>
              <a:rPr lang="en-US" altLang="en-US"/>
              <a:t>Street and Highway Driving Evaluation Form- Non-Emergency</a:t>
            </a:r>
          </a:p>
          <a:p>
            <a:r>
              <a:rPr lang="en-US" altLang="en-US"/>
              <a:t>Street and Highway Driving Evaluation Form- Emergency</a:t>
            </a:r>
          </a:p>
          <a:p>
            <a:endParaRPr lang="en-US" altLang="en-US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63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3550"/>
            <a:ext cx="7543800" cy="286615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/>
              <a:t>Questions?</a:t>
            </a:r>
          </a:p>
          <a:p>
            <a:pPr marL="0" indent="0" algn="ctr">
              <a:buNone/>
            </a:pPr>
            <a:r>
              <a:rPr lang="en-US" altLang="en-US" sz="3200" dirty="0"/>
              <a:t>800-233-1957</a:t>
            </a:r>
          </a:p>
          <a:p>
            <a:pPr marL="0" indent="0" algn="ctr">
              <a:buNone/>
            </a:pPr>
            <a:r>
              <a:rPr lang="en-US" altLang="en-US" sz="3200" dirty="0"/>
              <a:t>www.vfis.com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71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Module X: Emergency Vehicle Competency Course</a:t>
            </a:r>
            <a:endParaRPr lang="en-US" alt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Goal</a:t>
            </a:r>
          </a:p>
          <a:p>
            <a:pPr marL="0" indent="0">
              <a:buNone/>
            </a:pPr>
            <a:r>
              <a:rPr lang="en-US" altLang="en-US" dirty="0"/>
              <a:t>To provide emergency vehicle operators with the skills to safely and efficiently operate emergency vehicles.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51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Module X: Emergency Vehicle Competency Course</a:t>
            </a:r>
            <a:endParaRPr lang="en-US" alt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Objectives</a:t>
            </a:r>
          </a:p>
          <a:p>
            <a:r>
              <a:rPr lang="en-US" altLang="en-US" dirty="0"/>
              <a:t>Discuss the purpose of successfully completing a competency course as a component of an  emergency vehicle driver training program.</a:t>
            </a:r>
          </a:p>
          <a:p>
            <a:r>
              <a:rPr lang="en-US" altLang="en-US" dirty="0"/>
              <a:t>List the specific skills associated with the competency course and their relationship to operating an emergency vehicle.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05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Module X: Emergency Vehicle Competency Course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Objectives (Cont’d)</a:t>
            </a:r>
          </a:p>
          <a:p>
            <a:r>
              <a:rPr lang="en-US" altLang="en-US" dirty="0"/>
              <a:t>Describe the importance of safe operations and  specific safety precautions when participating on an emergency vehicle driver training competency course.</a:t>
            </a:r>
          </a:p>
          <a:p>
            <a:r>
              <a:rPr lang="en-US" altLang="en-US" dirty="0"/>
              <a:t>Explain the method of scoring for evaluating an emergency vehicle driver completing the competency course.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22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Purpose of Course Program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Assist in the training of a candidate driver</a:t>
            </a:r>
          </a:p>
          <a:p>
            <a:r>
              <a:rPr lang="en-US" altLang="en-US"/>
              <a:t>Qualify a candidate for the street and highway portion</a:t>
            </a:r>
          </a:p>
          <a:p>
            <a:r>
              <a:rPr lang="en-US" altLang="en-US"/>
              <a:t>Verify the competency of an existing driver</a:t>
            </a:r>
          </a:p>
          <a:p>
            <a:r>
              <a:rPr lang="en-US" altLang="en-US"/>
              <a:t>Examine the proficiency of an existing emergency vehicle driver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55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Competency Course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Station One		Straight Line</a:t>
            </a:r>
          </a:p>
          <a:p>
            <a:r>
              <a:rPr lang="en-US" altLang="en-US" dirty="0"/>
              <a:t>Station Two</a:t>
            </a:r>
            <a:r>
              <a:rPr lang="en-US" altLang="en-US" dirty="0">
                <a:solidFill>
                  <a:schemeClr val="accent2"/>
                </a:solidFill>
              </a:rPr>
              <a:t>*</a:t>
            </a:r>
            <a:r>
              <a:rPr lang="en-US" altLang="en-US" dirty="0"/>
              <a:t>		Confined Space Turn Around</a:t>
            </a:r>
          </a:p>
          <a:p>
            <a:r>
              <a:rPr lang="en-US" altLang="en-US" dirty="0"/>
              <a:t>Station Three</a:t>
            </a:r>
            <a:r>
              <a:rPr lang="en-US" altLang="en-US" dirty="0">
                <a:solidFill>
                  <a:schemeClr val="accent2"/>
                </a:solidFill>
              </a:rPr>
              <a:t>*</a:t>
            </a:r>
            <a:r>
              <a:rPr lang="en-US" altLang="en-US" dirty="0"/>
              <a:t>	Alley Dock</a:t>
            </a:r>
          </a:p>
          <a:p>
            <a:r>
              <a:rPr lang="en-US" altLang="en-US" dirty="0"/>
              <a:t>Station Four</a:t>
            </a:r>
            <a:r>
              <a:rPr lang="en-US" altLang="en-US" dirty="0">
                <a:solidFill>
                  <a:schemeClr val="accent2"/>
                </a:solidFill>
              </a:rPr>
              <a:t>*</a:t>
            </a:r>
            <a:r>
              <a:rPr lang="en-US" altLang="en-US" dirty="0"/>
              <a:t>		Serpentine</a:t>
            </a:r>
          </a:p>
          <a:p>
            <a:r>
              <a:rPr lang="en-US" altLang="en-US" dirty="0"/>
              <a:t>Station Five		Offset Alley</a:t>
            </a:r>
          </a:p>
          <a:p>
            <a:r>
              <a:rPr lang="en-US" altLang="en-US" dirty="0"/>
              <a:t>Station Six		Offset Backing/Parallel Parking</a:t>
            </a:r>
          </a:p>
          <a:p>
            <a:r>
              <a:rPr lang="en-US" altLang="en-US" dirty="0"/>
              <a:t>Station Seven</a:t>
            </a:r>
            <a:r>
              <a:rPr lang="en-US" altLang="en-US" dirty="0">
                <a:solidFill>
                  <a:schemeClr val="accent2"/>
                </a:solidFill>
              </a:rPr>
              <a:t>*</a:t>
            </a:r>
            <a:r>
              <a:rPr lang="en-US" altLang="en-US" dirty="0"/>
              <a:t>	Diminishing Clearance</a:t>
            </a:r>
          </a:p>
          <a:p>
            <a:r>
              <a:rPr lang="en-US" altLang="en-US" dirty="0"/>
              <a:t>Station Eight		Stop Sign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7467600" y="3862685"/>
            <a:ext cx="1351204" cy="461665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*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NFPA 1002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3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Optional Exercise</a:t>
            </a:r>
            <a:endParaRPr lang="en-US" altLang="en-US" dirty="0"/>
          </a:p>
        </p:txBody>
      </p:sp>
      <p:sp>
        <p:nvSpPr>
          <p:cNvPr id="218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Alley Dock Exercise can be converted to a Station Parking (NFPA 1002) 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15" y="1866900"/>
            <a:ext cx="367768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28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Emphasis on Safety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Only one vehicle on course at any time </a:t>
            </a:r>
          </a:p>
          <a:p>
            <a:r>
              <a:rPr lang="en-US" altLang="en-US"/>
              <a:t>Second person in cab of vehicle</a:t>
            </a:r>
          </a:p>
          <a:p>
            <a:r>
              <a:rPr lang="en-US" altLang="en-US"/>
              <a:t>All personnel seated and belted</a:t>
            </a:r>
          </a:p>
          <a:p>
            <a:r>
              <a:rPr lang="en-US" altLang="en-US"/>
              <a:t>No Food, Drink, or Smoking permitted</a:t>
            </a:r>
          </a:p>
          <a:p>
            <a:r>
              <a:rPr lang="en-US" altLang="en-US"/>
              <a:t>Maximum course speed – 15 mph</a:t>
            </a:r>
          </a:p>
          <a:p>
            <a:r>
              <a:rPr lang="en-US" altLang="en-US"/>
              <a:t>Operate with headlights on</a:t>
            </a:r>
          </a:p>
          <a:p>
            <a:r>
              <a:rPr lang="en-US" altLang="en-US"/>
              <a:t>Proceed only after being given signal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54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Emphasis on Safety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Dedicated safety officer</a:t>
            </a:r>
          </a:p>
          <a:p>
            <a:r>
              <a:rPr lang="en-US" altLang="en-US"/>
              <a:t>Driver briefing</a:t>
            </a:r>
          </a:p>
          <a:p>
            <a:r>
              <a:rPr lang="en-US" altLang="en-US"/>
              <a:t>All personnel identified and visible</a:t>
            </a:r>
          </a:p>
          <a:p>
            <a:r>
              <a:rPr lang="en-US" altLang="en-US"/>
              <a:t>Only personnel with assignment on course</a:t>
            </a:r>
          </a:p>
          <a:p>
            <a:r>
              <a:rPr lang="en-US" altLang="en-US"/>
              <a:t>Radio communications</a:t>
            </a:r>
          </a:p>
          <a:p>
            <a:r>
              <a:rPr lang="en-US" altLang="en-US"/>
              <a:t>Vehicle can be declared as unsafe</a:t>
            </a:r>
          </a:p>
          <a:p>
            <a:r>
              <a:rPr lang="en-US" altLang="en-US"/>
              <a:t>Malfunctions reported immediately</a:t>
            </a:r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893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49"/>
  <p:tag name="ARTICULATE_DESIGN_ID_ETC-VFIS-GCA-EMSVOPOWERPOINT-16X9-TEMPLATE" val="XtTDEKpP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TC-VFIS-GCA-EMSVOPowerPoint-16x9-template">
  <a:themeElements>
    <a:clrScheme name="Custom 1">
      <a:dk1>
        <a:srgbClr val="002D73"/>
      </a:dk1>
      <a:lt1>
        <a:sysClr val="window" lastClr="FFFFFF"/>
      </a:lt1>
      <a:dk2>
        <a:srgbClr val="002D73"/>
      </a:dk2>
      <a:lt2>
        <a:srgbClr val="EEECE1"/>
      </a:lt2>
      <a:accent1>
        <a:srgbClr val="67BBE8"/>
      </a:accent1>
      <a:accent2>
        <a:srgbClr val="FF8300"/>
      </a:accent2>
      <a:accent3>
        <a:srgbClr val="C4E86B"/>
      </a:accent3>
      <a:accent4>
        <a:srgbClr val="682666"/>
      </a:accent4>
      <a:accent5>
        <a:srgbClr val="D70036"/>
      </a:accent5>
      <a:accent6>
        <a:srgbClr val="FFC6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493</Words>
  <Application>Microsoft Office PowerPoint</Application>
  <PresentationFormat>On-screen Show (16:9)</PresentationFormat>
  <Paragraphs>75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ETC-VFIS-GCA-EMSVOPowerPoint-16x9-template</vt:lpstr>
      <vt:lpstr>PowerPoint Presentation</vt:lpstr>
      <vt:lpstr>Module X: Emergency Vehicle Competency Course</vt:lpstr>
      <vt:lpstr>Module X: Emergency Vehicle Competency Course</vt:lpstr>
      <vt:lpstr>Module X: Emergency Vehicle Competency Course</vt:lpstr>
      <vt:lpstr>Purpose of Course Program</vt:lpstr>
      <vt:lpstr>Competency Course</vt:lpstr>
      <vt:lpstr>Optional Exercise</vt:lpstr>
      <vt:lpstr>Emphasis on Safety</vt:lpstr>
      <vt:lpstr>Emphasis on Safety</vt:lpstr>
      <vt:lpstr>Performance Criteria</vt:lpstr>
      <vt:lpstr>Scoring of Competency Course</vt:lpstr>
      <vt:lpstr>PowerPoint Presentation</vt:lpstr>
      <vt:lpstr>Supplemental Over-The-Road Driving</vt:lpstr>
      <vt:lpstr>Over-The-Road Evaluation</vt:lpstr>
      <vt:lpstr>PowerPoint Presentation</vt:lpstr>
    </vt:vector>
  </TitlesOfParts>
  <Company>Glatfelter Insurance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EMERGENCEY MEDICAL SERVICE VEHICLE OPERATION</dc:title>
  <dc:creator>Justin M. Eberly</dc:creator>
  <cp:lastModifiedBy>Richard M. Gurba</cp:lastModifiedBy>
  <cp:revision>61</cp:revision>
  <dcterms:created xsi:type="dcterms:W3CDTF">2018-04-09T15:55:32Z</dcterms:created>
  <dcterms:modified xsi:type="dcterms:W3CDTF">2024-04-25T18:03:24Z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16FE2AAD-1005-408B-BE18-BDB69A7ACA30</vt:lpwstr>
  </property>
  <property fmtid="{D5CDD505-2E9C-101B-9397-08002B2CF9AE}" pid="3" name="ArticulatePath">
    <vt:lpwstr>EMSVO PPT 2018</vt:lpwstr>
  </property>
</Properties>
</file>