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 id="2147483683" r:id="rId2"/>
    <p:sldMasterId id="2147483701" r:id="rId3"/>
  </p:sldMasterIdLst>
  <p:notesMasterIdLst>
    <p:notesMasterId r:id="rId29"/>
  </p:notesMasterIdLst>
  <p:handoutMasterIdLst>
    <p:handoutMasterId r:id="rId30"/>
  </p:handoutMasterIdLst>
  <p:sldIdLst>
    <p:sldId id="325" r:id="rId4"/>
    <p:sldId id="1314" r:id="rId5"/>
    <p:sldId id="1315" r:id="rId6"/>
    <p:sldId id="1316" r:id="rId7"/>
    <p:sldId id="1317" r:id="rId8"/>
    <p:sldId id="1318" r:id="rId9"/>
    <p:sldId id="1319" r:id="rId10"/>
    <p:sldId id="1320" r:id="rId11"/>
    <p:sldId id="1321" r:id="rId12"/>
    <p:sldId id="1322" r:id="rId13"/>
    <p:sldId id="1323" r:id="rId14"/>
    <p:sldId id="1109" r:id="rId15"/>
    <p:sldId id="1120" r:id="rId16"/>
    <p:sldId id="1121" r:id="rId17"/>
    <p:sldId id="1122" r:id="rId18"/>
    <p:sldId id="1123" r:id="rId19"/>
    <p:sldId id="1124" r:id="rId20"/>
    <p:sldId id="1329" r:id="rId21"/>
    <p:sldId id="1330" r:id="rId22"/>
    <p:sldId id="1331" r:id="rId23"/>
    <p:sldId id="1332" r:id="rId24"/>
    <p:sldId id="1333" r:id="rId25"/>
    <p:sldId id="1334" r:id="rId26"/>
    <p:sldId id="1335" r:id="rId27"/>
    <p:sldId id="1336"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2465" autoAdjust="0"/>
    <p:restoredTop sz="88333" autoAdjust="0"/>
  </p:normalViewPr>
  <p:slideViewPr>
    <p:cSldViewPr>
      <p:cViewPr varScale="1">
        <p:scale>
          <a:sx n="115" d="100"/>
          <a:sy n="115" d="100"/>
        </p:scale>
        <p:origin x="1674"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8" d="100"/>
          <a:sy n="58" d="100"/>
        </p:scale>
        <p:origin x="-1668"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4579"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4580"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4581"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A0393D07-1ADF-43EB-B685-43684A47DC47}" type="slidenum">
              <a:rPr lang="en-US"/>
              <a:pPr>
                <a:defRPr/>
              </a:pPr>
              <a:t>‹#›</a:t>
            </a:fld>
            <a:endParaRPr lang="en-US" dirty="0"/>
          </a:p>
        </p:txBody>
      </p:sp>
    </p:spTree>
    <p:extLst>
      <p:ext uri="{BB962C8B-B14F-4D97-AF65-F5344CB8AC3E}">
        <p14:creationId xmlns:p14="http://schemas.microsoft.com/office/powerpoint/2010/main" val="2192911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921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2211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922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31E5A3A2-8DF0-4818-AF35-667E7A97BC39}" type="slidenum">
              <a:rPr lang="en-US"/>
              <a:pPr>
                <a:defRPr/>
              </a:pPr>
              <a:t>‹#›</a:t>
            </a:fld>
            <a:endParaRPr lang="en-US" dirty="0"/>
          </a:p>
        </p:txBody>
      </p:sp>
    </p:spTree>
    <p:extLst>
      <p:ext uri="{BB962C8B-B14F-4D97-AF65-F5344CB8AC3E}">
        <p14:creationId xmlns:p14="http://schemas.microsoft.com/office/powerpoint/2010/main" val="7910059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Slide Image Placeholder 1"/>
          <p:cNvSpPr>
            <a:spLocks noGrp="1" noRot="1" noChangeAspect="1" noTextEdit="1"/>
          </p:cNvSpPr>
          <p:nvPr>
            <p:ph type="sldImg"/>
          </p:nvPr>
        </p:nvSpPr>
        <p:spPr>
          <a:ln/>
        </p:spPr>
      </p:sp>
      <p:sp>
        <p:nvSpPr>
          <p:cNvPr id="245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itchFamily="34" charset="0"/>
            </a:endParaRPr>
          </a:p>
        </p:txBody>
      </p:sp>
      <p:sp>
        <p:nvSpPr>
          <p:cNvPr id="2457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fld id="{5BA9819D-FFD6-43C3-B3BA-AD25DD36F782}" type="slidenum">
              <a:rPr lang="en-US" altLang="en-US" smtClean="0"/>
              <a:pPr eaLnBrk="1" hangingPunct="1"/>
              <a:t>12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Slide Image Placeholder 1"/>
          <p:cNvSpPr>
            <a:spLocks noGrp="1" noRot="1" noChangeAspect="1" noTextEdit="1"/>
          </p:cNvSpPr>
          <p:nvPr>
            <p:ph type="sldImg"/>
          </p:nvPr>
        </p:nvSpPr>
        <p:spPr>
          <a:ln/>
        </p:spPr>
      </p:sp>
      <p:sp>
        <p:nvSpPr>
          <p:cNvPr id="68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8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09" indent="-285734">
              <a:defRPr sz="1200">
                <a:solidFill>
                  <a:schemeClr val="tx1"/>
                </a:solidFill>
                <a:latin typeface="Arial" charset="0"/>
              </a:defRPr>
            </a:lvl2pPr>
            <a:lvl3pPr marL="1142937" indent="-228587">
              <a:defRPr sz="1200">
                <a:solidFill>
                  <a:schemeClr val="tx1"/>
                </a:solidFill>
                <a:latin typeface="Arial" charset="0"/>
              </a:defRPr>
            </a:lvl3pPr>
            <a:lvl4pPr marL="1600111" indent="-228587">
              <a:defRPr sz="1200">
                <a:solidFill>
                  <a:schemeClr val="tx1"/>
                </a:solidFill>
                <a:latin typeface="Arial" charset="0"/>
              </a:defRPr>
            </a:lvl4pPr>
            <a:lvl5pPr marL="2057287" indent="-228587">
              <a:defRPr sz="1200">
                <a:solidFill>
                  <a:schemeClr val="tx1"/>
                </a:solidFill>
                <a:latin typeface="Arial" charset="0"/>
              </a:defRPr>
            </a:lvl5pPr>
            <a:lvl6pPr marL="2514461" indent="-228587" eaLnBrk="0" fontAlgn="base" hangingPunct="0">
              <a:spcBef>
                <a:spcPct val="30000"/>
              </a:spcBef>
              <a:spcAft>
                <a:spcPct val="0"/>
              </a:spcAft>
              <a:defRPr sz="1200">
                <a:solidFill>
                  <a:schemeClr val="tx1"/>
                </a:solidFill>
                <a:latin typeface="Arial" charset="0"/>
              </a:defRPr>
            </a:lvl6pPr>
            <a:lvl7pPr marL="2971635" indent="-228587" eaLnBrk="0" fontAlgn="base" hangingPunct="0">
              <a:spcBef>
                <a:spcPct val="30000"/>
              </a:spcBef>
              <a:spcAft>
                <a:spcPct val="0"/>
              </a:spcAft>
              <a:defRPr sz="1200">
                <a:solidFill>
                  <a:schemeClr val="tx1"/>
                </a:solidFill>
                <a:latin typeface="Arial" charset="0"/>
              </a:defRPr>
            </a:lvl7pPr>
            <a:lvl8pPr marL="3428811" indent="-228587" eaLnBrk="0" fontAlgn="base" hangingPunct="0">
              <a:spcBef>
                <a:spcPct val="30000"/>
              </a:spcBef>
              <a:spcAft>
                <a:spcPct val="0"/>
              </a:spcAft>
              <a:defRPr sz="1200">
                <a:solidFill>
                  <a:schemeClr val="tx1"/>
                </a:solidFill>
                <a:latin typeface="Arial" charset="0"/>
              </a:defRPr>
            </a:lvl8pPr>
            <a:lvl9pPr marL="3885985" indent="-228587" eaLnBrk="0" fontAlgn="base" hangingPunct="0">
              <a:spcBef>
                <a:spcPct val="30000"/>
              </a:spcBef>
              <a:spcAft>
                <a:spcPct val="0"/>
              </a:spcAft>
              <a:defRPr sz="1200">
                <a:solidFill>
                  <a:schemeClr val="tx1"/>
                </a:solidFill>
                <a:latin typeface="Arial" charset="0"/>
              </a:defRPr>
            </a:lvl9pPr>
          </a:lstStyle>
          <a:p>
            <a:fld id="{946872F4-9FB1-49CA-BD36-294C95E9562D}" type="slidenum">
              <a:rPr lang="en-US" altLang="en-US" smtClean="0">
                <a:solidFill>
                  <a:prstClr val="black"/>
                </a:solidFill>
              </a:rPr>
              <a:pPr/>
              <a:t>16</a:t>
            </a:fld>
            <a:endParaRPr lang="en-US" alt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0" name="Slide Image Placeholder 1"/>
          <p:cNvSpPr>
            <a:spLocks noGrp="1" noRot="1" noChangeAspect="1" noTextEdit="1"/>
          </p:cNvSpPr>
          <p:nvPr>
            <p:ph type="sldImg"/>
          </p:nvPr>
        </p:nvSpPr>
        <p:spPr>
          <a:ln/>
        </p:spPr>
      </p:sp>
      <p:sp>
        <p:nvSpPr>
          <p:cNvPr id="68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8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Arial" charset="0"/>
              </a:defRPr>
            </a:lvl1pPr>
            <a:lvl2pPr marL="742909" indent="-285734">
              <a:defRPr sz="1200">
                <a:solidFill>
                  <a:schemeClr val="tx1"/>
                </a:solidFill>
                <a:latin typeface="Arial" charset="0"/>
              </a:defRPr>
            </a:lvl2pPr>
            <a:lvl3pPr marL="1142937" indent="-228587">
              <a:defRPr sz="1200">
                <a:solidFill>
                  <a:schemeClr val="tx1"/>
                </a:solidFill>
                <a:latin typeface="Arial" charset="0"/>
              </a:defRPr>
            </a:lvl3pPr>
            <a:lvl4pPr marL="1600111" indent="-228587">
              <a:defRPr sz="1200">
                <a:solidFill>
                  <a:schemeClr val="tx1"/>
                </a:solidFill>
                <a:latin typeface="Arial" charset="0"/>
              </a:defRPr>
            </a:lvl4pPr>
            <a:lvl5pPr marL="2057287" indent="-228587">
              <a:defRPr sz="1200">
                <a:solidFill>
                  <a:schemeClr val="tx1"/>
                </a:solidFill>
                <a:latin typeface="Arial" charset="0"/>
              </a:defRPr>
            </a:lvl5pPr>
            <a:lvl6pPr marL="2514461" indent="-228587" eaLnBrk="0" fontAlgn="base" hangingPunct="0">
              <a:spcBef>
                <a:spcPct val="30000"/>
              </a:spcBef>
              <a:spcAft>
                <a:spcPct val="0"/>
              </a:spcAft>
              <a:defRPr sz="1200">
                <a:solidFill>
                  <a:schemeClr val="tx1"/>
                </a:solidFill>
                <a:latin typeface="Arial" charset="0"/>
              </a:defRPr>
            </a:lvl6pPr>
            <a:lvl7pPr marL="2971635" indent="-228587" eaLnBrk="0" fontAlgn="base" hangingPunct="0">
              <a:spcBef>
                <a:spcPct val="30000"/>
              </a:spcBef>
              <a:spcAft>
                <a:spcPct val="0"/>
              </a:spcAft>
              <a:defRPr sz="1200">
                <a:solidFill>
                  <a:schemeClr val="tx1"/>
                </a:solidFill>
                <a:latin typeface="Arial" charset="0"/>
              </a:defRPr>
            </a:lvl7pPr>
            <a:lvl8pPr marL="3428811" indent="-228587" eaLnBrk="0" fontAlgn="base" hangingPunct="0">
              <a:spcBef>
                <a:spcPct val="30000"/>
              </a:spcBef>
              <a:spcAft>
                <a:spcPct val="0"/>
              </a:spcAft>
              <a:defRPr sz="1200">
                <a:solidFill>
                  <a:schemeClr val="tx1"/>
                </a:solidFill>
                <a:latin typeface="Arial" charset="0"/>
              </a:defRPr>
            </a:lvl8pPr>
            <a:lvl9pPr marL="3885985" indent="-228587" eaLnBrk="0" fontAlgn="base" hangingPunct="0">
              <a:spcBef>
                <a:spcPct val="30000"/>
              </a:spcBef>
              <a:spcAft>
                <a:spcPct val="0"/>
              </a:spcAft>
              <a:defRPr sz="1200">
                <a:solidFill>
                  <a:schemeClr val="tx1"/>
                </a:solidFill>
                <a:latin typeface="Arial" charset="0"/>
              </a:defRPr>
            </a:lvl9pPr>
          </a:lstStyle>
          <a:p>
            <a:fld id="{7B9B4941-DDD3-4CA5-95E3-0C6C180D96B0}" type="slidenum">
              <a:rPr lang="en-US" altLang="en-US" smtClean="0">
                <a:solidFill>
                  <a:prstClr val="black"/>
                </a:solidFill>
              </a:rPr>
              <a:pPr/>
              <a:t>17</a:t>
            </a:fld>
            <a:endParaRPr lang="en-US"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4C8FF78E-ED63-4FC9-BFD9-BF03D0D2B8C2}" type="slidenum">
              <a:rPr lang="en-US" altLang="en-US"/>
              <a:pPr eaLnBrk="1" hangingPunct="1"/>
              <a:t>21</a:t>
            </a:fld>
            <a:endParaRPr lang="en-US" altLang="en-US"/>
          </a:p>
        </p:txBody>
      </p:sp>
      <p:sp>
        <p:nvSpPr>
          <p:cNvPr id="201731" name="Rectangle 2"/>
          <p:cNvSpPr>
            <a:spLocks noGrp="1" noRot="1" noChangeAspect="1" noChangeArrowheads="1" noTextEdit="1"/>
          </p:cNvSpPr>
          <p:nvPr>
            <p:ph type="sldImg"/>
          </p:nvPr>
        </p:nvSpPr>
        <p:spPr>
          <a:ln/>
        </p:spPr>
      </p:sp>
      <p:sp>
        <p:nvSpPr>
          <p:cNvPr id="201732"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57066" indent="-291179" eaLnBrk="0" hangingPunct="0">
              <a:defRPr>
                <a:solidFill>
                  <a:schemeClr val="tx1"/>
                </a:solidFill>
                <a:latin typeface="Arial" charset="0"/>
              </a:defRPr>
            </a:lvl2pPr>
            <a:lvl3pPr marL="1164717" indent="-232943" eaLnBrk="0" hangingPunct="0">
              <a:defRPr>
                <a:solidFill>
                  <a:schemeClr val="tx1"/>
                </a:solidFill>
                <a:latin typeface="Arial" charset="0"/>
              </a:defRPr>
            </a:lvl3pPr>
            <a:lvl4pPr marL="1630604" indent="-232943" eaLnBrk="0" hangingPunct="0">
              <a:defRPr>
                <a:solidFill>
                  <a:schemeClr val="tx1"/>
                </a:solidFill>
                <a:latin typeface="Arial" charset="0"/>
              </a:defRPr>
            </a:lvl4pPr>
            <a:lvl5pPr marL="2096491" indent="-232943" eaLnBrk="0" hangingPunct="0">
              <a:defRPr>
                <a:solidFill>
                  <a:schemeClr val="tx1"/>
                </a:solidFill>
                <a:latin typeface="Arial" charset="0"/>
              </a:defRPr>
            </a:lvl5pPr>
            <a:lvl6pPr marL="2562377" indent="-232943" eaLnBrk="0" fontAlgn="base" hangingPunct="0">
              <a:spcBef>
                <a:spcPct val="0"/>
              </a:spcBef>
              <a:spcAft>
                <a:spcPct val="0"/>
              </a:spcAft>
              <a:defRPr>
                <a:solidFill>
                  <a:schemeClr val="tx1"/>
                </a:solidFill>
                <a:latin typeface="Arial" charset="0"/>
              </a:defRPr>
            </a:lvl6pPr>
            <a:lvl7pPr marL="3028264" indent="-232943" eaLnBrk="0" fontAlgn="base" hangingPunct="0">
              <a:spcBef>
                <a:spcPct val="0"/>
              </a:spcBef>
              <a:spcAft>
                <a:spcPct val="0"/>
              </a:spcAft>
              <a:defRPr>
                <a:solidFill>
                  <a:schemeClr val="tx1"/>
                </a:solidFill>
                <a:latin typeface="Arial" charset="0"/>
              </a:defRPr>
            </a:lvl7pPr>
            <a:lvl8pPr marL="3494151" indent="-232943" eaLnBrk="0" fontAlgn="base" hangingPunct="0">
              <a:spcBef>
                <a:spcPct val="0"/>
              </a:spcBef>
              <a:spcAft>
                <a:spcPct val="0"/>
              </a:spcAft>
              <a:defRPr>
                <a:solidFill>
                  <a:schemeClr val="tx1"/>
                </a:solidFill>
                <a:latin typeface="Arial" charset="0"/>
              </a:defRPr>
            </a:lvl8pPr>
            <a:lvl9pPr marL="3960038" indent="-232943" eaLnBrk="0" fontAlgn="base" hangingPunct="0">
              <a:spcBef>
                <a:spcPct val="0"/>
              </a:spcBef>
              <a:spcAft>
                <a:spcPct val="0"/>
              </a:spcAft>
              <a:defRPr>
                <a:solidFill>
                  <a:schemeClr val="tx1"/>
                </a:solidFill>
                <a:latin typeface="Arial" charset="0"/>
              </a:defRPr>
            </a:lvl9pPr>
          </a:lstStyle>
          <a:p>
            <a:pPr eaLnBrk="1" hangingPunct="1"/>
            <a:fld id="{FCB24F06-65FF-4067-90A2-C00F355CE4B0}" type="slidenum">
              <a:rPr lang="en-US" altLang="en-US"/>
              <a:pPr eaLnBrk="1" hangingPunct="1"/>
              <a:t>25</a:t>
            </a:fld>
            <a:endParaRPr lang="en-US" altLang="en-US"/>
          </a:p>
        </p:txBody>
      </p:sp>
      <p:sp>
        <p:nvSpPr>
          <p:cNvPr id="202755" name="Rectangle 2"/>
          <p:cNvSpPr>
            <a:spLocks noGrp="1" noRot="1" noChangeAspect="1" noChangeArrowheads="1" noTextEdit="1"/>
          </p:cNvSpPr>
          <p:nvPr>
            <p:ph type="sldImg"/>
          </p:nvPr>
        </p:nvSpPr>
        <p:spPr>
          <a:ln/>
        </p:spPr>
      </p:sp>
      <p:sp>
        <p:nvSpPr>
          <p:cNvPr id="202756"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4920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half" idx="1"/>
          </p:nvPr>
        </p:nvSpPr>
        <p:spPr>
          <a:xfrm>
            <a:off x="533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724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280921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533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724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533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24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09725339"/>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Obj">
  <p:cSld name="Title, 2 Conten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9906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533400" y="2332038"/>
            <a:ext cx="4038600" cy="2185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533400" y="4670425"/>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half" idx="3"/>
          </p:nvPr>
        </p:nvSpPr>
        <p:spPr>
          <a:xfrm>
            <a:off x="4724400" y="23320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6068227"/>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08045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457200" y="1901952"/>
            <a:ext cx="8229600" cy="422452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5141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60858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11885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2480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5595978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555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905000"/>
            <a:ext cx="8229600" cy="4221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454229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677560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7668379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6226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74098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56581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37215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355844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6" name="Picture Placeholder 5"/>
          <p:cNvSpPr>
            <a:spLocks noGrp="1"/>
          </p:cNvSpPr>
          <p:nvPr>
            <p:ph type="pic" sz="quarter" idx="10"/>
          </p:nvPr>
        </p:nvSpPr>
        <p:spPr>
          <a:xfrm>
            <a:off x="0" y="0"/>
            <a:ext cx="9144000" cy="6858000"/>
          </a:xfrm>
        </p:spPr>
        <p:txBody>
          <a:bodyPr/>
          <a:lstStyle/>
          <a:p>
            <a:endParaRPr lang="en-US"/>
          </a:p>
        </p:txBody>
      </p:sp>
      <p:sp>
        <p:nvSpPr>
          <p:cNvPr id="8" name="Text Placeholder 7"/>
          <p:cNvSpPr>
            <a:spLocks noGrp="1"/>
          </p:cNvSpPr>
          <p:nvPr>
            <p:ph type="body" sz="quarter" idx="11"/>
          </p:nvPr>
        </p:nvSpPr>
        <p:spPr>
          <a:xfrm>
            <a:off x="838200" y="1371600"/>
            <a:ext cx="2819400" cy="25908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Tree>
    <p:extLst>
      <p:ext uri="{BB962C8B-B14F-4D97-AF65-F5344CB8AC3E}">
        <p14:creationId xmlns:p14="http://schemas.microsoft.com/office/powerpoint/2010/main" val="26218679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240345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1598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49091148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Vertical Text">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3409619851"/>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2647470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247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3440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55730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898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dirty="0"/>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68031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2BC77CE-A337-4E22-8FE2-6486A71228F6}" type="datetimeFigureOut">
              <a:rPr lang="en-US" smtClean="0"/>
              <a:t>4/25/2024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3C9166-19AE-43BE-99DD-56ABB3829840}" type="slidenum">
              <a:rPr lang="en-US" smtClean="0"/>
              <a:t>‹#›</a:t>
            </a:fld>
            <a:endParaRPr lang="en-US"/>
          </a:p>
        </p:txBody>
      </p:sp>
    </p:spTree>
    <p:extLst>
      <p:ext uri="{BB962C8B-B14F-4D97-AF65-F5344CB8AC3E}">
        <p14:creationId xmlns:p14="http://schemas.microsoft.com/office/powerpoint/2010/main" val="507236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5.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3.png"/><Relationship Id="rId5" Type="http://schemas.openxmlformats.org/officeDocument/2006/relationships/slideLayout" Target="../slideLayouts/slideLayout17.xml"/><Relationship Id="rId10" Type="http://schemas.openxmlformats.org/officeDocument/2006/relationships/image" Target="../media/image4.png"/><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28602" y="76200"/>
            <a:ext cx="887011" cy="336058"/>
          </a:xfrm>
          <a:prstGeom prst="rect">
            <a:avLst/>
          </a:prstGeom>
        </p:spPr>
      </p:pic>
      <p:sp>
        <p:nvSpPr>
          <p:cNvPr id="2" name="Title Placeholder 1"/>
          <p:cNvSpPr>
            <a:spLocks noGrp="1"/>
          </p:cNvSpPr>
          <p:nvPr>
            <p:ph type="title"/>
          </p:nvPr>
        </p:nvSpPr>
        <p:spPr>
          <a:xfrm>
            <a:off x="457200" y="457200"/>
            <a:ext cx="8229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81A24-6025-477C-8E87-1B1B927429FD}" type="datetimeFigureOut">
              <a:rPr lang="en-US" smtClean="0"/>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04DC5-8F67-4A5F-A294-28072613B736}" type="slidenum">
              <a:rPr lang="en-US" smtClean="0"/>
              <a:t>‹#›</a:t>
            </a:fld>
            <a:endParaRPr lang="en-US"/>
          </a:p>
        </p:txBody>
      </p:sp>
      <p:pic>
        <p:nvPicPr>
          <p:cNvPr id="10" name="Picture 9"/>
          <p:cNvPicPr>
            <a:picLocks noChangeAspect="1"/>
          </p:cNvPicPr>
          <p:nvPr userDrawn="1"/>
        </p:nvPicPr>
        <p:blipFill rotWithShape="1">
          <a:blip r:embed="rId16">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spTree>
    <p:extLst>
      <p:ext uri="{BB962C8B-B14F-4D97-AF65-F5344CB8AC3E}">
        <p14:creationId xmlns:p14="http://schemas.microsoft.com/office/powerpoint/2010/main" val="261449851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13" r:id="rId9"/>
    <p:sldLayoutId id="2147483716" r:id="rId10"/>
    <p:sldLayoutId id="2147483719" r:id="rId11"/>
    <p:sldLayoutId id="214748372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4049" y="0"/>
            <a:ext cx="9135901" cy="6858000"/>
          </a:xfrm>
          <a:prstGeom prst="rect">
            <a:avLst/>
          </a:prstGeom>
        </p:spPr>
      </p:pic>
      <p:sp>
        <p:nvSpPr>
          <p:cNvPr id="2" name="Title Placeholder 1"/>
          <p:cNvSpPr>
            <a:spLocks noGrp="1"/>
          </p:cNvSpPr>
          <p:nvPr>
            <p:ph type="title"/>
          </p:nvPr>
        </p:nvSpPr>
        <p:spPr>
          <a:xfrm>
            <a:off x="457200" y="457200"/>
            <a:ext cx="8229600" cy="685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1DB17-0F13-464E-A02B-19913B2E706B}" type="datetimeFigureOut">
              <a:rPr lang="en-US" smtClean="0"/>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B4A8BE-2851-4450-9556-A40C0FD2DDD2}" type="slidenum">
              <a:rPr lang="en-US" smtClean="0"/>
              <a:t>‹#›</a:t>
            </a:fld>
            <a:endParaRPr lang="en-US"/>
          </a:p>
        </p:txBody>
      </p:sp>
      <p:pic>
        <p:nvPicPr>
          <p:cNvPr id="8" name="Picture 7"/>
          <p:cNvPicPr>
            <a:picLocks noChangeAspect="1"/>
          </p:cNvPicPr>
          <p:nvPr userDrawn="1"/>
        </p:nvPicPr>
        <p:blipFill rotWithShape="1">
          <a:blip r:embed="rId11">
            <a:extLst>
              <a:ext uri="{28A0092B-C50C-407E-A947-70E740481C1C}">
                <a14:useLocalDpi xmlns:a14="http://schemas.microsoft.com/office/drawing/2010/main" val="0"/>
              </a:ext>
            </a:extLst>
          </a:blip>
          <a:srcRect t="1" b="49999"/>
          <a:stretch/>
        </p:blipFill>
        <p:spPr>
          <a:xfrm>
            <a:off x="0" y="6696886"/>
            <a:ext cx="9144000" cy="161114"/>
          </a:xfrm>
          <a:prstGeom prst="rect">
            <a:avLst/>
          </a:prstGeom>
        </p:spPr>
      </p:pic>
      <p:pic>
        <p:nvPicPr>
          <p:cNvPr id="9" name="Picture 8"/>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228602" y="76645"/>
            <a:ext cx="887011" cy="335168"/>
          </a:xfrm>
          <a:prstGeom prst="rect">
            <a:avLst/>
          </a:prstGeom>
        </p:spPr>
      </p:pic>
    </p:spTree>
    <p:extLst>
      <p:ext uri="{BB962C8B-B14F-4D97-AF65-F5344CB8AC3E}">
        <p14:creationId xmlns:p14="http://schemas.microsoft.com/office/powerpoint/2010/main" val="146889110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j-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j-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j-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j-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ADE14-AAEE-4C31-9035-632CA6E04AAF}" type="datetimeFigureOut">
              <a:rPr lang="en-US" smtClean="0"/>
              <a:t>4/25/2024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CF451-1530-4556-A5B6-8A49F3A57C61}" type="slidenum">
              <a:rPr lang="en-US" smtClean="0"/>
              <a:t>‹#›</a:t>
            </a:fld>
            <a:endParaRPr lang="en-US"/>
          </a:p>
        </p:txBody>
      </p:sp>
    </p:spTree>
    <p:extLst>
      <p:ext uri="{BB962C8B-B14F-4D97-AF65-F5344CB8AC3E}">
        <p14:creationId xmlns:p14="http://schemas.microsoft.com/office/powerpoint/2010/main" val="147792008"/>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altLang="en-US"/>
              <a:t>Module V - Legal Aspects</a:t>
            </a:r>
            <a:endParaRPr lang="en-US" altLang="en-US" dirty="0"/>
          </a:p>
        </p:txBody>
      </p:sp>
      <p:sp>
        <p:nvSpPr>
          <p:cNvPr id="24579" name="Rectangle 3"/>
          <p:cNvSpPr>
            <a:spLocks noGrp="1" noChangeArrowheads="1"/>
          </p:cNvSpPr>
          <p:nvPr>
            <p:ph idx="1"/>
          </p:nvPr>
        </p:nvSpPr>
        <p:spPr/>
        <p:txBody>
          <a:bodyPr/>
          <a:lstStyle/>
          <a:p>
            <a:pPr marL="0" indent="0">
              <a:buNone/>
            </a:pPr>
            <a:r>
              <a:rPr lang="en-US" altLang="en-US" b="1" dirty="0"/>
              <a:t>Goal</a:t>
            </a:r>
          </a:p>
          <a:p>
            <a:pPr marL="0" indent="0">
              <a:buNone/>
            </a:pPr>
            <a:endParaRPr lang="en-US" altLang="en-US" sz="1000" b="1" dirty="0"/>
          </a:p>
          <a:p>
            <a:pPr marL="0" indent="0">
              <a:buNone/>
            </a:pPr>
            <a:r>
              <a:rPr lang="en-US" altLang="en-US" dirty="0"/>
              <a:t>To provide the participant with an understanding of the legal ramifications of emergency vehicle operations. Review state specific laws pertaining to emergency vehicles and specific NFPA standards.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Autofit/>
          </a:bodyPr>
          <a:lstStyle/>
          <a:p>
            <a:pPr eaLnBrk="1" hangingPunct="1"/>
            <a:r>
              <a:rPr lang="en-US" altLang="en-US" sz="4000" dirty="0"/>
              <a:t>Emergency Vehicle Driving Laws</a:t>
            </a:r>
          </a:p>
        </p:txBody>
      </p:sp>
      <p:sp>
        <p:nvSpPr>
          <p:cNvPr id="67587" name="Rectangle 3"/>
          <p:cNvSpPr>
            <a:spLocks noGrp="1" noChangeArrowheads="1"/>
          </p:cNvSpPr>
          <p:nvPr>
            <p:ph type="body" idx="1"/>
          </p:nvPr>
        </p:nvSpPr>
        <p:spPr/>
        <p:txBody>
          <a:bodyPr>
            <a:normAutofit/>
          </a:bodyPr>
          <a:lstStyle/>
          <a:p>
            <a:pPr marL="609600" indent="-609600" eaLnBrk="1" hangingPunct="1">
              <a:buFont typeface="Monotype Sorts" pitchFamily="2" charset="2"/>
              <a:buAutoNum type="arabicPeriod"/>
            </a:pPr>
            <a:r>
              <a:rPr lang="en-US" altLang="en-US" dirty="0"/>
              <a:t>CDL Requirements</a:t>
            </a:r>
          </a:p>
          <a:p>
            <a:pPr marL="609600" indent="-609600" eaLnBrk="1" hangingPunct="1">
              <a:buFont typeface="Monotype Sorts" pitchFamily="2" charset="2"/>
              <a:buAutoNum type="arabicPeriod"/>
            </a:pPr>
            <a:r>
              <a:rPr lang="en-US" altLang="en-US" dirty="0"/>
              <a:t>Exemptions Granted to Emergency Vehicle Drivers</a:t>
            </a:r>
          </a:p>
          <a:p>
            <a:pPr marL="609600" indent="-609600" eaLnBrk="1" hangingPunct="1">
              <a:buFont typeface="Monotype Sorts" pitchFamily="2" charset="2"/>
              <a:buAutoNum type="arabicPeriod"/>
            </a:pPr>
            <a:r>
              <a:rPr lang="en-US" altLang="en-US" dirty="0"/>
              <a:t>Rules for Members of the Public</a:t>
            </a:r>
          </a:p>
          <a:p>
            <a:pPr marL="609600" indent="-609600" eaLnBrk="1" hangingPunct="1">
              <a:buFont typeface="Monotype Sorts" pitchFamily="2" charset="2"/>
              <a:buAutoNum type="arabicPeriod"/>
            </a:pPr>
            <a:r>
              <a:rPr lang="en-US" altLang="en-US" dirty="0"/>
              <a:t>Rules for Emergency Responders in POVs</a:t>
            </a:r>
          </a:p>
        </p:txBody>
      </p:sp>
    </p:spTree>
    <p:extLst>
      <p:ext uri="{BB962C8B-B14F-4D97-AF65-F5344CB8AC3E}">
        <p14:creationId xmlns:p14="http://schemas.microsoft.com/office/powerpoint/2010/main" val="3558615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r>
              <a:rPr lang="en-US" altLang="en-US" dirty="0"/>
              <a:t>Other Requirements and Standards</a:t>
            </a:r>
          </a:p>
        </p:txBody>
      </p:sp>
      <p:sp>
        <p:nvSpPr>
          <p:cNvPr id="68611" name="Rectangle 3"/>
          <p:cNvSpPr>
            <a:spLocks noGrp="1" noChangeArrowheads="1"/>
          </p:cNvSpPr>
          <p:nvPr>
            <p:ph type="body" idx="1"/>
          </p:nvPr>
        </p:nvSpPr>
        <p:spPr/>
        <p:txBody>
          <a:bodyPr/>
          <a:lstStyle/>
          <a:p>
            <a:endParaRPr lang="en-US" altLang="en-US"/>
          </a:p>
          <a:p>
            <a:r>
              <a:rPr lang="en-US" altLang="en-US"/>
              <a:t>State Laws and/or Administrative Regulations</a:t>
            </a:r>
          </a:p>
          <a:p>
            <a:r>
              <a:rPr lang="en-US" altLang="en-US"/>
              <a:t>Local Ordinances or Statues</a:t>
            </a:r>
          </a:p>
          <a:p>
            <a:r>
              <a:rPr lang="en-US" altLang="en-US"/>
              <a:t>Organizational Rules and Regulations and Standard Operating Guidelines</a:t>
            </a:r>
          </a:p>
        </p:txBody>
      </p:sp>
    </p:spTree>
    <p:extLst>
      <p:ext uri="{BB962C8B-B14F-4D97-AF65-F5344CB8AC3E}">
        <p14:creationId xmlns:p14="http://schemas.microsoft.com/office/powerpoint/2010/main" val="2160089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3"/>
          <p:cNvSpPr>
            <a:spLocks noGrp="1" noChangeArrowheads="1"/>
          </p:cNvSpPr>
          <p:nvPr>
            <p:ph type="subTitle" idx="1"/>
          </p:nvPr>
        </p:nvSpPr>
        <p:spPr>
          <a:xfrm>
            <a:off x="1371600" y="3200400"/>
            <a:ext cx="6400800" cy="1752600"/>
          </a:xfrm>
        </p:spPr>
        <p:txBody>
          <a:bodyPr>
            <a:normAutofit/>
          </a:bodyPr>
          <a:lstStyle/>
          <a:p>
            <a:pPr marL="0" indent="0" algn="ctr" eaLnBrk="1" hangingPunct="1">
              <a:buNone/>
            </a:pPr>
            <a:r>
              <a:rPr lang="en-US" altLang="en-US" sz="4000" dirty="0">
                <a:solidFill>
                  <a:schemeClr val="bg1"/>
                </a:solidFill>
              </a:rPr>
              <a:t>Review STATE Motor Vehicle Code</a:t>
            </a:r>
          </a:p>
        </p:txBody>
      </p:sp>
      <p:sp>
        <p:nvSpPr>
          <p:cNvPr id="25602" name="Rectangle 2"/>
          <p:cNvSpPr>
            <a:spLocks noGrp="1" noChangeArrowheads="1"/>
          </p:cNvSpPr>
          <p:nvPr>
            <p:ph type="title"/>
          </p:nvPr>
        </p:nvSpPr>
        <p:spPr/>
        <p:txBody>
          <a:bodyPr>
            <a:normAutofit fontScale="90000"/>
          </a:bodyPr>
          <a:lstStyle/>
          <a:p>
            <a:r>
              <a:rPr lang="en-US" altLang="en-US" dirty="0"/>
              <a:t>Practical Application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normAutofit fontScale="90000"/>
          </a:bodyPr>
          <a:lstStyle/>
          <a:p>
            <a:r>
              <a:rPr lang="en-US" altLang="en-US" dirty="0"/>
              <a:t>New York Title I, Article I, Section 101</a:t>
            </a:r>
          </a:p>
        </p:txBody>
      </p:sp>
      <p:sp>
        <p:nvSpPr>
          <p:cNvPr id="3" name="Subtitle 2"/>
          <p:cNvSpPr>
            <a:spLocks noGrp="1"/>
          </p:cNvSpPr>
          <p:nvPr>
            <p:ph idx="1"/>
          </p:nvPr>
        </p:nvSpPr>
        <p:spPr/>
        <p:txBody>
          <a:bodyPr>
            <a:noAutofit/>
          </a:bodyPr>
          <a:lstStyle/>
          <a:p>
            <a:pPr marL="0" indent="0" algn="l">
              <a:buNone/>
            </a:pPr>
            <a:r>
              <a:rPr lang="en-US" sz="2800" b="1" dirty="0"/>
              <a:t>Authorized emergency vehicle. </a:t>
            </a:r>
            <a:r>
              <a:rPr lang="en-US" sz="2800" dirty="0"/>
              <a:t>Every ambulance, police vehicle or bicycle, correction vehicle, fire vehicle, civil defense emergency vehicle, emergency ambulance service vehicle, blood delivery vehicle, county emergency medical services vehicle, environmental emergency response vehicle, sanitation patrol vehicle, hazardous materials emergency vehicle and ordnance disposal vehicle of the armed forces of the United States. </a:t>
            </a:r>
          </a:p>
        </p:txBody>
      </p:sp>
    </p:spTree>
    <p:extLst>
      <p:ext uri="{BB962C8B-B14F-4D97-AF65-F5344CB8AC3E}">
        <p14:creationId xmlns:p14="http://schemas.microsoft.com/office/powerpoint/2010/main" val="10442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28600" y="457200"/>
            <a:ext cx="8458200" cy="685800"/>
          </a:xfrm>
        </p:spPr>
        <p:txBody>
          <a:bodyPr>
            <a:noAutofit/>
          </a:bodyPr>
          <a:lstStyle/>
          <a:p>
            <a:r>
              <a:rPr lang="en-US" altLang="en-US" sz="4000" dirty="0"/>
              <a:t>New York Title I, Article I, Section 114-b</a:t>
            </a:r>
          </a:p>
        </p:txBody>
      </p:sp>
      <p:sp>
        <p:nvSpPr>
          <p:cNvPr id="3" name="Content Placeholder 2"/>
          <p:cNvSpPr>
            <a:spLocks noGrp="1"/>
          </p:cNvSpPr>
          <p:nvPr>
            <p:ph idx="1"/>
          </p:nvPr>
        </p:nvSpPr>
        <p:spPr/>
        <p:txBody>
          <a:bodyPr>
            <a:noAutofit/>
          </a:bodyPr>
          <a:lstStyle/>
          <a:p>
            <a:pPr marL="0" indent="0">
              <a:buNone/>
            </a:pPr>
            <a:r>
              <a:rPr lang="en-US" sz="2800" b="1" dirty="0"/>
              <a:t>Emergency operation.</a:t>
            </a:r>
            <a:r>
              <a:rPr lang="en-US" sz="2800" dirty="0"/>
              <a:t> The operation, or parking, of an authorized emergency vehicle, when such vehicle is engaged in transporting a sick or injured person, transporting prisoners, delivering blood or blood products in a situation involving an imminent health risk, pursuing an actual or suspected violator of the law, or responding to, or working or assisting at the scene of an accident, disaster, police call, alarm of fire, actual or potential release of hazardous materials or other emergency. Emergency operation shall not include returning from such service. </a:t>
            </a:r>
          </a:p>
        </p:txBody>
      </p:sp>
    </p:spTree>
    <p:extLst>
      <p:ext uri="{BB962C8B-B14F-4D97-AF65-F5344CB8AC3E}">
        <p14:creationId xmlns:p14="http://schemas.microsoft.com/office/powerpoint/2010/main" val="3006353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04800" y="457200"/>
            <a:ext cx="8458200" cy="685800"/>
          </a:xfrm>
        </p:spPr>
        <p:txBody>
          <a:bodyPr>
            <a:noAutofit/>
          </a:bodyPr>
          <a:lstStyle/>
          <a:p>
            <a:r>
              <a:rPr lang="en-US" altLang="en-US" sz="4000" dirty="0"/>
              <a:t>New York Title V, Article 19, Section 501</a:t>
            </a:r>
          </a:p>
        </p:txBody>
      </p:sp>
      <p:sp>
        <p:nvSpPr>
          <p:cNvPr id="3" name="Content Placeholder 2"/>
          <p:cNvSpPr>
            <a:spLocks noGrp="1"/>
          </p:cNvSpPr>
          <p:nvPr>
            <p:ph idx="1"/>
          </p:nvPr>
        </p:nvSpPr>
        <p:spPr/>
        <p:txBody>
          <a:bodyPr>
            <a:noAutofit/>
          </a:bodyPr>
          <a:lstStyle/>
          <a:p>
            <a:pPr marL="0" indent="0">
              <a:buNone/>
            </a:pPr>
            <a:r>
              <a:rPr lang="en-US" sz="2100" b="1"/>
              <a:t>Drivers’ Licenses </a:t>
            </a:r>
            <a:r>
              <a:rPr lang="en-US" sz="2100"/>
              <a:t>(d) </a:t>
            </a:r>
            <a:r>
              <a:rPr lang="en-US" sz="2100" b="1"/>
              <a:t>Exceptions.</a:t>
            </a:r>
            <a:r>
              <a:rPr lang="en-US" sz="2100"/>
              <a:t> (i) (B) a police vehicle or </a:t>
            </a:r>
            <a:r>
              <a:rPr lang="en-US" sz="2100" b="1"/>
              <a:t>fire vehicle </a:t>
            </a:r>
            <a:r>
              <a:rPr lang="en-US" sz="2100"/>
              <a:t>during its use in an emergency operation as defined in section one hundred fourteen-b of this chapter, </a:t>
            </a:r>
            <a:r>
              <a:rPr lang="en-US" sz="2100" u="sng"/>
              <a:t>or</a:t>
            </a:r>
            <a:r>
              <a:rPr lang="en-US" sz="2100"/>
              <a:t> in the </a:t>
            </a:r>
            <a:r>
              <a:rPr lang="en-US" sz="2100" u="sng"/>
              <a:t>performance of official duties</a:t>
            </a:r>
            <a:r>
              <a:rPr lang="en-US" sz="2100"/>
              <a:t>, or activities related to the execution of emergency governmental functions (C) a vehicle owned and identified as being owned by the state or a political subdivision thereof or an </a:t>
            </a:r>
            <a:r>
              <a:rPr lang="en-US" sz="2100" b="1"/>
              <a:t>ambulance</a:t>
            </a:r>
            <a:r>
              <a:rPr lang="en-US" sz="2100"/>
              <a:t> </a:t>
            </a:r>
            <a:r>
              <a:rPr lang="en-US" sz="2100" b="1"/>
              <a:t>service</a:t>
            </a:r>
            <a:r>
              <a:rPr lang="en-US" sz="2100"/>
              <a:t> as defined in subdivision two of section three thousand one of the public health law or a voluntary ambulance service as defined in subdivision three of such section and used to provide emergency medical service as defined in section three thousand one of the public health law, or to </a:t>
            </a:r>
            <a:r>
              <a:rPr lang="en-US" sz="2100" u="sng"/>
              <a:t>perform official duties</a:t>
            </a:r>
            <a:r>
              <a:rPr lang="en-US" sz="2100"/>
              <a:t>, or activities related to the execution of emergency governmental functions pursuant to section 383.3 (d)(2) of title 49 of the code of federal regulations, </a:t>
            </a:r>
            <a:r>
              <a:rPr lang="en-US" sz="2100" b="1" i="1" u="sng"/>
              <a:t>may be operated with any class license </a:t>
            </a:r>
            <a:r>
              <a:rPr lang="en-US" sz="2100"/>
              <a:t>other than a class DJ, M or MJ license.</a:t>
            </a:r>
            <a:endParaRPr lang="en-US" sz="2100" dirty="0"/>
          </a:p>
        </p:txBody>
      </p:sp>
    </p:spTree>
    <p:extLst>
      <p:ext uri="{BB962C8B-B14F-4D97-AF65-F5344CB8AC3E}">
        <p14:creationId xmlns:p14="http://schemas.microsoft.com/office/powerpoint/2010/main" val="1724521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174812" y="457200"/>
            <a:ext cx="8991600" cy="685800"/>
          </a:xfrm>
        </p:spPr>
        <p:txBody>
          <a:bodyPr>
            <a:noAutofit/>
          </a:bodyPr>
          <a:lstStyle/>
          <a:p>
            <a:r>
              <a:rPr lang="en-US" altLang="en-US" sz="4000" dirty="0"/>
              <a:t>New York Title VII, Article 23, Section 1104 </a:t>
            </a:r>
          </a:p>
        </p:txBody>
      </p:sp>
      <p:sp>
        <p:nvSpPr>
          <p:cNvPr id="17411" name="Rectangle 3"/>
          <p:cNvSpPr>
            <a:spLocks noGrp="1" noChangeArrowheads="1"/>
          </p:cNvSpPr>
          <p:nvPr>
            <p:ph idx="1"/>
          </p:nvPr>
        </p:nvSpPr>
        <p:spPr>
          <a:xfrm>
            <a:off x="457200" y="1752600"/>
            <a:ext cx="8534400" cy="4221163"/>
          </a:xfrm>
        </p:spPr>
        <p:txBody>
          <a:bodyPr>
            <a:noAutofit/>
          </a:bodyPr>
          <a:lstStyle/>
          <a:p>
            <a:pPr eaLnBrk="1" hangingPunct="1">
              <a:buAutoNum type="alphaLcParenBoth"/>
            </a:pPr>
            <a:r>
              <a:rPr lang="en-US" sz="2300" dirty="0"/>
              <a:t>The driver of an authorized emergency vehicle, when involved in an emergency operation, may exercise the privileges set forth in this section, but subject to the conditions herein stated. </a:t>
            </a:r>
          </a:p>
          <a:p>
            <a:pPr eaLnBrk="1" hangingPunct="1">
              <a:buAutoNum type="alphaLcParenBoth"/>
            </a:pPr>
            <a:r>
              <a:rPr lang="en-US" sz="2300" dirty="0"/>
              <a:t>The driver of an authorized emergency vehicle may: </a:t>
            </a:r>
          </a:p>
          <a:p>
            <a:pPr marL="0" indent="0" eaLnBrk="1" hangingPunct="1">
              <a:buNone/>
            </a:pPr>
            <a:r>
              <a:rPr lang="en-US" sz="2300" dirty="0"/>
              <a:t>1. Stop, stand or park irrespective of the provisions of this title </a:t>
            </a:r>
          </a:p>
          <a:p>
            <a:pPr marL="0" indent="0" eaLnBrk="1" hangingPunct="1">
              <a:buNone/>
            </a:pPr>
            <a:r>
              <a:rPr lang="en-US" sz="2300" dirty="0"/>
              <a:t>2. Proceed past a steady red signal, a flashing red signal or a stop </a:t>
            </a:r>
            <a:br>
              <a:rPr lang="en-US" sz="2300" dirty="0"/>
            </a:br>
            <a:r>
              <a:rPr lang="en-US" sz="2300" dirty="0"/>
              <a:t>     sign, but only after slowing down as may be necessary for safe </a:t>
            </a:r>
            <a:br>
              <a:rPr lang="en-US" sz="2300" dirty="0"/>
            </a:br>
            <a:r>
              <a:rPr lang="en-US" sz="2300" dirty="0"/>
              <a:t>     operation	</a:t>
            </a:r>
          </a:p>
          <a:p>
            <a:pPr marL="0" indent="0" eaLnBrk="1" hangingPunct="1">
              <a:buNone/>
            </a:pPr>
            <a:r>
              <a:rPr lang="en-US" sz="2300" dirty="0"/>
              <a:t>3. Exceed the maximum speed limits so long as he does not 	     </a:t>
            </a:r>
            <a:br>
              <a:rPr lang="en-US" sz="2300" dirty="0"/>
            </a:br>
            <a:r>
              <a:rPr lang="en-US" sz="2300" dirty="0"/>
              <a:t>     endanger life or property</a:t>
            </a:r>
          </a:p>
          <a:p>
            <a:pPr marL="0" indent="0" eaLnBrk="1" hangingPunct="1">
              <a:buNone/>
            </a:pPr>
            <a:r>
              <a:rPr lang="en-US" sz="2300" dirty="0"/>
              <a:t>4. Disregard regulations governing directions of movement or </a:t>
            </a:r>
            <a:br>
              <a:rPr lang="en-US" sz="2300" dirty="0"/>
            </a:br>
            <a:r>
              <a:rPr lang="en-US" sz="2300" dirty="0"/>
              <a:t>     turning in specified directions</a:t>
            </a:r>
            <a:endParaRPr lang="en-US" altLang="en-US" sz="2300" dirty="0"/>
          </a:p>
        </p:txBody>
      </p:sp>
    </p:spTree>
    <p:extLst>
      <p:ext uri="{BB962C8B-B14F-4D97-AF65-F5344CB8AC3E}">
        <p14:creationId xmlns:p14="http://schemas.microsoft.com/office/powerpoint/2010/main" val="1668061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685800"/>
          </a:xfrm>
        </p:spPr>
        <p:txBody>
          <a:bodyPr>
            <a:noAutofit/>
          </a:bodyPr>
          <a:lstStyle/>
          <a:p>
            <a:r>
              <a:rPr lang="en-US" altLang="en-US" sz="4000" dirty="0"/>
              <a:t>New York Title VII, Article 23, Section 1104 </a:t>
            </a:r>
            <a:endParaRPr lang="en-US" sz="4000" dirty="0"/>
          </a:p>
        </p:txBody>
      </p:sp>
      <p:sp>
        <p:nvSpPr>
          <p:cNvPr id="18435" name="Rectangle 3"/>
          <p:cNvSpPr>
            <a:spLocks noGrp="1" noChangeArrowheads="1"/>
          </p:cNvSpPr>
          <p:nvPr>
            <p:ph idx="1"/>
          </p:nvPr>
        </p:nvSpPr>
        <p:spPr/>
        <p:txBody>
          <a:bodyPr/>
          <a:lstStyle/>
          <a:p>
            <a:pPr marL="0" indent="0" eaLnBrk="1" hangingPunct="1">
              <a:buNone/>
            </a:pPr>
            <a:endParaRPr lang="en-US" sz="2000" dirty="0"/>
          </a:p>
          <a:p>
            <a:pPr marL="0" indent="0" eaLnBrk="1" hangingPunct="1">
              <a:buNone/>
            </a:pPr>
            <a:r>
              <a:rPr lang="en-US" sz="2800" dirty="0"/>
              <a:t>(e) The foregoing provisions shall not relieve the driver of an authorized emergency vehicle from the duty to drive with </a:t>
            </a:r>
            <a:r>
              <a:rPr lang="en-US" sz="2800" b="1" i="1" u="sng" dirty="0"/>
              <a:t>due regard </a:t>
            </a:r>
            <a:r>
              <a:rPr lang="en-US" sz="2800" dirty="0"/>
              <a:t>for the safety of all persons, nor shall such provisions protect the driver from the consequences of his reckless disregard for the safety of others. </a:t>
            </a:r>
            <a:endParaRPr lang="en-US" altLang="en-US" sz="2800" dirty="0"/>
          </a:p>
        </p:txBody>
      </p:sp>
    </p:spTree>
    <p:extLst>
      <p:ext uri="{BB962C8B-B14F-4D97-AF65-F5344CB8AC3E}">
        <p14:creationId xmlns:p14="http://schemas.microsoft.com/office/powerpoint/2010/main" val="3695424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normAutofit fontScale="90000"/>
          </a:bodyPr>
          <a:lstStyle/>
          <a:p>
            <a:r>
              <a:rPr lang="en-US" altLang="en-US"/>
              <a:t>The Mission of NFPA</a:t>
            </a:r>
          </a:p>
        </p:txBody>
      </p:sp>
      <p:sp>
        <p:nvSpPr>
          <p:cNvPr id="69635" name="Rectangle 3"/>
          <p:cNvSpPr>
            <a:spLocks noGrp="1" noChangeArrowheads="1"/>
          </p:cNvSpPr>
          <p:nvPr>
            <p:ph type="body" idx="1"/>
          </p:nvPr>
        </p:nvSpPr>
        <p:spPr/>
        <p:txBody>
          <a:bodyPr/>
          <a:lstStyle/>
          <a:p>
            <a:r>
              <a:rPr lang="en-US" altLang="en-US"/>
              <a:t>NFPA “standards” for safe driving are NOT the law in most states. </a:t>
            </a:r>
          </a:p>
          <a:p>
            <a:r>
              <a:rPr lang="en-US" altLang="en-US"/>
              <a:t>Relevant NFPA “standards” are actually guidelines which go beyond legal requirements of most state law. </a:t>
            </a:r>
          </a:p>
        </p:txBody>
      </p:sp>
    </p:spTree>
    <p:extLst>
      <p:ext uri="{BB962C8B-B14F-4D97-AF65-F5344CB8AC3E}">
        <p14:creationId xmlns:p14="http://schemas.microsoft.com/office/powerpoint/2010/main" val="1288461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normAutofit fontScale="90000"/>
          </a:bodyPr>
          <a:lstStyle/>
          <a:p>
            <a:r>
              <a:rPr lang="en-US" altLang="en-US"/>
              <a:t>Limitations of NFPA Standards</a:t>
            </a:r>
            <a:endParaRPr lang="en-US" altLang="en-US" dirty="0"/>
          </a:p>
        </p:txBody>
      </p:sp>
      <p:sp>
        <p:nvSpPr>
          <p:cNvPr id="70659" name="Rectangle 3"/>
          <p:cNvSpPr>
            <a:spLocks noGrp="1" noChangeArrowheads="1"/>
          </p:cNvSpPr>
          <p:nvPr>
            <p:ph type="body" idx="1"/>
          </p:nvPr>
        </p:nvSpPr>
        <p:spPr/>
        <p:txBody>
          <a:bodyPr/>
          <a:lstStyle/>
          <a:p>
            <a:pPr marL="0" indent="0">
              <a:buNone/>
            </a:pPr>
            <a:r>
              <a:rPr lang="en-US" altLang="en-US" dirty="0"/>
              <a:t>NFPA codes, standards, recommended practices, and guides are developed through a consensus standards development process approved by the American National Standards Institutes. </a:t>
            </a:r>
          </a:p>
          <a:p>
            <a:endParaRPr lang="en-US" altLang="en-US" dirty="0"/>
          </a:p>
        </p:txBody>
      </p:sp>
    </p:spTree>
    <p:extLst>
      <p:ext uri="{BB962C8B-B14F-4D97-AF65-F5344CB8AC3E}">
        <p14:creationId xmlns:p14="http://schemas.microsoft.com/office/powerpoint/2010/main" val="253852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457200"/>
            <a:ext cx="8229600" cy="685800"/>
          </a:xfrm>
        </p:spPr>
        <p:txBody>
          <a:bodyPr>
            <a:noAutofit/>
          </a:bodyPr>
          <a:lstStyle/>
          <a:p>
            <a:pPr eaLnBrk="1" hangingPunct="1"/>
            <a:r>
              <a:rPr lang="en-US" altLang="en-US" sz="4000" dirty="0"/>
              <a:t>Module V - Legal Aspects</a:t>
            </a:r>
          </a:p>
        </p:txBody>
      </p:sp>
      <p:sp>
        <p:nvSpPr>
          <p:cNvPr id="57347" name="Rectangle 3"/>
          <p:cNvSpPr>
            <a:spLocks noGrp="1" noChangeArrowheads="1"/>
          </p:cNvSpPr>
          <p:nvPr>
            <p:ph type="body" idx="1"/>
          </p:nvPr>
        </p:nvSpPr>
        <p:spPr>
          <a:xfrm>
            <a:off x="457200" y="1600200"/>
            <a:ext cx="8229600" cy="5029200"/>
          </a:xfrm>
        </p:spPr>
        <p:txBody>
          <a:bodyPr>
            <a:normAutofit lnSpcReduction="10000"/>
          </a:bodyPr>
          <a:lstStyle/>
          <a:p>
            <a:pPr marL="609600" indent="-609600" eaLnBrk="1" hangingPunct="1">
              <a:buFontTx/>
              <a:buNone/>
            </a:pPr>
            <a:r>
              <a:rPr lang="en-US" altLang="en-US" b="1" dirty="0"/>
              <a:t>Objectives</a:t>
            </a:r>
          </a:p>
          <a:p>
            <a:pPr marL="609600" indent="-609600" eaLnBrk="1" hangingPunct="1">
              <a:buFontTx/>
              <a:buNone/>
            </a:pPr>
            <a:endParaRPr lang="en-US" altLang="en-US" sz="1100" b="1" dirty="0"/>
          </a:p>
          <a:p>
            <a:r>
              <a:rPr lang="en-US" altLang="en-US" dirty="0"/>
              <a:t>Explain the legal climate which exists and its impact upon emergency vehicle drivers and the associated emergency service organizations.</a:t>
            </a:r>
          </a:p>
          <a:p>
            <a:endParaRPr lang="en-US" altLang="en-US" sz="1100" dirty="0"/>
          </a:p>
          <a:p>
            <a:r>
              <a:rPr lang="en-US" altLang="en-US" dirty="0"/>
              <a:t>Identify the primary legal principles which affect emergency vehicle drivers and recognize the implications for emergency vehicle operation.</a:t>
            </a:r>
          </a:p>
        </p:txBody>
      </p:sp>
    </p:spTree>
    <p:extLst>
      <p:ext uri="{BB962C8B-B14F-4D97-AF65-F5344CB8AC3E}">
        <p14:creationId xmlns:p14="http://schemas.microsoft.com/office/powerpoint/2010/main" val="1425002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normAutofit fontScale="90000"/>
          </a:bodyPr>
          <a:lstStyle/>
          <a:p>
            <a:r>
              <a:rPr lang="en-US" altLang="en-US"/>
              <a:t>Limitations of NFPA Standards</a:t>
            </a:r>
          </a:p>
        </p:txBody>
      </p:sp>
      <p:sp>
        <p:nvSpPr>
          <p:cNvPr id="71683" name="Rectangle 3"/>
          <p:cNvSpPr>
            <a:spLocks noGrp="1" noChangeArrowheads="1"/>
          </p:cNvSpPr>
          <p:nvPr>
            <p:ph type="body" idx="1"/>
          </p:nvPr>
        </p:nvSpPr>
        <p:spPr/>
        <p:txBody>
          <a:bodyPr>
            <a:normAutofit lnSpcReduction="10000"/>
          </a:bodyPr>
          <a:lstStyle/>
          <a:p>
            <a:pPr marL="0" indent="0">
              <a:buNone/>
            </a:pPr>
            <a:r>
              <a:rPr lang="en-US" altLang="en-US" dirty="0"/>
              <a:t>In issuing and making this document available, the NFPA is not undertaking to render professional or other services for or on behalf of any person or entity. Anyone using this document should rely on his or her own independent judgment or, as appropriate, seek the advice of a competent professional in determining the exercise of reasonable care in any given circumstances. </a:t>
            </a:r>
          </a:p>
        </p:txBody>
      </p:sp>
    </p:spTree>
    <p:extLst>
      <p:ext uri="{BB962C8B-B14F-4D97-AF65-F5344CB8AC3E}">
        <p14:creationId xmlns:p14="http://schemas.microsoft.com/office/powerpoint/2010/main" val="3506758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normAutofit fontScale="90000"/>
          </a:bodyPr>
          <a:lstStyle/>
          <a:p>
            <a:r>
              <a:rPr lang="en-US" altLang="en-US"/>
              <a:t>Relevant NFPA Standards</a:t>
            </a:r>
          </a:p>
        </p:txBody>
      </p:sp>
      <p:sp>
        <p:nvSpPr>
          <p:cNvPr id="72707" name="Rectangle 3"/>
          <p:cNvSpPr>
            <a:spLocks noGrp="1" noChangeArrowheads="1"/>
          </p:cNvSpPr>
          <p:nvPr>
            <p:ph type="body" idx="1"/>
          </p:nvPr>
        </p:nvSpPr>
        <p:spPr/>
        <p:txBody>
          <a:bodyPr/>
          <a:lstStyle/>
          <a:p>
            <a:r>
              <a:rPr lang="en-US" altLang="en-US"/>
              <a:t>NFPA 1451-Fire Service Vehicle Operations Training Program</a:t>
            </a:r>
          </a:p>
          <a:p>
            <a:r>
              <a:rPr lang="en-US" altLang="en-US"/>
              <a:t>NFPA 1500-Fire Department Occupational Safety and Health Program</a:t>
            </a:r>
          </a:p>
        </p:txBody>
      </p:sp>
    </p:spTree>
    <p:extLst>
      <p:ext uri="{BB962C8B-B14F-4D97-AF65-F5344CB8AC3E}">
        <p14:creationId xmlns:p14="http://schemas.microsoft.com/office/powerpoint/2010/main" val="7031450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fontScale="90000"/>
          </a:bodyPr>
          <a:lstStyle/>
          <a:p>
            <a:r>
              <a:rPr lang="en-US" altLang="en-US"/>
              <a:t>NFPA 1451 Chapter 7.1.3</a:t>
            </a:r>
          </a:p>
        </p:txBody>
      </p:sp>
      <p:sp>
        <p:nvSpPr>
          <p:cNvPr id="73731" name="Rectangle 3"/>
          <p:cNvSpPr>
            <a:spLocks noGrp="1" noChangeArrowheads="1"/>
          </p:cNvSpPr>
          <p:nvPr>
            <p:ph type="body" idx="1"/>
          </p:nvPr>
        </p:nvSpPr>
        <p:spPr/>
        <p:txBody>
          <a:bodyPr/>
          <a:lstStyle/>
          <a:p>
            <a:r>
              <a:rPr lang="en-US" altLang="en-US" dirty="0"/>
              <a:t>Any “Stop” Signal (i.e., sign, light or traffic officer)</a:t>
            </a:r>
          </a:p>
          <a:p>
            <a:r>
              <a:rPr lang="en-US" altLang="en-US" dirty="0"/>
              <a:t>Blind Intersections</a:t>
            </a:r>
          </a:p>
          <a:p>
            <a:r>
              <a:rPr lang="en-US" altLang="en-US" dirty="0"/>
              <a:t>Intersections Where All Lanes of Traffic Cannot Be Seen by Operator</a:t>
            </a:r>
          </a:p>
          <a:p>
            <a:r>
              <a:rPr lang="en-US" altLang="en-US" dirty="0"/>
              <a:t>A Stopped School Bus</a:t>
            </a:r>
          </a:p>
        </p:txBody>
      </p:sp>
    </p:spTree>
    <p:extLst>
      <p:ext uri="{BB962C8B-B14F-4D97-AF65-F5344CB8AC3E}">
        <p14:creationId xmlns:p14="http://schemas.microsoft.com/office/powerpoint/2010/main" val="4011839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fontScale="90000"/>
          </a:bodyPr>
          <a:lstStyle/>
          <a:p>
            <a:r>
              <a:rPr lang="en-US" altLang="en-US"/>
              <a:t>NFPA 1500 Chapter 6.2.8</a:t>
            </a:r>
          </a:p>
        </p:txBody>
      </p:sp>
      <p:sp>
        <p:nvSpPr>
          <p:cNvPr id="74755" name="Rectangle 3"/>
          <p:cNvSpPr>
            <a:spLocks noGrp="1" noChangeArrowheads="1"/>
          </p:cNvSpPr>
          <p:nvPr>
            <p:ph type="body" idx="1"/>
          </p:nvPr>
        </p:nvSpPr>
        <p:spPr/>
        <p:txBody>
          <a:bodyPr>
            <a:normAutofit fontScale="92500" lnSpcReduction="10000"/>
          </a:bodyPr>
          <a:lstStyle/>
          <a:p>
            <a:r>
              <a:rPr lang="en-US" altLang="en-US"/>
              <a:t>When Directed by a Law Enforcement Officer</a:t>
            </a:r>
          </a:p>
          <a:p>
            <a:r>
              <a:rPr lang="en-US" altLang="en-US"/>
              <a:t>Red Traffic Lights</a:t>
            </a:r>
          </a:p>
          <a:p>
            <a:r>
              <a:rPr lang="en-US" altLang="en-US"/>
              <a:t>Stop Signs</a:t>
            </a:r>
          </a:p>
          <a:p>
            <a:r>
              <a:rPr lang="en-US" altLang="en-US"/>
              <a:t>Negative Right-of-Way Intersection</a:t>
            </a:r>
          </a:p>
          <a:p>
            <a:r>
              <a:rPr lang="en-US" altLang="en-US"/>
              <a:t>Blind Intersections</a:t>
            </a:r>
          </a:p>
          <a:p>
            <a:r>
              <a:rPr lang="en-US" altLang="en-US"/>
              <a:t>Cannot Account For All Lanes of Traffic </a:t>
            </a:r>
          </a:p>
          <a:p>
            <a:r>
              <a:rPr lang="en-US" altLang="en-US"/>
              <a:t>Other Intersection Hazards</a:t>
            </a:r>
          </a:p>
          <a:p>
            <a:r>
              <a:rPr lang="en-US" altLang="en-US"/>
              <a:t>Stopped School Bus With Lights Flashing</a:t>
            </a:r>
          </a:p>
          <a:p>
            <a:endParaRPr lang="en-US" altLang="en-US"/>
          </a:p>
        </p:txBody>
      </p:sp>
    </p:spTree>
    <p:extLst>
      <p:ext uri="{BB962C8B-B14F-4D97-AF65-F5344CB8AC3E}">
        <p14:creationId xmlns:p14="http://schemas.microsoft.com/office/powerpoint/2010/main" val="23369905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normAutofit fontScale="90000"/>
          </a:bodyPr>
          <a:lstStyle/>
          <a:p>
            <a:r>
              <a:rPr lang="en-US" altLang="en-US"/>
              <a:t>Adopting Sections of NFPA Standards</a:t>
            </a:r>
          </a:p>
        </p:txBody>
      </p:sp>
      <p:sp>
        <p:nvSpPr>
          <p:cNvPr id="75779" name="Rectangle 3"/>
          <p:cNvSpPr>
            <a:spLocks noGrp="1" noChangeArrowheads="1"/>
          </p:cNvSpPr>
          <p:nvPr>
            <p:ph type="body" idx="1"/>
          </p:nvPr>
        </p:nvSpPr>
        <p:spPr/>
        <p:txBody>
          <a:bodyPr>
            <a:normAutofit fontScale="92500" lnSpcReduction="10000"/>
          </a:bodyPr>
          <a:lstStyle/>
          <a:p>
            <a:pPr marL="0" indent="0">
              <a:buNone/>
            </a:pPr>
            <a:r>
              <a:rPr lang="en-US" altLang="en-US" dirty="0"/>
              <a:t>Consult with your legal advisor to ensure that your SOGs do not reduce or eliminate any immunity or other available defense.</a:t>
            </a:r>
          </a:p>
          <a:p>
            <a:pPr marL="0" indent="0">
              <a:buNone/>
            </a:pPr>
            <a:r>
              <a:rPr lang="en-US" altLang="en-US" dirty="0"/>
              <a:t>Qualify the standard by stating that drivers will comply with these standards unless due regard dictates or state law permits otherwise.</a:t>
            </a:r>
          </a:p>
          <a:p>
            <a:pPr marL="0" indent="0">
              <a:buNone/>
            </a:pPr>
            <a:r>
              <a:rPr lang="en-US" altLang="en-US" dirty="0"/>
              <a:t>In any event, establish a peer review process to review every incident and to identify any situation which deviates from any SOG.</a:t>
            </a:r>
          </a:p>
          <a:p>
            <a:endParaRPr lang="en-US" altLang="en-US" dirty="0"/>
          </a:p>
        </p:txBody>
      </p:sp>
    </p:spTree>
    <p:extLst>
      <p:ext uri="{BB962C8B-B14F-4D97-AF65-F5344CB8AC3E}">
        <p14:creationId xmlns:p14="http://schemas.microsoft.com/office/powerpoint/2010/main" val="3650999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685800" y="457200"/>
            <a:ext cx="77724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400" b="1" i="1" dirty="0">
                <a:latin typeface="+mj-lt"/>
              </a:rPr>
              <a:t>Ohio Paramedic Jailed In Deaths From Ambulance Crash</a:t>
            </a:r>
          </a:p>
        </p:txBody>
      </p:sp>
      <p:sp>
        <p:nvSpPr>
          <p:cNvPr id="76803" name="Rectangle 3"/>
          <p:cNvSpPr>
            <a:spLocks noChangeArrowheads="1"/>
          </p:cNvSpPr>
          <p:nvPr/>
        </p:nvSpPr>
        <p:spPr bwMode="auto">
          <a:xfrm>
            <a:off x="457200" y="1828800"/>
            <a:ext cx="83058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7150" eaLnBrk="0" hangingPunct="0">
              <a:spcBef>
                <a:spcPct val="20000"/>
              </a:spcBef>
              <a:buChar char="•"/>
              <a:defRPr sz="3200">
                <a:solidFill>
                  <a:schemeClr val="tx1"/>
                </a:solidFill>
                <a:latin typeface="Arial" charset="0"/>
              </a:defRPr>
            </a:lvl1pPr>
            <a:lvl2pPr marL="80010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buFontTx/>
              <a:buNone/>
            </a:pPr>
            <a:r>
              <a:rPr lang="en-US" altLang="en-US" sz="2600" dirty="0">
                <a:solidFill>
                  <a:schemeClr val="bg1"/>
                </a:solidFill>
                <a:latin typeface="+mj-lt"/>
              </a:rPr>
              <a:t>On Oct. 16, an Ohio court convicted Michael </a:t>
            </a:r>
            <a:r>
              <a:rPr lang="en-US" altLang="en-US" sz="2600" dirty="0" err="1">
                <a:solidFill>
                  <a:schemeClr val="bg1"/>
                </a:solidFill>
                <a:latin typeface="+mj-lt"/>
              </a:rPr>
              <a:t>Montecalvo</a:t>
            </a:r>
            <a:r>
              <a:rPr lang="en-US" altLang="en-US" sz="2600" dirty="0">
                <a:solidFill>
                  <a:schemeClr val="bg1"/>
                </a:solidFill>
                <a:latin typeface="+mj-lt"/>
              </a:rPr>
              <a:t>, EMT-P, of involuntary manslaughter and sentenced him to two to ten years in prison in the deaths of a pregnant woman and her unborn fetus.  An ambulance driven by </a:t>
            </a:r>
            <a:r>
              <a:rPr lang="en-US" altLang="en-US" sz="2600" dirty="0" err="1">
                <a:solidFill>
                  <a:schemeClr val="bg1"/>
                </a:solidFill>
                <a:latin typeface="+mj-lt"/>
              </a:rPr>
              <a:t>Montecalvo</a:t>
            </a:r>
            <a:r>
              <a:rPr lang="en-US" altLang="en-US" sz="2600" dirty="0">
                <a:solidFill>
                  <a:schemeClr val="bg1"/>
                </a:solidFill>
                <a:latin typeface="+mj-lt"/>
              </a:rPr>
              <a:t> killed Angela Robinson and seriously injured a 6-year-old passenger in a collision at an </a:t>
            </a:r>
            <a:r>
              <a:rPr lang="en-US" altLang="en-US" sz="2600" dirty="0" err="1">
                <a:solidFill>
                  <a:schemeClr val="bg1"/>
                </a:solidFill>
                <a:latin typeface="+mj-lt"/>
              </a:rPr>
              <a:t>Elmyra</a:t>
            </a:r>
            <a:r>
              <a:rPr lang="en-US" altLang="en-US" sz="2600" dirty="0">
                <a:solidFill>
                  <a:schemeClr val="bg1"/>
                </a:solidFill>
                <a:latin typeface="+mj-lt"/>
              </a:rPr>
              <a:t>, Ohio, intersection on April 26.</a:t>
            </a:r>
          </a:p>
          <a:p>
            <a:pPr eaLnBrk="1" hangingPunct="1">
              <a:buFontTx/>
              <a:buNone/>
            </a:pPr>
            <a:r>
              <a:rPr lang="en-US" altLang="en-US" sz="2600" dirty="0">
                <a:solidFill>
                  <a:schemeClr val="bg1"/>
                </a:solidFill>
                <a:latin typeface="+mj-lt"/>
              </a:rPr>
              <a:t>According to a spokesman, </a:t>
            </a:r>
            <a:r>
              <a:rPr lang="en-US" altLang="en-US" sz="2600" dirty="0">
                <a:solidFill>
                  <a:schemeClr val="accent2"/>
                </a:solidFill>
                <a:latin typeface="+mj-lt"/>
              </a:rPr>
              <a:t>“failure to exercise due regard for the safety of others while operating an emergency vehicle”</a:t>
            </a:r>
            <a:r>
              <a:rPr lang="en-US" altLang="en-US" sz="2600" dirty="0">
                <a:latin typeface="+mj-lt"/>
              </a:rPr>
              <a:t> </a:t>
            </a:r>
            <a:r>
              <a:rPr lang="en-US" altLang="en-US" sz="2600" dirty="0">
                <a:solidFill>
                  <a:schemeClr val="bg1"/>
                </a:solidFill>
                <a:latin typeface="+mj-lt"/>
              </a:rPr>
              <a:t>was an overwhelming factor in the case</a:t>
            </a:r>
            <a:r>
              <a:rPr lang="en-US" altLang="en-US" sz="2600" dirty="0">
                <a:solidFill>
                  <a:schemeClr val="bg1"/>
                </a:solidFill>
              </a:rPr>
              <a:t>.</a:t>
            </a:r>
          </a:p>
          <a:p>
            <a:pPr eaLnBrk="1" hangingPunct="1">
              <a:buFontTx/>
              <a:buNone/>
            </a:pPr>
            <a:endParaRPr lang="en-US" altLang="en-US" dirty="0"/>
          </a:p>
        </p:txBody>
      </p:sp>
    </p:spTree>
    <p:extLst>
      <p:ext uri="{BB962C8B-B14F-4D97-AF65-F5344CB8AC3E}">
        <p14:creationId xmlns:p14="http://schemas.microsoft.com/office/powerpoint/2010/main" val="253083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57200" y="457200"/>
            <a:ext cx="8229600" cy="685800"/>
          </a:xfrm>
        </p:spPr>
        <p:txBody>
          <a:bodyPr>
            <a:noAutofit/>
          </a:bodyPr>
          <a:lstStyle/>
          <a:p>
            <a:pPr eaLnBrk="1" hangingPunct="1"/>
            <a:r>
              <a:rPr lang="en-US" altLang="en-US" sz="4000" dirty="0"/>
              <a:t>Module V - Legal Aspects</a:t>
            </a:r>
          </a:p>
        </p:txBody>
      </p:sp>
      <p:sp>
        <p:nvSpPr>
          <p:cNvPr id="58371" name="Rectangle 3"/>
          <p:cNvSpPr>
            <a:spLocks noGrp="1" noChangeArrowheads="1"/>
          </p:cNvSpPr>
          <p:nvPr>
            <p:ph type="body" idx="1"/>
          </p:nvPr>
        </p:nvSpPr>
        <p:spPr>
          <a:xfrm>
            <a:off x="457200" y="1676400"/>
            <a:ext cx="8229600" cy="4525963"/>
          </a:xfrm>
        </p:spPr>
        <p:txBody>
          <a:bodyPr>
            <a:normAutofit/>
          </a:bodyPr>
          <a:lstStyle/>
          <a:p>
            <a:pPr marL="0" indent="0">
              <a:buNone/>
            </a:pPr>
            <a:r>
              <a:rPr lang="en-US" altLang="en-US" b="1" dirty="0"/>
              <a:t>Objectives (Cont’d)</a:t>
            </a:r>
            <a:endParaRPr lang="en-US" altLang="en-US" sz="1000" b="1" dirty="0"/>
          </a:p>
          <a:p>
            <a:endParaRPr lang="en-US" altLang="en-US" sz="1000" b="1" dirty="0"/>
          </a:p>
          <a:p>
            <a:r>
              <a:rPr lang="en-US" altLang="en-US" dirty="0"/>
              <a:t>Identify specific state driving laws. </a:t>
            </a:r>
          </a:p>
          <a:p>
            <a:pPr marL="609600" indent="-609600" eaLnBrk="1" hangingPunct="1">
              <a:buFont typeface="Monotype Sorts" pitchFamily="2" charset="2"/>
              <a:buAutoNum type="arabicPeriod" startAt="3"/>
            </a:pPr>
            <a:endParaRPr lang="en-US" altLang="en-US" sz="1000" dirty="0"/>
          </a:p>
          <a:p>
            <a:r>
              <a:rPr lang="en-US" altLang="en-US" dirty="0"/>
              <a:t>Discuss the impact of individual state or local laws, standards, and requirements on emergency vehicle driver training and operations.</a:t>
            </a:r>
          </a:p>
        </p:txBody>
      </p:sp>
    </p:spTree>
    <p:extLst>
      <p:ext uri="{BB962C8B-B14F-4D97-AF65-F5344CB8AC3E}">
        <p14:creationId xmlns:p14="http://schemas.microsoft.com/office/powerpoint/2010/main" val="365982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Autofit/>
          </a:bodyPr>
          <a:lstStyle/>
          <a:p>
            <a:pPr eaLnBrk="1" hangingPunct="1"/>
            <a:r>
              <a:rPr lang="en-US" altLang="en-US" sz="4000" dirty="0"/>
              <a:t>Privileges </a:t>
            </a:r>
            <a:r>
              <a:rPr lang="en-US" altLang="en-US" sz="4000" i="1" u="sng" dirty="0"/>
              <a:t>VS</a:t>
            </a:r>
            <a:r>
              <a:rPr lang="en-US" altLang="en-US" sz="4000" dirty="0"/>
              <a:t> Limitation &amp; Qualification</a:t>
            </a:r>
          </a:p>
        </p:txBody>
      </p:sp>
      <p:pic>
        <p:nvPicPr>
          <p:cNvPr id="59395" name="Picture 3" descr="SCALESC"/>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590800" y="1905000"/>
            <a:ext cx="3983037" cy="45259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85230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pPr eaLnBrk="1" hangingPunct="1"/>
            <a:r>
              <a:rPr lang="en-US" altLang="en-US" dirty="0"/>
              <a:t>Example of Privileges</a:t>
            </a:r>
          </a:p>
        </p:txBody>
      </p:sp>
      <p:sp>
        <p:nvSpPr>
          <p:cNvPr id="60419" name="Rectangle 3"/>
          <p:cNvSpPr>
            <a:spLocks noGrp="1" noChangeArrowheads="1"/>
          </p:cNvSpPr>
          <p:nvPr>
            <p:ph type="body" idx="1"/>
          </p:nvPr>
        </p:nvSpPr>
        <p:spPr/>
        <p:txBody>
          <a:bodyPr/>
          <a:lstStyle/>
          <a:p>
            <a:pPr eaLnBrk="1" hangingPunct="1"/>
            <a:r>
              <a:rPr lang="en-US" altLang="en-US" dirty="0"/>
              <a:t>Proceed through a red traffic signal or stop sign - but only with due regard for the welfare of others.</a:t>
            </a:r>
          </a:p>
          <a:p>
            <a:pPr eaLnBrk="1" hangingPunct="1"/>
            <a:r>
              <a:rPr lang="en-US" altLang="en-US" dirty="0"/>
              <a:t>Exceed the posted speed limit-but only with due regard for the welfare of others.</a:t>
            </a:r>
          </a:p>
          <a:p>
            <a:pPr eaLnBrk="1" hangingPunct="1"/>
            <a:r>
              <a:rPr lang="en-US" altLang="en-US" dirty="0"/>
              <a:t>Travel against the normal flow of traffic but only with due regard for the welfare of others.</a:t>
            </a:r>
          </a:p>
        </p:txBody>
      </p:sp>
      <p:sp>
        <p:nvSpPr>
          <p:cNvPr id="4" name="TextBox 3"/>
          <p:cNvSpPr txBox="1"/>
          <p:nvPr/>
        </p:nvSpPr>
        <p:spPr>
          <a:xfrm>
            <a:off x="533400" y="6202687"/>
            <a:ext cx="2057400" cy="369332"/>
          </a:xfrm>
          <a:prstGeom prst="rect">
            <a:avLst/>
          </a:prstGeom>
          <a:noFill/>
        </p:spPr>
        <p:txBody>
          <a:bodyPr wrap="square" rtlCol="0">
            <a:spAutoFit/>
          </a:bodyPr>
          <a:lstStyle/>
          <a:p>
            <a:r>
              <a:rPr lang="en-US" dirty="0">
                <a:solidFill>
                  <a:schemeClr val="bg1"/>
                </a:solidFill>
              </a:rPr>
              <a:t>PM Fill-In</a:t>
            </a:r>
          </a:p>
        </p:txBody>
      </p:sp>
    </p:spTree>
    <p:extLst>
      <p:ext uri="{BB962C8B-B14F-4D97-AF65-F5344CB8AC3E}">
        <p14:creationId xmlns:p14="http://schemas.microsoft.com/office/powerpoint/2010/main" val="4015879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en-US" altLang="en-US" dirty="0"/>
              <a:t>Five Categories of Requirements</a:t>
            </a:r>
          </a:p>
        </p:txBody>
      </p:sp>
      <p:sp>
        <p:nvSpPr>
          <p:cNvPr id="61443" name="Rectangle 3"/>
          <p:cNvSpPr>
            <a:spLocks noGrp="1" noChangeArrowheads="1"/>
          </p:cNvSpPr>
          <p:nvPr>
            <p:ph type="body" idx="1"/>
          </p:nvPr>
        </p:nvSpPr>
        <p:spPr/>
        <p:txBody>
          <a:bodyPr/>
          <a:lstStyle/>
          <a:p>
            <a:r>
              <a:rPr lang="en-US" altLang="en-US"/>
              <a:t>State Motor Vehicle and Traffic Laws</a:t>
            </a:r>
          </a:p>
          <a:p>
            <a:r>
              <a:rPr lang="en-US" altLang="en-US"/>
              <a:t>Nationally Recognized Standards</a:t>
            </a:r>
          </a:p>
          <a:p>
            <a:r>
              <a:rPr lang="en-US" altLang="en-US"/>
              <a:t>State and Federal Occupational and Safety Regulations</a:t>
            </a:r>
          </a:p>
          <a:p>
            <a:r>
              <a:rPr lang="en-US" altLang="en-US"/>
              <a:t>Local Ordinances</a:t>
            </a:r>
          </a:p>
          <a:p>
            <a:r>
              <a:rPr lang="en-US" altLang="en-US"/>
              <a:t>Organizational Policies, Procedures, and Guidelines</a:t>
            </a:r>
          </a:p>
        </p:txBody>
      </p:sp>
      <p:sp>
        <p:nvSpPr>
          <p:cNvPr id="4" name="TextBox 3"/>
          <p:cNvSpPr txBox="1"/>
          <p:nvPr/>
        </p:nvSpPr>
        <p:spPr>
          <a:xfrm>
            <a:off x="533400" y="6202687"/>
            <a:ext cx="2057400" cy="369332"/>
          </a:xfrm>
          <a:prstGeom prst="rect">
            <a:avLst/>
          </a:prstGeom>
          <a:noFill/>
        </p:spPr>
        <p:txBody>
          <a:bodyPr wrap="square" rtlCol="0">
            <a:spAutoFit/>
          </a:bodyPr>
          <a:lstStyle/>
          <a:p>
            <a:r>
              <a:rPr lang="en-US" dirty="0">
                <a:solidFill>
                  <a:schemeClr val="bg1"/>
                </a:solidFill>
              </a:rPr>
              <a:t>PM Fill-In</a:t>
            </a:r>
          </a:p>
        </p:txBody>
      </p:sp>
    </p:spTree>
    <p:extLst>
      <p:ext uri="{BB962C8B-B14F-4D97-AF65-F5344CB8AC3E}">
        <p14:creationId xmlns:p14="http://schemas.microsoft.com/office/powerpoint/2010/main" val="81336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r>
              <a:rPr lang="en-US" altLang="en-US"/>
              <a:t>Legal Principles and Terms</a:t>
            </a:r>
          </a:p>
        </p:txBody>
      </p:sp>
      <p:sp>
        <p:nvSpPr>
          <p:cNvPr id="64515" name="Rectangle 3"/>
          <p:cNvSpPr>
            <a:spLocks noGrp="1" noChangeArrowheads="1"/>
          </p:cNvSpPr>
          <p:nvPr>
            <p:ph type="body" idx="1"/>
          </p:nvPr>
        </p:nvSpPr>
        <p:spPr/>
        <p:txBody>
          <a:bodyPr/>
          <a:lstStyle/>
          <a:p>
            <a:r>
              <a:rPr lang="en-US" altLang="en-US"/>
              <a:t>Subject to laws unless specific exemption is provided.</a:t>
            </a:r>
          </a:p>
          <a:p>
            <a:r>
              <a:rPr lang="en-US" altLang="en-US"/>
              <a:t>Exemptions apply only when the emergency vehicle is involved in an emergency operation.</a:t>
            </a:r>
          </a:p>
          <a:p>
            <a:r>
              <a:rPr lang="en-US" altLang="en-US"/>
              <a:t>Emergency vehicle drivers can be found criminally guilty of a crime and/or civilly liable.</a:t>
            </a:r>
          </a:p>
        </p:txBody>
      </p:sp>
    </p:spTree>
    <p:extLst>
      <p:ext uri="{BB962C8B-B14F-4D97-AF65-F5344CB8AC3E}">
        <p14:creationId xmlns:p14="http://schemas.microsoft.com/office/powerpoint/2010/main" val="3591366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normAutofit fontScale="90000"/>
          </a:bodyPr>
          <a:lstStyle/>
          <a:p>
            <a:r>
              <a:rPr lang="en-US" altLang="en-US"/>
              <a:t>Legal Principles and Terms</a:t>
            </a:r>
          </a:p>
        </p:txBody>
      </p:sp>
      <p:sp>
        <p:nvSpPr>
          <p:cNvPr id="65539" name="Rectangle 3"/>
          <p:cNvSpPr>
            <a:spLocks noGrp="1" noChangeArrowheads="1"/>
          </p:cNvSpPr>
          <p:nvPr>
            <p:ph type="body" idx="1"/>
          </p:nvPr>
        </p:nvSpPr>
        <p:spPr/>
        <p:txBody>
          <a:bodyPr/>
          <a:lstStyle/>
          <a:p>
            <a:r>
              <a:rPr lang="en-US" altLang="en-US"/>
              <a:t>Liability</a:t>
            </a:r>
          </a:p>
          <a:p>
            <a:r>
              <a:rPr lang="en-US" altLang="en-US"/>
              <a:t>Due Regard</a:t>
            </a:r>
          </a:p>
          <a:p>
            <a:r>
              <a:rPr lang="en-US" altLang="en-US"/>
              <a:t>Negligence</a:t>
            </a:r>
          </a:p>
          <a:p>
            <a:r>
              <a:rPr lang="en-US" altLang="en-US"/>
              <a:t>Gross Negligence</a:t>
            </a:r>
          </a:p>
          <a:p>
            <a:r>
              <a:rPr lang="en-US" altLang="en-US"/>
              <a:t>Vicarious Liability</a:t>
            </a:r>
            <a:endParaRPr lang="en-US" altLang="en-US" dirty="0"/>
          </a:p>
        </p:txBody>
      </p:sp>
    </p:spTree>
    <p:extLst>
      <p:ext uri="{BB962C8B-B14F-4D97-AF65-F5344CB8AC3E}">
        <p14:creationId xmlns:p14="http://schemas.microsoft.com/office/powerpoint/2010/main" val="4125682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noAutofit/>
          </a:bodyPr>
          <a:lstStyle/>
          <a:p>
            <a:pPr eaLnBrk="1" hangingPunct="1"/>
            <a:r>
              <a:rPr lang="en-US" altLang="en-US" sz="4000" dirty="0"/>
              <a:t>Legal Principles and Terms</a:t>
            </a:r>
          </a:p>
        </p:txBody>
      </p:sp>
      <p:sp>
        <p:nvSpPr>
          <p:cNvPr id="66563" name="Rectangle 3"/>
          <p:cNvSpPr>
            <a:spLocks noGrp="1" noChangeArrowheads="1"/>
          </p:cNvSpPr>
          <p:nvPr>
            <p:ph type="body" idx="1"/>
          </p:nvPr>
        </p:nvSpPr>
        <p:spPr>
          <a:xfrm>
            <a:off x="457200" y="2179637"/>
            <a:ext cx="8229600" cy="4221163"/>
          </a:xfrm>
        </p:spPr>
        <p:txBody>
          <a:bodyPr>
            <a:normAutofit/>
          </a:bodyPr>
          <a:lstStyle/>
          <a:p>
            <a:pPr marL="609600" indent="-609600" eaLnBrk="1" hangingPunct="1">
              <a:buFontTx/>
              <a:buNone/>
            </a:pPr>
            <a:r>
              <a:rPr lang="en-US" altLang="en-US" dirty="0"/>
              <a:t>Judicial review based on ….</a:t>
            </a:r>
          </a:p>
          <a:p>
            <a:pPr marL="609600" indent="-609600" eaLnBrk="1" hangingPunct="1">
              <a:buFontTx/>
              <a:buNone/>
            </a:pPr>
            <a:endParaRPr lang="en-US" altLang="en-US" dirty="0"/>
          </a:p>
          <a:p>
            <a:pPr marL="609600" indent="-609600" eaLnBrk="1" hangingPunct="1">
              <a:buFont typeface="Monotype Sorts" pitchFamily="2" charset="2"/>
              <a:buNone/>
            </a:pPr>
            <a:r>
              <a:rPr lang="en-US" altLang="en-US" dirty="0"/>
              <a:t>Concepts like due regard, and reckless disregard </a:t>
            </a:r>
          </a:p>
          <a:p>
            <a:pPr marL="609600" indent="-609600" eaLnBrk="1" hangingPunct="1">
              <a:buFont typeface="Monotype Sorts" pitchFamily="2" charset="2"/>
              <a:buNone/>
            </a:pPr>
            <a:r>
              <a:rPr lang="en-US" altLang="en-US" dirty="0"/>
              <a:t>for the safety of others</a:t>
            </a:r>
          </a:p>
        </p:txBody>
      </p:sp>
    </p:spTree>
    <p:extLst>
      <p:ext uri="{BB962C8B-B14F-4D97-AF65-F5344CB8AC3E}">
        <p14:creationId xmlns:p14="http://schemas.microsoft.com/office/powerpoint/2010/main" val="3418700777"/>
      </p:ext>
    </p:extLst>
  </p:cSld>
  <p:clrMapOvr>
    <a:masterClrMapping/>
  </p:clrMapOvr>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show</Template>
  <TotalTime>25411</TotalTime>
  <Words>1329</Words>
  <Application>Microsoft Office PowerPoint</Application>
  <PresentationFormat>On-screen Show (4:3)</PresentationFormat>
  <Paragraphs>108</Paragraphs>
  <Slides>25</Slides>
  <Notes>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25</vt:i4>
      </vt:variant>
    </vt:vector>
  </HeadingPairs>
  <TitlesOfParts>
    <vt:vector size="31" baseType="lpstr">
      <vt:lpstr>Arial</vt:lpstr>
      <vt:lpstr>Calibri</vt:lpstr>
      <vt:lpstr>Monotype Sorts</vt:lpstr>
      <vt:lpstr>Office Theme</vt:lpstr>
      <vt:lpstr>1_Custom Design</vt:lpstr>
      <vt:lpstr>2_Custom Design</vt:lpstr>
      <vt:lpstr>Module V - Legal Aspects</vt:lpstr>
      <vt:lpstr>Module V - Legal Aspects</vt:lpstr>
      <vt:lpstr>Module V - Legal Aspects</vt:lpstr>
      <vt:lpstr>Privileges VS Limitation &amp; Qualification</vt:lpstr>
      <vt:lpstr>Example of Privileges</vt:lpstr>
      <vt:lpstr>Five Categories of Requirements</vt:lpstr>
      <vt:lpstr>Legal Principles and Terms</vt:lpstr>
      <vt:lpstr>Legal Principles and Terms</vt:lpstr>
      <vt:lpstr>Legal Principles and Terms</vt:lpstr>
      <vt:lpstr>Emergency Vehicle Driving Laws</vt:lpstr>
      <vt:lpstr>Other Requirements and Standards</vt:lpstr>
      <vt:lpstr>Practical Application</vt:lpstr>
      <vt:lpstr>New York Title I, Article I, Section 101</vt:lpstr>
      <vt:lpstr>New York Title I, Article I, Section 114-b</vt:lpstr>
      <vt:lpstr>New York Title V, Article 19, Section 501</vt:lpstr>
      <vt:lpstr>New York Title VII, Article 23, Section 1104 </vt:lpstr>
      <vt:lpstr>New York Title VII, Article 23, Section 1104 </vt:lpstr>
      <vt:lpstr>The Mission of NFPA</vt:lpstr>
      <vt:lpstr>Limitations of NFPA Standards</vt:lpstr>
      <vt:lpstr>Limitations of NFPA Standards</vt:lpstr>
      <vt:lpstr>Relevant NFPA Standards</vt:lpstr>
      <vt:lpstr>NFPA 1451 Chapter 7.1.3</vt:lpstr>
      <vt:lpstr>NFPA 1500 Chapter 6.2.8</vt:lpstr>
      <vt:lpstr>Adopting Sections of NFPA Standards</vt:lpstr>
      <vt:lpstr>PowerPoint Presentation</vt:lpstr>
    </vt:vector>
  </TitlesOfParts>
  <Company>espcg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dave</dc:creator>
  <cp:lastModifiedBy>Richard M. Gurba</cp:lastModifiedBy>
  <cp:revision>1047</cp:revision>
  <cp:lastPrinted>2013-10-30T13:04:09Z</cp:lastPrinted>
  <dcterms:created xsi:type="dcterms:W3CDTF">2007-12-31T14:23:53Z</dcterms:created>
  <dcterms:modified xsi:type="dcterms:W3CDTF">2024-04-25T13:06:56Z</dcterms:modified>
</cp:coreProperties>
</file>